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72"/>
  </p:notesMasterIdLst>
  <p:sldIdLst>
    <p:sldId id="484" r:id="rId2"/>
    <p:sldId id="482" r:id="rId3"/>
    <p:sldId id="485" r:id="rId4"/>
    <p:sldId id="507" r:id="rId5"/>
    <p:sldId id="266" r:id="rId6"/>
    <p:sldId id="489" r:id="rId7"/>
    <p:sldId id="486" r:id="rId8"/>
    <p:sldId id="504" r:id="rId9"/>
    <p:sldId id="503" r:id="rId10"/>
    <p:sldId id="505" r:id="rId11"/>
    <p:sldId id="264" r:id="rId12"/>
    <p:sldId id="524" r:id="rId13"/>
    <p:sldId id="528" r:id="rId14"/>
    <p:sldId id="527" r:id="rId15"/>
    <p:sldId id="530" r:id="rId16"/>
    <p:sldId id="531" r:id="rId17"/>
    <p:sldId id="532" r:id="rId18"/>
    <p:sldId id="533" r:id="rId19"/>
    <p:sldId id="534" r:id="rId20"/>
    <p:sldId id="535" r:id="rId21"/>
    <p:sldId id="536" r:id="rId22"/>
    <p:sldId id="537" r:id="rId23"/>
    <p:sldId id="308" r:id="rId24"/>
    <p:sldId id="538" r:id="rId25"/>
    <p:sldId id="539" r:id="rId26"/>
    <p:sldId id="540" r:id="rId27"/>
    <p:sldId id="541" r:id="rId28"/>
    <p:sldId id="509" r:id="rId29"/>
    <p:sldId id="632" r:id="rId30"/>
    <p:sldId id="624" r:id="rId31"/>
    <p:sldId id="629" r:id="rId32"/>
    <p:sldId id="630" r:id="rId33"/>
    <p:sldId id="631" r:id="rId34"/>
    <p:sldId id="625" r:id="rId35"/>
    <p:sldId id="626" r:id="rId36"/>
    <p:sldId id="627" r:id="rId37"/>
    <p:sldId id="628" r:id="rId38"/>
    <p:sldId id="542" r:id="rId39"/>
    <p:sldId id="543" r:id="rId40"/>
    <p:sldId id="329" r:id="rId41"/>
    <p:sldId id="634" r:id="rId42"/>
    <p:sldId id="617" r:id="rId43"/>
    <p:sldId id="545" r:id="rId44"/>
    <p:sldId id="554" r:id="rId45"/>
    <p:sldId id="556" r:id="rId46"/>
    <p:sldId id="555" r:id="rId47"/>
    <p:sldId id="557" r:id="rId48"/>
    <p:sldId id="558" r:id="rId49"/>
    <p:sldId id="429" r:id="rId50"/>
    <p:sldId id="430" r:id="rId51"/>
    <p:sldId id="559" r:id="rId52"/>
    <p:sldId id="560" r:id="rId53"/>
    <p:sldId id="561" r:id="rId54"/>
    <p:sldId id="562" r:id="rId55"/>
    <p:sldId id="604" r:id="rId56"/>
    <p:sldId id="605" r:id="rId57"/>
    <p:sldId id="606" r:id="rId58"/>
    <p:sldId id="608" r:id="rId59"/>
    <p:sldId id="610" r:id="rId60"/>
    <p:sldId id="611" r:id="rId61"/>
    <p:sldId id="612" r:id="rId62"/>
    <p:sldId id="613" r:id="rId63"/>
    <p:sldId id="614" r:id="rId64"/>
    <p:sldId id="615" r:id="rId65"/>
    <p:sldId id="564" r:id="rId66"/>
    <p:sldId id="563" r:id="rId67"/>
    <p:sldId id="566" r:id="rId68"/>
    <p:sldId id="568" r:id="rId69"/>
    <p:sldId id="567" r:id="rId70"/>
    <p:sldId id="603" r:id="rId71"/>
  </p:sldIdLst>
  <p:sldSz cx="9144000" cy="6858000" type="screen4x3"/>
  <p:notesSz cx="6797675" cy="99282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065">
          <p15:clr>
            <a:srgbClr val="A4A3A4"/>
          </p15:clr>
        </p15:guide>
        <p15:guide id="2" pos="2880">
          <p15:clr>
            <a:srgbClr val="A4A3A4"/>
          </p15:clr>
        </p15:guide>
      </p15:sldGuideLst>
    </p:ext>
    <p:ext uri="{2D200454-40CA-4A62-9FC3-DE9A4176ACB9}">
      <p15:notesGuideLst xmlns:p15="http://schemas.microsoft.com/office/powerpoint/2012/main">
        <p15:guide id="1" orient="horz" pos="3126" userDrawn="1">
          <p15:clr>
            <a:srgbClr val="A4A3A4"/>
          </p15:clr>
        </p15:guide>
        <p15:guide id="2" pos="2141"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5A399"/>
    <a:srgbClr val="C3613E"/>
    <a:srgbClr val="B85B39"/>
    <a:srgbClr val="066157"/>
    <a:srgbClr val="EEAAAB"/>
    <a:srgbClr val="D3E6CC"/>
    <a:srgbClr val="FFACAD"/>
    <a:srgbClr val="DE6139"/>
    <a:srgbClr val="72A3B2"/>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2466" autoAdjust="0"/>
    <p:restoredTop sz="63089" autoAdjust="0"/>
  </p:normalViewPr>
  <p:slideViewPr>
    <p:cSldViewPr>
      <p:cViewPr varScale="1">
        <p:scale>
          <a:sx n="69" d="100"/>
          <a:sy n="69" d="100"/>
        </p:scale>
        <p:origin x="2358" y="66"/>
      </p:cViewPr>
      <p:guideLst>
        <p:guide orient="horz" pos="4065"/>
        <p:guide pos="2880"/>
      </p:guideLst>
    </p:cSldViewPr>
  </p:slideViewPr>
  <p:outlineViewPr>
    <p:cViewPr>
      <p:scale>
        <a:sx n="33" d="100"/>
        <a:sy n="33" d="100"/>
      </p:scale>
      <p:origin x="0" y="-68"/>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61" d="100"/>
          <a:sy n="61" d="100"/>
        </p:scale>
        <p:origin x="-3354" y="-96"/>
      </p:cViewPr>
      <p:guideLst>
        <p:guide orient="horz" pos="3126"/>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1" y="0"/>
            <a:ext cx="2945659" cy="496411"/>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4" y="0"/>
            <a:ext cx="2945659" cy="496411"/>
          </a:xfrm>
          <a:prstGeom prst="rect">
            <a:avLst/>
          </a:prstGeom>
        </p:spPr>
        <p:txBody>
          <a:bodyPr vert="horz" lIns="91440" tIns="45720" rIns="91440" bIns="45720" rtlCol="0"/>
          <a:lstStyle>
            <a:lvl1pPr algn="r">
              <a:defRPr sz="1200"/>
            </a:lvl1pPr>
          </a:lstStyle>
          <a:p>
            <a:fld id="{A23275E3-54D8-4C7B-BFD5-F358873625D8}" type="datetimeFigureOut">
              <a:rPr lang="sv-SE" smtClean="0"/>
              <a:t>2020-06-24</a:t>
            </a:fld>
            <a:endParaRPr lang="sv-SE"/>
          </a:p>
        </p:txBody>
      </p:sp>
      <p:sp>
        <p:nvSpPr>
          <p:cNvPr id="4" name="Platshållare för bildobjekt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907"/>
            <a:ext cx="5438140" cy="4467701"/>
          </a:xfrm>
          <a:prstGeom prst="rect">
            <a:avLst/>
          </a:prstGeom>
        </p:spPr>
        <p:txBody>
          <a:bodyPr vert="horz" lIns="91440" tIns="45720" rIns="91440" bIns="45720" rtlCol="0"/>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6" name="Platshållare för sidfot 5"/>
          <p:cNvSpPr>
            <a:spLocks noGrp="1"/>
          </p:cNvSpPr>
          <p:nvPr>
            <p:ph type="ftr" sz="quarter" idx="4"/>
          </p:nvPr>
        </p:nvSpPr>
        <p:spPr>
          <a:xfrm>
            <a:off x="1" y="9430091"/>
            <a:ext cx="2945659" cy="496411"/>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4" y="9430091"/>
            <a:ext cx="2945659" cy="496411"/>
          </a:xfrm>
          <a:prstGeom prst="rect">
            <a:avLst/>
          </a:prstGeom>
        </p:spPr>
        <p:txBody>
          <a:bodyPr vert="horz" lIns="91440" tIns="45720" rIns="91440" bIns="45720" rtlCol="0" anchor="b"/>
          <a:lstStyle>
            <a:lvl1pPr algn="r">
              <a:defRPr sz="1200"/>
            </a:lvl1pPr>
          </a:lstStyle>
          <a:p>
            <a:fld id="{AF35B5CD-7C3C-41A7-9F7D-C9DB05D0C685}" type="slidenum">
              <a:rPr lang="sv-SE" smtClean="0"/>
              <a:t>‹#›</a:t>
            </a:fld>
            <a:endParaRPr lang="sv-SE"/>
          </a:p>
        </p:txBody>
      </p:sp>
    </p:spTree>
    <p:extLst>
      <p:ext uri="{BB962C8B-B14F-4D97-AF65-F5344CB8AC3E}">
        <p14:creationId xmlns:p14="http://schemas.microsoft.com/office/powerpoint/2010/main" val="3144035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rive.google.com/open?id=1CcUCCSTDdh59cLfA85w01ISwjI0yrNRD"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smtClean="0"/>
              <a:t>We are an umbrella organisation for churches and organisations on a Christian basis who work both in Sweden and internationally. We have faith in development, human rights and work together to end poverty.</a:t>
            </a:r>
          </a:p>
          <a:p>
            <a:endParaRPr lang="en-GB" noProof="0"/>
          </a:p>
        </p:txBody>
      </p:sp>
      <p:sp>
        <p:nvSpPr>
          <p:cNvPr id="4" name="Platshållare för bildnummer 3"/>
          <p:cNvSpPr>
            <a:spLocks noGrp="1"/>
          </p:cNvSpPr>
          <p:nvPr>
            <p:ph type="sldNum" sz="quarter" idx="10"/>
          </p:nvPr>
        </p:nvSpPr>
        <p:spPr/>
        <p:txBody>
          <a:bodyPr/>
          <a:lstStyle/>
          <a:p>
            <a:fld id="{AF35B5CD-7C3C-41A7-9F7D-C9DB05D0C685}" type="slidenum">
              <a:rPr lang="sv-SE" smtClean="0"/>
              <a:t>2</a:t>
            </a:fld>
            <a:endParaRPr lang="sv-SE"/>
          </a:p>
        </p:txBody>
      </p:sp>
    </p:spTree>
    <p:extLst>
      <p:ext uri="{BB962C8B-B14F-4D97-AF65-F5344CB8AC3E}">
        <p14:creationId xmlns:p14="http://schemas.microsoft.com/office/powerpoint/2010/main" val="26200079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US" i="1" smtClean="0"/>
          </a:p>
        </p:txBody>
      </p:sp>
      <p:sp>
        <p:nvSpPr>
          <p:cNvPr id="4" name="Platshållare för bildnummer 3"/>
          <p:cNvSpPr>
            <a:spLocks noGrp="1"/>
          </p:cNvSpPr>
          <p:nvPr>
            <p:ph type="sldNum" sz="quarter" idx="10"/>
          </p:nvPr>
        </p:nvSpPr>
        <p:spPr/>
        <p:txBody>
          <a:bodyPr/>
          <a:lstStyle/>
          <a:p>
            <a:fld id="{AF35B5CD-7C3C-41A7-9F7D-C9DB05D0C685}" type="slidenum">
              <a:rPr lang="sv-SE" smtClean="0"/>
              <a:t>12</a:t>
            </a:fld>
            <a:endParaRPr lang="sv-SE"/>
          </a:p>
        </p:txBody>
      </p:sp>
    </p:spTree>
    <p:extLst>
      <p:ext uri="{BB962C8B-B14F-4D97-AF65-F5344CB8AC3E}">
        <p14:creationId xmlns:p14="http://schemas.microsoft.com/office/powerpoint/2010/main" val="15958928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smtClean="0"/>
              <a:t>What is religion? Another way to look at different aspects of religion.</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noProof="0" smtClean="0"/>
              <a:t>Spiritual- the personal level between me and a deity or spiritual realm</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noProof="0" smtClean="0"/>
              <a:t>Theology</a:t>
            </a:r>
            <a:r>
              <a:rPr lang="en-GB" baseline="0" noProof="0" smtClean="0"/>
              <a:t> – the public or shared part of spirituality- also making it possible to look at religion from the outside.</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smtClean="0"/>
              <a:t>Ethics- the results of the above in values and actions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smtClean="0"/>
              <a:t>Identity- the shared  collective values. Bordering politics.</a:t>
            </a:r>
            <a:endParaRPr lang="en-GB" noProof="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smtClean="0"/>
          </a:p>
          <a:p>
            <a:endParaRPr lang="sv-SE" smtClean="0"/>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13</a:t>
            </a:fld>
            <a:endParaRPr lang="sv-SE"/>
          </a:p>
        </p:txBody>
      </p:sp>
    </p:spTree>
    <p:extLst>
      <p:ext uri="{BB962C8B-B14F-4D97-AF65-F5344CB8AC3E}">
        <p14:creationId xmlns:p14="http://schemas.microsoft.com/office/powerpoint/2010/main" val="35105807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smtClean="0"/>
              <a:t>What is religion?</a:t>
            </a:r>
          </a:p>
          <a:p>
            <a:endParaRPr lang="en-US" smtClean="0"/>
          </a:p>
          <a:p>
            <a:r>
              <a:rPr lang="en-US" smtClean="0"/>
              <a:t>So what is religion? That's an incredibly complicated question, and the answer will depend on whether you are asking from a theological, sociological, philosophical, cultural or legal perspective. Here is one definition </a:t>
            </a:r>
          </a:p>
          <a:p>
            <a:endParaRPr lang="en-US" smtClean="0"/>
          </a:p>
          <a:p>
            <a:r>
              <a:rPr lang="en-US" smtClean="0"/>
              <a:t>If possible, give the text as an handout and read out loud.</a:t>
            </a:r>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14</a:t>
            </a:fld>
            <a:endParaRPr lang="sv-SE"/>
          </a:p>
        </p:txBody>
      </p:sp>
    </p:spTree>
    <p:extLst>
      <p:ext uri="{BB962C8B-B14F-4D97-AF65-F5344CB8AC3E}">
        <p14:creationId xmlns:p14="http://schemas.microsoft.com/office/powerpoint/2010/main" val="195459909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smtClean="0"/>
              <a:t>4 principles on the following four slides</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noProof="0" smtClean="0"/>
              <a:t>What is religion?</a:t>
            </a:r>
          </a:p>
          <a:p>
            <a:r>
              <a:rPr lang="en-GB" noProof="0" smtClean="0"/>
              <a:t>Four principles that can help understand religion as a societal phenomena. </a:t>
            </a:r>
          </a:p>
          <a:p>
            <a:r>
              <a:rPr lang="en-GB" noProof="0" smtClean="0"/>
              <a:t>They seek to address some of the most common misunderstandings about religion. </a:t>
            </a:r>
          </a:p>
          <a:p>
            <a:endParaRPr lang="en-GB" noProof="0" smtClean="0"/>
          </a:p>
          <a:p>
            <a:r>
              <a:rPr lang="en-GB" noProof="0" smtClean="0"/>
              <a:t>(Adapted from The Harvard University Religious Literacy Project website.)  </a:t>
            </a:r>
          </a:p>
          <a:p>
            <a:endParaRPr lang="en-US" i="1" smtClean="0"/>
          </a:p>
        </p:txBody>
      </p:sp>
      <p:sp>
        <p:nvSpPr>
          <p:cNvPr id="4" name="Platshållare för bildnummer 3"/>
          <p:cNvSpPr>
            <a:spLocks noGrp="1"/>
          </p:cNvSpPr>
          <p:nvPr>
            <p:ph type="sldNum" sz="quarter" idx="10"/>
          </p:nvPr>
        </p:nvSpPr>
        <p:spPr/>
        <p:txBody>
          <a:bodyPr/>
          <a:lstStyle/>
          <a:p>
            <a:fld id="{AF35B5CD-7C3C-41A7-9F7D-C9DB05D0C685}" type="slidenum">
              <a:rPr lang="sv-SE" smtClean="0"/>
              <a:t>15</a:t>
            </a:fld>
            <a:endParaRPr lang="sv-SE"/>
          </a:p>
        </p:txBody>
      </p:sp>
    </p:spTree>
    <p:extLst>
      <p:ext uri="{BB962C8B-B14F-4D97-AF65-F5344CB8AC3E}">
        <p14:creationId xmlns:p14="http://schemas.microsoft.com/office/powerpoint/2010/main" val="32843974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smtClean="0"/>
              <a:t>What is religion?</a:t>
            </a:r>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16</a:t>
            </a:fld>
            <a:endParaRPr lang="sv-SE"/>
          </a:p>
        </p:txBody>
      </p:sp>
    </p:spTree>
    <p:extLst>
      <p:ext uri="{BB962C8B-B14F-4D97-AF65-F5344CB8AC3E}">
        <p14:creationId xmlns:p14="http://schemas.microsoft.com/office/powerpoint/2010/main" val="14636260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What is religion?</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17</a:t>
            </a:fld>
            <a:endParaRPr lang="sv-SE"/>
          </a:p>
        </p:txBody>
      </p:sp>
    </p:spTree>
    <p:extLst>
      <p:ext uri="{BB962C8B-B14F-4D97-AF65-F5344CB8AC3E}">
        <p14:creationId xmlns:p14="http://schemas.microsoft.com/office/powerpoint/2010/main" val="9277805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What is religion?</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18</a:t>
            </a:fld>
            <a:endParaRPr lang="sv-SE"/>
          </a:p>
        </p:txBody>
      </p:sp>
    </p:spTree>
    <p:extLst>
      <p:ext uri="{BB962C8B-B14F-4D97-AF65-F5344CB8AC3E}">
        <p14:creationId xmlns:p14="http://schemas.microsoft.com/office/powerpoint/2010/main" val="4133126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err="1" smtClean="0"/>
              <a:t>What</a:t>
            </a:r>
            <a:r>
              <a:rPr lang="sv-SE" smtClean="0"/>
              <a:t> is religion?</a:t>
            </a:r>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19</a:t>
            </a:fld>
            <a:endParaRPr lang="sv-SE"/>
          </a:p>
        </p:txBody>
      </p:sp>
    </p:spTree>
    <p:extLst>
      <p:ext uri="{BB962C8B-B14F-4D97-AF65-F5344CB8AC3E}">
        <p14:creationId xmlns:p14="http://schemas.microsoft.com/office/powerpoint/2010/main" val="36565969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What is religion?</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20</a:t>
            </a:fld>
            <a:endParaRPr lang="sv-SE"/>
          </a:p>
        </p:txBody>
      </p:sp>
    </p:spTree>
    <p:extLst>
      <p:ext uri="{BB962C8B-B14F-4D97-AF65-F5344CB8AC3E}">
        <p14:creationId xmlns:p14="http://schemas.microsoft.com/office/powerpoint/2010/main" val="7461668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1" noProof="0" dirty="0" smtClean="0"/>
              <a:t>Religious literacy</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General religious literacy</a:t>
            </a:r>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Contextual</a:t>
            </a:r>
            <a:r>
              <a:rPr lang="en-GB" baseline="0" noProof="0" dirty="0" smtClean="0"/>
              <a:t> religious literacy</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Human rights literacy in relation to FoRB.</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Practical religious literacy</a:t>
            </a:r>
            <a:endParaRPr lang="en-GB" noProof="0" dirty="0" smtClean="0"/>
          </a:p>
          <a:p>
            <a:pPr defTabSz="914400">
              <a:lnSpc>
                <a:spcPct val="100000"/>
              </a:lnSpc>
              <a:defRPr sz="1200" b="1">
                <a:latin typeface="Calibri"/>
                <a:ea typeface="Calibri"/>
                <a:cs typeface="Calibri"/>
                <a:sym typeface="Calibri"/>
              </a:defRPr>
            </a:pPr>
            <a:endParaRPr lang="en-US" dirty="0" smtClean="0"/>
          </a:p>
          <a:p>
            <a:pPr defTabSz="914400">
              <a:lnSpc>
                <a:spcPct val="100000"/>
              </a:lnSpc>
              <a:defRPr sz="1200" b="1">
                <a:latin typeface="Calibri"/>
                <a:ea typeface="Calibri"/>
                <a:cs typeface="Calibri"/>
                <a:sym typeface="Calibri"/>
              </a:defRPr>
            </a:pPr>
            <a:r>
              <a:rPr lang="en-GB" noProof="0" dirty="0" smtClean="0"/>
              <a:t>For SMC…</a:t>
            </a:r>
          </a:p>
          <a:p>
            <a:pPr defTabSz="914400">
              <a:lnSpc>
                <a:spcPct val="100000"/>
              </a:lnSpc>
              <a:defRPr sz="1200" b="1">
                <a:latin typeface="Calibri"/>
                <a:ea typeface="Calibri"/>
                <a:cs typeface="Calibri"/>
                <a:sym typeface="Calibri"/>
              </a:defRPr>
            </a:pPr>
            <a:endParaRPr lang="en-GB" noProof="0" dirty="0" smtClean="0"/>
          </a:p>
          <a:p>
            <a:pPr defTabSz="914400">
              <a:lnSpc>
                <a:spcPct val="100000"/>
              </a:lnSpc>
              <a:defRPr sz="1200" b="1">
                <a:latin typeface="Calibri"/>
                <a:ea typeface="Calibri"/>
                <a:cs typeface="Calibri"/>
                <a:sym typeface="Calibri"/>
              </a:defRPr>
            </a:pPr>
            <a:r>
              <a:rPr lang="en-GB" noProof="0" dirty="0" smtClean="0"/>
              <a:t>General religious literacy: </a:t>
            </a:r>
            <a:r>
              <a:rPr lang="en-GB" b="0" noProof="0" dirty="0" smtClean="0"/>
              <a:t>the general understanding and acceptance that religion is an important factor in all social development which needs to be brought into the equation without either exaggerating or diminishing its importance as a factor. Also about actually having religious knowledge. What are the basic tenants of relevant religions or the basic traits of non-religious world views? </a:t>
            </a:r>
          </a:p>
          <a:p>
            <a:pPr defTabSz="914400">
              <a:lnSpc>
                <a:spcPct val="100000"/>
              </a:lnSpc>
              <a:defRPr sz="1200">
                <a:latin typeface="Calibri"/>
                <a:ea typeface="Calibri"/>
                <a:cs typeface="Calibri"/>
                <a:sym typeface="Calibri"/>
              </a:defRPr>
            </a:pPr>
            <a:endParaRPr lang="en-GB" b="0" noProof="0" dirty="0" smtClean="0"/>
          </a:p>
          <a:p>
            <a:pPr defTabSz="914400">
              <a:lnSpc>
                <a:spcPct val="100000"/>
              </a:lnSpc>
              <a:defRPr sz="1200" b="1">
                <a:latin typeface="Calibri"/>
                <a:ea typeface="Calibri"/>
                <a:cs typeface="Calibri"/>
                <a:sym typeface="Calibri"/>
              </a:defRPr>
            </a:pPr>
            <a:r>
              <a:rPr lang="en-GB" noProof="0" dirty="0" smtClean="0"/>
              <a:t>Contextual religious literacy: </a:t>
            </a:r>
            <a:r>
              <a:rPr lang="en-GB" b="0" noProof="0" dirty="0" smtClean="0"/>
              <a:t>bringing your religious literacy into the context where you are positioned? What are the basic religious/faith tenants of the religious groups where you are situated? What are the different nuances in religious practice? Who are the religious groups around you and what are their internal and external relations to other </a:t>
            </a:r>
            <a:r>
              <a:rPr lang="en-GB" b="0" noProof="0" dirty="0" err="1" smtClean="0"/>
              <a:t>sociatal</a:t>
            </a:r>
            <a:r>
              <a:rPr lang="en-GB" b="0" noProof="0" dirty="0" smtClean="0"/>
              <a:t> actors? What religious or non-religious ideas are important for people in general and how do they influence their </a:t>
            </a:r>
            <a:r>
              <a:rPr lang="en-GB" b="0" noProof="0" dirty="0" err="1" smtClean="0"/>
              <a:t>behavior</a:t>
            </a:r>
            <a:r>
              <a:rPr lang="en-GB" b="0" noProof="0" dirty="0" smtClean="0"/>
              <a:t> and their relations with each other? Are there power dynamics that come into play? How does religion and other social phenomena such as e.g. culture, tradition, politics, ethnicity interact in what is happening in the context? What forces are </a:t>
            </a:r>
            <a:r>
              <a:rPr lang="en-GB" b="0" noProof="0" dirty="0" err="1" smtClean="0"/>
              <a:t>instrumentalized</a:t>
            </a:r>
            <a:r>
              <a:rPr lang="en-GB" b="0" noProof="0" dirty="0" smtClean="0"/>
              <a:t> by whom and for what purposes? </a:t>
            </a:r>
          </a:p>
          <a:p>
            <a:pPr defTabSz="914400">
              <a:lnSpc>
                <a:spcPct val="100000"/>
              </a:lnSpc>
              <a:defRPr sz="1200">
                <a:latin typeface="Calibri"/>
                <a:ea typeface="Calibri"/>
                <a:cs typeface="Calibri"/>
                <a:sym typeface="Calibri"/>
              </a:defRPr>
            </a:pPr>
            <a:r>
              <a:rPr lang="en-GB" noProof="0" dirty="0" smtClean="0"/>
              <a:t>A contextual religious literacy will demand analysis of the context, its actors </a:t>
            </a:r>
            <a:r>
              <a:rPr lang="en-GB" b="1" noProof="0" dirty="0" smtClean="0"/>
              <a:t>and </a:t>
            </a:r>
            <a:r>
              <a:rPr lang="en-GB" noProof="0" dirty="0" smtClean="0"/>
              <a:t>of your own organization and its religious or non-religious identity in relation to all of this.</a:t>
            </a:r>
          </a:p>
          <a:p>
            <a:pPr defTabSz="914400">
              <a:lnSpc>
                <a:spcPct val="100000"/>
              </a:lnSpc>
              <a:defRPr sz="1200">
                <a:latin typeface="Calibri"/>
                <a:ea typeface="Calibri"/>
                <a:cs typeface="Calibri"/>
                <a:sym typeface="Calibri"/>
              </a:defRPr>
            </a:pPr>
            <a:endParaRPr lang="en-GB" noProof="0" dirty="0" smtClean="0"/>
          </a:p>
          <a:p>
            <a:pPr defTabSz="914400">
              <a:lnSpc>
                <a:spcPct val="100000"/>
              </a:lnSpc>
              <a:defRPr sz="1200" b="1">
                <a:latin typeface="Calibri"/>
                <a:ea typeface="Calibri"/>
                <a:cs typeface="Calibri"/>
                <a:sym typeface="Calibri"/>
              </a:defRPr>
            </a:pPr>
            <a:r>
              <a:rPr lang="en-GB" noProof="0" dirty="0" smtClean="0"/>
              <a:t>FoRB and human rights literacy: </a:t>
            </a:r>
            <a:r>
              <a:rPr lang="en-GB" b="0" noProof="0" dirty="0" smtClean="0"/>
              <a:t>having a correct basic understanding of what rights FoRB gives to individuals and religious organisations (FoRB is often a very misunderstood human right) AND whether the context you are situated in actually allows for freedom of thought, religion and conscience? I.e. to what extent can religious, </a:t>
            </a:r>
            <a:r>
              <a:rPr lang="en-GB" b="0" noProof="0" dirty="0" err="1" smtClean="0"/>
              <a:t>non religious</a:t>
            </a:r>
            <a:r>
              <a:rPr lang="en-GB" b="0" noProof="0" dirty="0" smtClean="0"/>
              <a:t> actors and individuals actually operate freely? Are there agents in the context that abuse FoRB and the language of FoRB in order to promote their own agendas? How does the status for FoRB in the context affect other human rights – government restrictions and social conflict?</a:t>
            </a:r>
          </a:p>
          <a:p>
            <a:pPr defTabSz="914400">
              <a:lnSpc>
                <a:spcPct val="100000"/>
              </a:lnSpc>
              <a:defRPr sz="1200">
                <a:latin typeface="Calibri"/>
                <a:ea typeface="Calibri"/>
                <a:cs typeface="Calibri"/>
                <a:sym typeface="Calibri"/>
              </a:defRPr>
            </a:pPr>
            <a:endParaRPr lang="en-GB" b="0" noProof="0" dirty="0" smtClean="0"/>
          </a:p>
          <a:p>
            <a:pPr defTabSz="914400">
              <a:lnSpc>
                <a:spcPct val="100000"/>
              </a:lnSpc>
              <a:defRPr sz="1200" b="1">
                <a:latin typeface="Calibri"/>
                <a:ea typeface="Calibri"/>
                <a:cs typeface="Calibri"/>
                <a:sym typeface="Calibri"/>
              </a:defRPr>
            </a:pPr>
            <a:r>
              <a:rPr lang="en-GB" noProof="0" dirty="0" smtClean="0"/>
              <a:t>Practical religious literacy: </a:t>
            </a:r>
            <a:r>
              <a:rPr lang="en-GB" b="0" noProof="0" dirty="0" smtClean="0"/>
              <a:t>the ability to practically apply general and contextual religious literacy in the context where you are working.</a:t>
            </a:r>
          </a:p>
          <a:p>
            <a:pPr defTabSz="914400">
              <a:lnSpc>
                <a:spcPct val="100000"/>
              </a:lnSpc>
              <a:defRPr sz="1200">
                <a:latin typeface="Calibri"/>
                <a:ea typeface="Calibri"/>
                <a:cs typeface="Calibri"/>
                <a:sym typeface="Calibri"/>
              </a:defRPr>
            </a:pPr>
            <a:r>
              <a:rPr lang="en-GB" noProof="0" dirty="0" smtClean="0"/>
              <a:t>-   Practical know how on e.g. human rights based interreligious dialogue and cooperation</a:t>
            </a:r>
          </a:p>
          <a:p>
            <a:pPr marL="171450" indent="-171450" defTabSz="914400">
              <a:lnSpc>
                <a:spcPct val="100000"/>
              </a:lnSpc>
              <a:buSzPct val="100000"/>
              <a:buChar char="-"/>
              <a:defRPr sz="1200">
                <a:latin typeface="Calibri"/>
                <a:ea typeface="Calibri"/>
                <a:cs typeface="Calibri"/>
                <a:sym typeface="Calibri"/>
              </a:defRPr>
            </a:pPr>
            <a:r>
              <a:rPr lang="en-GB" noProof="0" dirty="0" smtClean="0"/>
              <a:t>Development and application of suitable strategies: Depending on your organisational identity, contextual analysis and your goals you might come to different conclusions as to what is the best strategy moving ahead. Taking such strategic decisions intentionally and developing the right method and practice as a result. We will come back to those strategies later. </a:t>
            </a:r>
            <a:r>
              <a:rPr lang="en-GB" b="1" noProof="0" dirty="0" smtClean="0"/>
              <a:t>Key message here: </a:t>
            </a:r>
            <a:r>
              <a:rPr lang="en-GB" noProof="0" dirty="0" smtClean="0"/>
              <a:t>without </a:t>
            </a:r>
            <a:r>
              <a:rPr lang="en-GB" noProof="0" dirty="0" err="1" smtClean="0"/>
              <a:t>religous</a:t>
            </a:r>
            <a:r>
              <a:rPr lang="en-GB" noProof="0" dirty="0" smtClean="0"/>
              <a:t> and FoRB/HR </a:t>
            </a:r>
            <a:r>
              <a:rPr lang="en-GB" noProof="0" dirty="0" err="1" smtClean="0"/>
              <a:t>litteracy</a:t>
            </a:r>
            <a:r>
              <a:rPr lang="en-GB" noProof="0" dirty="0" smtClean="0"/>
              <a:t> it is more difficult to make informed and intentional choices and monitor their impact.</a:t>
            </a:r>
          </a:p>
        </p:txBody>
      </p:sp>
      <p:sp>
        <p:nvSpPr>
          <p:cNvPr id="4" name="Platshållare för bildnummer 3"/>
          <p:cNvSpPr>
            <a:spLocks noGrp="1"/>
          </p:cNvSpPr>
          <p:nvPr>
            <p:ph type="sldNum" sz="quarter" idx="10"/>
          </p:nvPr>
        </p:nvSpPr>
        <p:spPr/>
        <p:txBody>
          <a:bodyPr/>
          <a:lstStyle/>
          <a:p>
            <a:fld id="{AF35B5CD-7C3C-41A7-9F7D-C9DB05D0C685}" type="slidenum">
              <a:rPr lang="sv-SE" smtClean="0"/>
              <a:t>21</a:t>
            </a:fld>
            <a:endParaRPr lang="sv-SE"/>
          </a:p>
        </p:txBody>
      </p:sp>
    </p:spTree>
    <p:extLst>
      <p:ext uri="{BB962C8B-B14F-4D97-AF65-F5344CB8AC3E}">
        <p14:creationId xmlns:p14="http://schemas.microsoft.com/office/powerpoint/2010/main" val="756755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spcBef>
                <a:spcPts val="2600"/>
              </a:spcBef>
              <a:defRPr sz="4000" b="0">
                <a:solidFill>
                  <a:srgbClr val="424242"/>
                </a:solidFill>
                <a:latin typeface="+mn-lt"/>
                <a:ea typeface="+mn-ea"/>
                <a:cs typeface="+mn-cs"/>
                <a:sym typeface="Trebuchet MS"/>
              </a:defRPr>
            </a:pPr>
            <a:r>
              <a:rPr lang="en-GB" sz="1200" noProof="0" smtClean="0"/>
              <a:t>…to support organisations working with a rights-based approach </a:t>
            </a:r>
          </a:p>
          <a:p>
            <a:pPr algn="l">
              <a:spcBef>
                <a:spcPts val="2600"/>
              </a:spcBef>
              <a:defRPr sz="4000" b="0">
                <a:solidFill>
                  <a:srgbClr val="424242"/>
                </a:solidFill>
                <a:latin typeface="+mn-lt"/>
                <a:ea typeface="+mn-ea"/>
                <a:cs typeface="+mn-cs"/>
                <a:sym typeface="Trebuchet MS"/>
              </a:defRPr>
            </a:pPr>
            <a:r>
              <a:rPr lang="en-GB" sz="1200" noProof="0" smtClean="0"/>
              <a:t>…in a world where beliefs and religious actors play a significant role in shaping values and norms in society.</a:t>
            </a:r>
          </a:p>
        </p:txBody>
      </p:sp>
      <p:sp>
        <p:nvSpPr>
          <p:cNvPr id="4" name="Platshållare för bildnummer 3"/>
          <p:cNvSpPr>
            <a:spLocks noGrp="1"/>
          </p:cNvSpPr>
          <p:nvPr>
            <p:ph type="sldNum" sz="quarter" idx="10"/>
          </p:nvPr>
        </p:nvSpPr>
        <p:spPr/>
        <p:txBody>
          <a:bodyPr/>
          <a:lstStyle/>
          <a:p>
            <a:fld id="{AF35B5CD-7C3C-41A7-9F7D-C9DB05D0C685}" type="slidenum">
              <a:rPr lang="sv-SE" smtClean="0"/>
              <a:t>4</a:t>
            </a:fld>
            <a:endParaRPr lang="sv-SE"/>
          </a:p>
        </p:txBody>
      </p:sp>
    </p:spTree>
    <p:extLst>
      <p:ext uri="{BB962C8B-B14F-4D97-AF65-F5344CB8AC3E}">
        <p14:creationId xmlns:p14="http://schemas.microsoft.com/office/powerpoint/2010/main" val="184062763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0" noProof="0" dirty="0" smtClean="0"/>
              <a:t>So</a:t>
            </a:r>
            <a:r>
              <a:rPr lang="sv-SE" b="0" dirty="0" smtClean="0"/>
              <a:t> </a:t>
            </a:r>
            <a:r>
              <a:rPr lang="en-GB" b="0" noProof="0" dirty="0" smtClean="0"/>
              <a:t>now</a:t>
            </a:r>
            <a:r>
              <a:rPr lang="sv-SE" b="0" dirty="0" smtClean="0"/>
              <a:t>, le</a:t>
            </a:r>
            <a:r>
              <a:rPr lang="en-GB" b="0" noProof="0" dirty="0" smtClean="0"/>
              <a:t>t</a:t>
            </a:r>
            <a:r>
              <a:rPr lang="en-GB" b="0" baseline="0" noProof="0" dirty="0" smtClean="0"/>
              <a:t> us</a:t>
            </a:r>
            <a:r>
              <a:rPr lang="en-GB" b="0" noProof="0" dirty="0" smtClean="0"/>
              <a:t> dig deeper into general religious literacy</a:t>
            </a:r>
            <a:r>
              <a:rPr lang="en-GB" b="0" baseline="0" noProof="0" dirty="0" smtClean="0"/>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1" noProof="0" dirty="0" smtClean="0"/>
              <a:t>The world is religious…</a:t>
            </a:r>
          </a:p>
          <a:p>
            <a:pPr marL="0" marR="0" indent="0" algn="l" defTabSz="914400" rtl="0" eaLnBrk="1" fontAlgn="auto" latinLnBrk="0" hangingPunct="1">
              <a:lnSpc>
                <a:spcPct val="100000"/>
              </a:lnSpc>
              <a:spcBef>
                <a:spcPts val="0"/>
              </a:spcBef>
              <a:spcAft>
                <a:spcPts val="0"/>
              </a:spcAft>
              <a:buClrTx/>
              <a:buSzTx/>
              <a:buFontTx/>
              <a:buNone/>
              <a:tabLst/>
              <a:defRPr/>
            </a:pPr>
            <a:endParaRPr lang="sv-SE" dirty="0" smtClean="0"/>
          </a:p>
          <a:p>
            <a:pPr defTabSz="914400">
              <a:lnSpc>
                <a:spcPct val="100000"/>
              </a:lnSpc>
              <a:defRPr sz="1200">
                <a:latin typeface="Calibri"/>
                <a:ea typeface="Calibri"/>
                <a:cs typeface="Calibri"/>
                <a:sym typeface="Calibri"/>
              </a:defRPr>
            </a:pPr>
            <a:r>
              <a:rPr lang="en-US" dirty="0" smtClean="0"/>
              <a:t>So what does the world look like and why do we need religious literacy? </a:t>
            </a:r>
          </a:p>
          <a:p>
            <a:pPr defTabSz="914400">
              <a:lnSpc>
                <a:spcPct val="100000"/>
              </a:lnSpc>
              <a:defRPr sz="1200">
                <a:latin typeface="Calibri"/>
                <a:ea typeface="Calibri"/>
                <a:cs typeface="Calibri"/>
                <a:sym typeface="Calibri"/>
              </a:defRPr>
            </a:pPr>
            <a:endParaRPr lang="en-US" dirty="0" smtClean="0"/>
          </a:p>
          <a:p>
            <a:pPr defTabSz="914400">
              <a:lnSpc>
                <a:spcPct val="100000"/>
              </a:lnSpc>
              <a:defRPr sz="1200">
                <a:latin typeface="Calibri"/>
                <a:ea typeface="Calibri"/>
                <a:cs typeface="Calibri"/>
                <a:sym typeface="Calibri"/>
              </a:defRPr>
            </a:pPr>
            <a:r>
              <a:rPr lang="en-US" dirty="0" smtClean="0"/>
              <a:t>What are the arguments?</a:t>
            </a:r>
          </a:p>
          <a:p>
            <a:pPr defTabSz="914400">
              <a:lnSpc>
                <a:spcPct val="100000"/>
              </a:lnSpc>
              <a:defRPr sz="1200">
                <a:latin typeface="Calibri"/>
                <a:ea typeface="Calibri"/>
                <a:cs typeface="Calibri"/>
                <a:sym typeface="Calibri"/>
              </a:defRPr>
            </a:pPr>
            <a:endParaRPr lang="en-US" dirty="0" smtClean="0"/>
          </a:p>
          <a:p>
            <a:pPr marL="0" indent="0" defTabSz="914400">
              <a:lnSpc>
                <a:spcPct val="100000"/>
              </a:lnSpc>
              <a:buSzPct val="100000"/>
              <a:buNone/>
              <a:defRPr sz="1200">
                <a:latin typeface="Calibri"/>
                <a:ea typeface="Calibri"/>
                <a:cs typeface="Calibri"/>
                <a:sym typeface="Calibri"/>
              </a:defRPr>
            </a:pPr>
            <a:r>
              <a:rPr lang="en-US" dirty="0" smtClean="0"/>
              <a:t>The world is religious! Religion is an important factor in all social development which needs to be brought into the equation without either exacerbating or diminishing its importance as an actor. Religion affects humans, groups, societies, communities and our relationship to the rest of nature – in all countries.</a:t>
            </a:r>
          </a:p>
        </p:txBody>
      </p:sp>
      <p:sp>
        <p:nvSpPr>
          <p:cNvPr id="4" name="Platshållare för bildnummer 3"/>
          <p:cNvSpPr>
            <a:spLocks noGrp="1"/>
          </p:cNvSpPr>
          <p:nvPr>
            <p:ph type="sldNum" sz="quarter" idx="10"/>
          </p:nvPr>
        </p:nvSpPr>
        <p:spPr/>
        <p:txBody>
          <a:bodyPr/>
          <a:lstStyle/>
          <a:p>
            <a:fld id="{AF35B5CD-7C3C-41A7-9F7D-C9DB05D0C685}" type="slidenum">
              <a:rPr lang="sv-SE" smtClean="0"/>
              <a:t>22</a:t>
            </a:fld>
            <a:endParaRPr lang="sv-SE"/>
          </a:p>
        </p:txBody>
      </p:sp>
    </p:spTree>
    <p:extLst>
      <p:ext uri="{BB962C8B-B14F-4D97-AF65-F5344CB8AC3E}">
        <p14:creationId xmlns:p14="http://schemas.microsoft.com/office/powerpoint/2010/main" val="6114187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The world is religious</a:t>
            </a:r>
          </a:p>
          <a:p>
            <a:pPr marL="0" marR="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noProof="0" dirty="0" smtClean="0"/>
              <a:t>The Conventional Picture </a:t>
            </a:r>
          </a:p>
          <a:p>
            <a:endParaRPr lang="en-GB" noProof="0" dirty="0" smtClean="0"/>
          </a:p>
          <a:p>
            <a:pPr defTabSz="914400">
              <a:lnSpc>
                <a:spcPct val="100000"/>
              </a:lnSpc>
              <a:defRPr sz="1200" i="1">
                <a:latin typeface="Calibri"/>
                <a:ea typeface="Calibri"/>
                <a:cs typeface="Calibri"/>
                <a:sym typeface="Calibri"/>
              </a:defRPr>
            </a:pPr>
            <a:r>
              <a:rPr lang="en-GB" noProof="0" dirty="0" smtClean="0"/>
              <a:t>Interactive</a:t>
            </a:r>
            <a:r>
              <a:rPr lang="en-GB" baseline="0" noProof="0" dirty="0" smtClean="0"/>
              <a:t> map with religious affiliation</a:t>
            </a:r>
            <a:r>
              <a:rPr lang="en-GB" noProof="0" dirty="0" smtClean="0"/>
              <a:t> http://d3tt741pwxqwm0.cloudfront.net/WGBH/sj14/sj14-int-religmap/index.html</a:t>
            </a:r>
          </a:p>
          <a:p>
            <a:pPr defTabSz="914400">
              <a:lnSpc>
                <a:spcPct val="100000"/>
              </a:lnSpc>
              <a:defRPr sz="1200" i="1">
                <a:latin typeface="Calibri"/>
                <a:ea typeface="Calibri"/>
                <a:cs typeface="Calibri"/>
                <a:sym typeface="Calibri"/>
              </a:defRPr>
            </a:pPr>
            <a:r>
              <a:rPr lang="en-GB" noProof="0" dirty="0" smtClean="0"/>
              <a:t>Data </a:t>
            </a:r>
            <a:r>
              <a:rPr lang="en-GB" noProof="0" dirty="0" err="1" smtClean="0"/>
              <a:t>från</a:t>
            </a:r>
            <a:r>
              <a:rPr lang="en-GB" noProof="0" dirty="0" smtClean="0"/>
              <a:t> Pew 2010</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23</a:t>
            </a:fld>
            <a:endParaRPr lang="sv-SE"/>
          </a:p>
        </p:txBody>
      </p:sp>
    </p:spTree>
    <p:extLst>
      <p:ext uri="{BB962C8B-B14F-4D97-AF65-F5344CB8AC3E}">
        <p14:creationId xmlns:p14="http://schemas.microsoft.com/office/powerpoint/2010/main" val="350434575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noProof="0" smtClean="0"/>
              <a:t>The world is religious</a:t>
            </a:r>
          </a:p>
          <a:p>
            <a:pPr marL="0" marR="0" indent="0" algn="l" defTabSz="914400" rtl="0" eaLnBrk="1" fontAlgn="auto" latinLnBrk="0" hangingPunct="1">
              <a:lnSpc>
                <a:spcPct val="100000"/>
              </a:lnSpc>
              <a:spcBef>
                <a:spcPts val="0"/>
              </a:spcBef>
              <a:spcAft>
                <a:spcPts val="0"/>
              </a:spcAft>
              <a:buClrTx/>
              <a:buSzTx/>
              <a:buFontTx/>
              <a:buNone/>
              <a:tabLst/>
              <a:defRPr/>
            </a:pPr>
            <a:r>
              <a:rPr lang="en-US" smtClean="0"/>
              <a:t>Percent of the world’s population that define themselves as adhering to a religion.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pPr defTabSz="914400">
              <a:lnSpc>
                <a:spcPct val="100000"/>
              </a:lnSpc>
              <a:defRPr sz="1200">
                <a:latin typeface="Calibri"/>
                <a:ea typeface="Calibri"/>
                <a:cs typeface="Calibri"/>
                <a:sym typeface="Calibri"/>
              </a:defRPr>
            </a:pPr>
            <a:r>
              <a:rPr lang="en-US" smtClean="0"/>
              <a:t>This</a:t>
            </a:r>
            <a:r>
              <a:rPr lang="en-US" baseline="0" smtClean="0"/>
              <a:t> is maybe o</a:t>
            </a:r>
            <a:r>
              <a:rPr lang="en-US" smtClean="0"/>
              <a:t>bvious in many countries</a:t>
            </a:r>
            <a:r>
              <a:rPr lang="en-US" baseline="0" smtClean="0"/>
              <a:t>, </a:t>
            </a:r>
            <a:r>
              <a:rPr lang="en-US" smtClean="0"/>
              <a:t>but not in Sweden.</a:t>
            </a:r>
          </a:p>
          <a:p>
            <a:pPr defTabSz="914400">
              <a:lnSpc>
                <a:spcPct val="100000"/>
              </a:lnSpc>
              <a:defRPr sz="1200">
                <a:latin typeface="Calibri"/>
                <a:ea typeface="Calibri"/>
                <a:cs typeface="Calibri"/>
                <a:sym typeface="Calibri"/>
              </a:defRPr>
            </a:pPr>
            <a:r>
              <a:rPr lang="en-US" smtClean="0"/>
              <a:t>In saying that the world is religious is however important to consider who it is that is making the definitions.</a:t>
            </a:r>
          </a:p>
          <a:p>
            <a:pPr defTabSz="914400">
              <a:lnSpc>
                <a:spcPct val="100000"/>
              </a:lnSpc>
              <a:defRPr sz="1200">
                <a:latin typeface="Calibri"/>
                <a:ea typeface="Calibri"/>
                <a:cs typeface="Calibri"/>
                <a:sym typeface="Calibri"/>
              </a:defRPr>
            </a:pPr>
            <a:r>
              <a:rPr lang="en-US" smtClean="0"/>
              <a:t>Here statistics for religious as an identity marker and potentially an objective classification rather than a subjective one</a:t>
            </a:r>
          </a:p>
          <a:p>
            <a:pPr defTabSz="914400">
              <a:lnSpc>
                <a:spcPct val="100000"/>
              </a:lnSpc>
              <a:defRPr sz="1200">
                <a:latin typeface="Calibri"/>
                <a:ea typeface="Calibri"/>
                <a:cs typeface="Calibri"/>
                <a:sym typeface="Calibri"/>
              </a:defRPr>
            </a:pPr>
            <a:r>
              <a:rPr lang="en-US" smtClean="0"/>
              <a:t>To what extent does self-announced religious affiliation actually impact on people’s every day lives in different contexts? </a:t>
            </a:r>
          </a:p>
          <a:p>
            <a:pPr defTabSz="914400">
              <a:lnSpc>
                <a:spcPct val="100000"/>
              </a:lnSpc>
              <a:defRPr sz="1200">
                <a:latin typeface="Calibri"/>
                <a:ea typeface="Calibri"/>
                <a:cs typeface="Calibri"/>
                <a:sym typeface="Calibri"/>
              </a:defRPr>
            </a:pPr>
            <a:r>
              <a:rPr lang="en-US" smtClean="0"/>
              <a:t>What does it mean to consider one-self as Christian in Sweden cf. China?</a:t>
            </a:r>
          </a:p>
          <a:p>
            <a:pPr defTabSz="914400">
              <a:lnSpc>
                <a:spcPct val="100000"/>
              </a:lnSpc>
              <a:defRPr sz="1200">
                <a:latin typeface="Calibri"/>
                <a:ea typeface="Calibri"/>
                <a:cs typeface="Calibri"/>
                <a:sym typeface="Calibri"/>
              </a:defRPr>
            </a:pPr>
            <a:r>
              <a:rPr lang="en-US" smtClean="0"/>
              <a:t>Does it matter if it is the state or another external actor that defines one’s religious identity or if it is me as a person?</a:t>
            </a:r>
          </a:p>
          <a:p>
            <a:pPr defTabSz="914400">
              <a:lnSpc>
                <a:spcPct val="100000"/>
              </a:lnSpc>
              <a:defRPr sz="1200">
                <a:latin typeface="Calibri"/>
                <a:ea typeface="Calibri"/>
                <a:cs typeface="Calibri"/>
                <a:sym typeface="Calibri"/>
              </a:defRPr>
            </a:pPr>
            <a:r>
              <a:rPr lang="en-US" smtClean="0"/>
              <a:t>Does everyone have the right and the actual possibility to state what religion or world view they adhere to? </a:t>
            </a:r>
          </a:p>
          <a:p>
            <a:pPr defTabSz="914400">
              <a:lnSpc>
                <a:spcPct val="100000"/>
              </a:lnSpc>
              <a:defRPr sz="1200">
                <a:latin typeface="Calibri"/>
                <a:ea typeface="Calibri"/>
                <a:cs typeface="Calibri"/>
                <a:sym typeface="Calibri"/>
              </a:defRPr>
            </a:pPr>
            <a:r>
              <a:rPr lang="en-US" smtClean="0"/>
              <a:t>Will religion continue to play a role in my life even if I’m e.g. an Indonesian atheist?</a:t>
            </a:r>
          </a:p>
          <a:p>
            <a:pPr defTabSz="914400">
              <a:lnSpc>
                <a:spcPct val="100000"/>
              </a:lnSpc>
              <a:defRPr sz="1200">
                <a:latin typeface="Calibri"/>
                <a:ea typeface="Calibri"/>
                <a:cs typeface="Calibri"/>
                <a:sym typeface="Calibri"/>
              </a:defRPr>
            </a:pPr>
            <a:endParaRPr lang="en-US" smtClean="0"/>
          </a:p>
          <a:p>
            <a:pPr defTabSz="914400">
              <a:lnSpc>
                <a:spcPct val="100000"/>
              </a:lnSpc>
              <a:defRPr sz="1200">
                <a:latin typeface="Calibri"/>
                <a:ea typeface="Calibri"/>
                <a:cs typeface="Calibri"/>
                <a:sym typeface="Calibri"/>
              </a:defRPr>
            </a:pPr>
            <a:r>
              <a:rPr lang="en-US" smtClean="0"/>
              <a:t>Keep these questions in mind as we proceed.</a:t>
            </a:r>
          </a:p>
          <a:p>
            <a:pPr marL="0" marR="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smtClean="0"/>
              <a:t>Source: ”The Changing Global Religious Landscape” PEW Research Center, 2017</a:t>
            </a:r>
          </a:p>
          <a:p>
            <a:pPr defTabSz="914400">
              <a:lnSpc>
                <a:spcPct val="100000"/>
              </a:lnSpc>
              <a:defRPr sz="1200">
                <a:latin typeface="Calibri"/>
                <a:ea typeface="Calibri"/>
                <a:cs typeface="Calibri"/>
                <a:sym typeface="Calibri"/>
              </a:defRPr>
            </a:pPr>
            <a:endParaRPr lang="en-US" smtClean="0"/>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24</a:t>
            </a:fld>
            <a:endParaRPr lang="sv-SE"/>
          </a:p>
        </p:txBody>
      </p:sp>
    </p:spTree>
    <p:extLst>
      <p:ext uri="{BB962C8B-B14F-4D97-AF65-F5344CB8AC3E}">
        <p14:creationId xmlns:p14="http://schemas.microsoft.com/office/powerpoint/2010/main" val="923873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The</a:t>
            </a:r>
            <a:r>
              <a:rPr lang="en-US" baseline="0" smtClean="0"/>
              <a:t> number of persons affiliated with a religion is expected to increase. Mostly because populations in countries with strong religiosity have greater population growth.</a:t>
            </a:r>
            <a:endParaRPr lang="en-US" smtClean="0"/>
          </a:p>
        </p:txBody>
      </p:sp>
      <p:sp>
        <p:nvSpPr>
          <p:cNvPr id="4" name="Platshållare för bildnummer 3"/>
          <p:cNvSpPr>
            <a:spLocks noGrp="1"/>
          </p:cNvSpPr>
          <p:nvPr>
            <p:ph type="sldNum" sz="quarter" idx="10"/>
          </p:nvPr>
        </p:nvSpPr>
        <p:spPr/>
        <p:txBody>
          <a:bodyPr/>
          <a:lstStyle/>
          <a:p>
            <a:fld id="{AF35B5CD-7C3C-41A7-9F7D-C9DB05D0C685}" type="slidenum">
              <a:rPr lang="sv-SE" smtClean="0"/>
              <a:t>25</a:t>
            </a:fld>
            <a:endParaRPr lang="sv-SE"/>
          </a:p>
        </p:txBody>
      </p:sp>
    </p:spTree>
    <p:extLst>
      <p:ext uri="{BB962C8B-B14F-4D97-AF65-F5344CB8AC3E}">
        <p14:creationId xmlns:p14="http://schemas.microsoft.com/office/powerpoint/2010/main" val="34231814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aseline="0" noProof="0" dirty="0" smtClean="0"/>
              <a:t>Why is religious literacy important?</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noProof="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Values matter. </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noProof="0" dirty="0" smtClean="0"/>
              <a:t>Global development and the human rights agenda is based on values. Swedish development cooperation is based on values. And peoples values are shaped by the narratives trough which they interpret the world. Which glasses ae used, which grand narratives are utilized  in different parts of the world. Religion is definitely important.</a:t>
            </a:r>
            <a:endParaRPr lang="en-US" baseline="0" dirty="0" smtClean="0"/>
          </a:p>
          <a:p>
            <a:endParaRPr lang="en-US" baseline="0" dirty="0" smtClean="0"/>
          </a:p>
          <a:p>
            <a:r>
              <a:rPr lang="en-US" dirty="0" smtClean="0"/>
              <a:t># </a:t>
            </a:r>
            <a:r>
              <a:rPr lang="en-GB" noProof="0" dirty="0" smtClean="0"/>
              <a:t>The cultural map as presented by the World Values Survey would probably agree, with Sweden put in the corner, as the most secularized and least traditional country.</a:t>
            </a:r>
            <a:r>
              <a:rPr lang="en-US" dirty="0" smtClean="0"/>
              <a:t>..</a:t>
            </a:r>
            <a:endParaRPr lang="en-GB" noProof="0" dirty="0" smtClean="0"/>
          </a:p>
          <a:p>
            <a:r>
              <a:rPr lang="en-US" dirty="0" smtClean="0"/>
              <a:t> </a:t>
            </a:r>
            <a:endParaRPr lang="sv-SE" dirty="0" smtClean="0"/>
          </a:p>
          <a:p>
            <a:r>
              <a:rPr lang="en-US" dirty="0" smtClean="0"/>
              <a:t>However, the reality is much more complex which was shown in a recent study by a Swedish scholar (David </a:t>
            </a:r>
            <a:r>
              <a:rPr lang="en-US" dirty="0" err="1" smtClean="0"/>
              <a:t>Thurfjell</a:t>
            </a:r>
            <a:r>
              <a:rPr lang="en-US" dirty="0" smtClean="0"/>
              <a:t>, The godless people). Two things are worth mentioning: </a:t>
            </a:r>
            <a:endParaRPr lang="sv-SE" dirty="0" smtClean="0"/>
          </a:p>
          <a:p>
            <a:r>
              <a:rPr lang="en-US" dirty="0" smtClean="0"/>
              <a:t> </a:t>
            </a:r>
            <a:endParaRPr lang="en-GB" noProof="0" dirty="0" smtClean="0"/>
          </a:p>
          <a:p>
            <a:r>
              <a:rPr lang="en-GB" dirty="0" smtClean="0"/>
              <a:t>The Swedish secularisation process might be slightly exaggerated, partly due to the fact that this is told in a context influenced by the anti-religious and political circles, where we can trace a </a:t>
            </a:r>
            <a:r>
              <a:rPr lang="en-US" dirty="0" smtClean="0"/>
              <a:t>“religious illiteracy”.</a:t>
            </a:r>
            <a:endParaRPr lang="sv-SE" dirty="0" smtClean="0"/>
          </a:p>
          <a:p>
            <a:r>
              <a:rPr lang="en-US" dirty="0" smtClean="0"/>
              <a:t> </a:t>
            </a:r>
            <a:endParaRPr lang="sv-SE" dirty="0" smtClean="0"/>
          </a:p>
          <a:p>
            <a:r>
              <a:rPr lang="en-GB" noProof="0" dirty="0" smtClean="0"/>
              <a:t>There is an ambiguity in secular post-Christian Swedes’ way of speaking about religion and themselves; there is a discrepancy in what post-Christian Swedes actually believe and the idea they have about themselves</a:t>
            </a:r>
            <a:r>
              <a:rPr lang="en-US" dirty="0" smtClean="0"/>
              <a:t>.</a:t>
            </a:r>
            <a:endParaRPr lang="sv-SE" dirty="0" smtClean="0"/>
          </a:p>
          <a:p>
            <a:r>
              <a:rPr lang="en-US" dirty="0" smtClean="0"/>
              <a:t> </a:t>
            </a:r>
            <a:endParaRPr lang="en-GB" noProof="0" dirty="0" smtClean="0"/>
          </a:p>
          <a:p>
            <a:r>
              <a:rPr lang="en-GB" noProof="0" dirty="0" smtClean="0"/>
              <a:t>In conclusion: even though secularization has gone far in Sweden, the image of Swedish society as a “de-</a:t>
            </a:r>
            <a:r>
              <a:rPr lang="en-GB" noProof="0" dirty="0" err="1" smtClean="0"/>
              <a:t>christianed</a:t>
            </a:r>
            <a:r>
              <a:rPr lang="en-GB" noProof="0" dirty="0" smtClean="0"/>
              <a:t>” and secularized country is being greatly exaggerated</a:t>
            </a:r>
            <a:r>
              <a:rPr lang="en-US" dirty="0" smtClean="0"/>
              <a:t>.</a:t>
            </a:r>
          </a:p>
        </p:txBody>
      </p:sp>
      <p:sp>
        <p:nvSpPr>
          <p:cNvPr id="4" name="Platshållare för bildnummer 3"/>
          <p:cNvSpPr>
            <a:spLocks noGrp="1"/>
          </p:cNvSpPr>
          <p:nvPr>
            <p:ph type="sldNum" sz="quarter" idx="10"/>
          </p:nvPr>
        </p:nvSpPr>
        <p:spPr/>
        <p:txBody>
          <a:bodyPr/>
          <a:lstStyle/>
          <a:p>
            <a:fld id="{AF35B5CD-7C3C-41A7-9F7D-C9DB05D0C685}" type="slidenum">
              <a:rPr lang="sv-SE" smtClean="0"/>
              <a:t>26</a:t>
            </a:fld>
            <a:endParaRPr lang="sv-SE"/>
          </a:p>
        </p:txBody>
      </p:sp>
    </p:spTree>
    <p:extLst>
      <p:ext uri="{BB962C8B-B14F-4D97-AF65-F5344CB8AC3E}">
        <p14:creationId xmlns:p14="http://schemas.microsoft.com/office/powerpoint/2010/main" val="32658712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4400">
              <a:lnSpc>
                <a:spcPct val="100000"/>
              </a:lnSpc>
              <a:defRPr sz="1200">
                <a:latin typeface="Calibri"/>
                <a:ea typeface="Calibri"/>
                <a:cs typeface="Calibri"/>
                <a:sym typeface="Calibri"/>
              </a:defRPr>
            </a:pPr>
            <a:r>
              <a:rPr lang="en-US" smtClean="0"/>
              <a:t>Remember that people more often than we think have </a:t>
            </a:r>
          </a:p>
          <a:p>
            <a:pPr marL="171450" indent="-171450" defTabSz="914400">
              <a:lnSpc>
                <a:spcPct val="100000"/>
              </a:lnSpc>
              <a:buSzPct val="100000"/>
              <a:buChar char="-"/>
              <a:defRPr sz="1200">
                <a:latin typeface="Calibri"/>
                <a:ea typeface="Calibri"/>
                <a:cs typeface="Calibri"/>
                <a:sym typeface="Calibri"/>
              </a:defRPr>
            </a:pPr>
            <a:r>
              <a:rPr lang="en-US" smtClean="0"/>
              <a:t>Multiple identities – in reality individuals might identify themselves as having many different worldviews or religions. In Sweden there is recent research showing that Swedes more and more patchwork their </a:t>
            </a:r>
            <a:r>
              <a:rPr lang="en-US" err="1" smtClean="0"/>
              <a:t>religous</a:t>
            </a:r>
            <a:r>
              <a:rPr lang="en-US" smtClean="0"/>
              <a:t> identities together from a number of different </a:t>
            </a:r>
            <a:r>
              <a:rPr lang="en-US" err="1" smtClean="0"/>
              <a:t>religous</a:t>
            </a:r>
            <a:r>
              <a:rPr lang="en-US" smtClean="0"/>
              <a:t> and non-</a:t>
            </a:r>
            <a:r>
              <a:rPr lang="en-US" err="1" smtClean="0"/>
              <a:t>relgious</a:t>
            </a:r>
            <a:r>
              <a:rPr lang="en-US" smtClean="0"/>
              <a:t> sources – not always being coherent with each other. Example of young suicidal girls </a:t>
            </a:r>
            <a:r>
              <a:rPr lang="en-US" err="1" smtClean="0"/>
              <a:t>refering</a:t>
            </a:r>
            <a:r>
              <a:rPr lang="en-US" smtClean="0"/>
              <a:t> to </a:t>
            </a:r>
            <a:r>
              <a:rPr lang="en-US" err="1" smtClean="0"/>
              <a:t>Budhist</a:t>
            </a:r>
            <a:r>
              <a:rPr lang="en-US" smtClean="0"/>
              <a:t> ideas of reincarnation when asked for their motives – post modernism at its height. People who have grown up in </a:t>
            </a:r>
            <a:r>
              <a:rPr lang="en-US" err="1" smtClean="0"/>
              <a:t>multuireligious</a:t>
            </a:r>
            <a:r>
              <a:rPr lang="en-US" smtClean="0"/>
              <a:t> settings where different cultural and religious identities are mixed. Internal identity – different of externally expressed </a:t>
            </a:r>
            <a:r>
              <a:rPr lang="en-US" err="1" smtClean="0"/>
              <a:t>identitites</a:t>
            </a:r>
            <a:r>
              <a:rPr lang="en-US" smtClean="0"/>
              <a:t>.</a:t>
            </a:r>
          </a:p>
          <a:p>
            <a:pPr defTabSz="914400">
              <a:lnSpc>
                <a:spcPct val="100000"/>
              </a:lnSpc>
              <a:defRPr sz="1200">
                <a:latin typeface="Calibri"/>
                <a:ea typeface="Calibri"/>
                <a:cs typeface="Calibri"/>
                <a:sym typeface="Calibri"/>
              </a:defRPr>
            </a:pPr>
            <a:r>
              <a:rPr lang="en-US" smtClean="0"/>
              <a:t>    The Mixtures of different community characteristics.</a:t>
            </a:r>
          </a:p>
          <a:p>
            <a:pPr marL="171450" indent="-171450" defTabSz="914400">
              <a:lnSpc>
                <a:spcPct val="100000"/>
              </a:lnSpc>
              <a:buSzPct val="100000"/>
              <a:buChar char="-"/>
              <a:defRPr sz="1200">
                <a:latin typeface="Calibri"/>
                <a:ea typeface="Calibri"/>
                <a:cs typeface="Calibri"/>
                <a:sym typeface="Calibri"/>
              </a:defRPr>
            </a:pPr>
            <a:r>
              <a:rPr lang="en-US" smtClean="0"/>
              <a:t>Are not always as intellectually reflected in their faith as essentialist religious definitions would have it – see example above</a:t>
            </a:r>
          </a:p>
          <a:p>
            <a:pPr marL="171450" indent="-171450" defTabSz="914400">
              <a:lnSpc>
                <a:spcPct val="100000"/>
              </a:lnSpc>
              <a:buSzPct val="100000"/>
              <a:buChar char="-"/>
              <a:defRPr sz="1200">
                <a:latin typeface="Calibri"/>
                <a:ea typeface="Calibri"/>
                <a:cs typeface="Calibri"/>
                <a:sym typeface="Calibri"/>
              </a:defRPr>
            </a:pPr>
            <a:r>
              <a:rPr lang="en-US" smtClean="0"/>
              <a:t>Religion a complex phenomena in itself – one definition of religion will not suffice</a:t>
            </a:r>
          </a:p>
        </p:txBody>
      </p:sp>
      <p:sp>
        <p:nvSpPr>
          <p:cNvPr id="4" name="Platshållare för bildnummer 3"/>
          <p:cNvSpPr>
            <a:spLocks noGrp="1"/>
          </p:cNvSpPr>
          <p:nvPr>
            <p:ph type="sldNum" sz="quarter" idx="10"/>
          </p:nvPr>
        </p:nvSpPr>
        <p:spPr/>
        <p:txBody>
          <a:bodyPr/>
          <a:lstStyle/>
          <a:p>
            <a:fld id="{AF35B5CD-7C3C-41A7-9F7D-C9DB05D0C685}" type="slidenum">
              <a:rPr lang="sv-SE" smtClean="0"/>
              <a:t>27</a:t>
            </a:fld>
            <a:endParaRPr lang="sv-SE"/>
          </a:p>
        </p:txBody>
      </p:sp>
    </p:spTree>
    <p:extLst>
      <p:ext uri="{BB962C8B-B14F-4D97-AF65-F5344CB8AC3E}">
        <p14:creationId xmlns:p14="http://schemas.microsoft.com/office/powerpoint/2010/main" val="320825849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smtClean="0"/>
              <a:t>Discuss if it is a problem to talk about religion from an</a:t>
            </a:r>
            <a:r>
              <a:rPr lang="en-GB" baseline="0" noProof="0" dirty="0" smtClean="0"/>
              <a:t> </a:t>
            </a:r>
            <a:r>
              <a:rPr lang="en-GB" noProof="0" dirty="0" smtClean="0"/>
              <a:t>outside perspective. Why are we sometimes embarrassed? What reasons are there to avoid religion as a topic of</a:t>
            </a:r>
            <a:r>
              <a:rPr lang="en-GB" baseline="0" noProof="0" dirty="0" smtClean="0"/>
              <a:t> conversation? Is it problematic for a devout believer to distance themselves from faith and try to look at it as a phenomena? Do I carry prejudice against other’s capacity to look at their faith from the outside?</a:t>
            </a:r>
          </a:p>
          <a:p>
            <a:r>
              <a:rPr lang="en-GB" baseline="0" noProof="0" dirty="0" smtClean="0"/>
              <a:t>How can we have a professional attitude towards religion- even our own faith?</a:t>
            </a:r>
            <a:endParaRPr lang="en-GB" noProof="0" dirty="0" smtClean="0"/>
          </a:p>
          <a:p>
            <a:endParaRPr lang="en-GB" noProof="0"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28</a:t>
            </a:fld>
            <a:endParaRPr lang="sv-SE"/>
          </a:p>
        </p:txBody>
      </p:sp>
    </p:spTree>
    <p:extLst>
      <p:ext uri="{BB962C8B-B14F-4D97-AF65-F5344CB8AC3E}">
        <p14:creationId xmlns:p14="http://schemas.microsoft.com/office/powerpoint/2010/main" val="20044159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mtClean="0"/>
              <a:t>Här ska filmen </a:t>
            </a:r>
            <a:r>
              <a:rPr lang="sv-SE" err="1" smtClean="0"/>
              <a:t>six</a:t>
            </a:r>
            <a:r>
              <a:rPr lang="sv-SE" smtClean="0"/>
              <a:t> </a:t>
            </a:r>
            <a:r>
              <a:rPr lang="sv-SE" err="1" smtClean="0"/>
              <a:t>lenses</a:t>
            </a:r>
            <a:r>
              <a:rPr lang="sv-SE" smtClean="0"/>
              <a:t> ligga</a:t>
            </a:r>
          </a:p>
          <a:p>
            <a:endParaRPr lang="sv-SE" smtClean="0"/>
          </a:p>
          <a:p>
            <a:r>
              <a:rPr lang="en-GB" noProof="0" smtClean="0"/>
              <a:t>A film on six different ”lenses” through which you can see </a:t>
            </a:r>
            <a:r>
              <a:rPr lang="en-GB" noProof="0" err="1" smtClean="0"/>
              <a:t>religon</a:t>
            </a:r>
            <a:r>
              <a:rPr lang="en-GB" noProof="0" smtClean="0"/>
              <a:t>.</a:t>
            </a:r>
          </a:p>
          <a:p>
            <a:endParaRPr lang="en-GB" noProof="0" smtClean="0"/>
          </a:p>
          <a:p>
            <a:r>
              <a:rPr lang="en-GB" noProof="0" smtClean="0"/>
              <a:t>The following eight</a:t>
            </a:r>
            <a:r>
              <a:rPr lang="en-GB" baseline="0" noProof="0" smtClean="0"/>
              <a:t> slides can be used if the film does not work and can be skipped if the film is shown. The slides can also be used as a recap of the film for discussion.</a:t>
            </a:r>
          </a:p>
          <a:p>
            <a:endParaRPr lang="en-GB" baseline="0" noProof="0" smtClean="0"/>
          </a:p>
          <a:p>
            <a:r>
              <a:rPr lang="en-US" sz="1200" kern="1200" smtClean="0">
                <a:solidFill>
                  <a:schemeClr val="tx1"/>
                </a:solidFill>
                <a:effectLst/>
                <a:latin typeface="+mn-lt"/>
                <a:ea typeface="+mn-ea"/>
                <a:cs typeface="+mn-cs"/>
              </a:rPr>
              <a:t>Here is the script for the film:</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In this short film we’re going to present six different lenses we can use to look at religion: </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Lens number 1. A vertical approach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When we think about religion we usually think in terms of different religions - Christianity, Islam Hinduism, Judaism, Buddhism and so on. This is one useful way to </a:t>
            </a:r>
            <a:r>
              <a:rPr lang="en-US" sz="1200" kern="1200" err="1" smtClean="0">
                <a:solidFill>
                  <a:schemeClr val="tx1"/>
                </a:solidFill>
                <a:effectLst/>
                <a:latin typeface="+mn-lt"/>
                <a:ea typeface="+mn-ea"/>
                <a:cs typeface="+mn-cs"/>
              </a:rPr>
              <a:t>categorise</a:t>
            </a:r>
            <a:r>
              <a:rPr lang="en-US" sz="1200" kern="1200" smtClean="0">
                <a:solidFill>
                  <a:schemeClr val="tx1"/>
                </a:solidFill>
                <a:effectLst/>
                <a:latin typeface="+mn-lt"/>
                <a:ea typeface="+mn-ea"/>
                <a:cs typeface="+mn-cs"/>
              </a:rPr>
              <a:t> religious belief, practice and tradition. Religions do have major internal differences, with sometimes vicious intra-religious disputes, but they are held together by central beliefs or practices they share.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When we understand religion in these terms, our religious literacy will tend to focus on what 'each religion' believes and central practices. It's good to understand the typical core elements of religions. At the same time it's important to remember that within any given religion you will find groups and individuals that don't believe what you've been taught.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Thinking of the different religions as distinct units is not the only or necessarily the most helpful way to think. It can lead us to make </a:t>
            </a:r>
            <a:r>
              <a:rPr lang="en-US" sz="1200" kern="1200" err="1" smtClean="0">
                <a:solidFill>
                  <a:schemeClr val="tx1"/>
                </a:solidFill>
                <a:effectLst/>
                <a:latin typeface="+mn-lt"/>
                <a:ea typeface="+mn-ea"/>
                <a:cs typeface="+mn-cs"/>
              </a:rPr>
              <a:t>generalisations</a:t>
            </a:r>
            <a:r>
              <a:rPr lang="en-US" sz="1200" kern="1200" smtClean="0">
                <a:solidFill>
                  <a:schemeClr val="tx1"/>
                </a:solidFill>
                <a:effectLst/>
                <a:latin typeface="+mn-lt"/>
                <a:ea typeface="+mn-ea"/>
                <a:cs typeface="+mn-cs"/>
              </a:rPr>
              <a:t> and assumptions about the people around us instead of approaching them as individuals, and to seeing religions as monolithic, static blocs instead of the diverse and dynamic organic bodies they are.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Let's explore some complementary ways of understanding religion that can be helpful. </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Lens number 2. Correct beliefs versus correct practice (Orthodoxy v. orthopraxy)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Most religious traditions include both beliefs and practice, but within one and the same religion different traditions place a different degree of importance on beliefs and practice. Within the Christian tradition, Protestantism has a strong focus on having the 'right' beliefs, whilst the Orthodox tradition focuses much more strongly on the practice of the liturgy. </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Lens number 3. Inner experience versus outward </a:t>
            </a:r>
            <a:r>
              <a:rPr lang="en-US" sz="1200" b="1" kern="1200" err="1" smtClean="0">
                <a:solidFill>
                  <a:schemeClr val="tx1"/>
                </a:solidFill>
                <a:effectLst/>
                <a:latin typeface="+mn-lt"/>
                <a:ea typeface="+mn-ea"/>
                <a:cs typeface="+mn-cs"/>
              </a:rPr>
              <a:t>behaviour</a:t>
            </a:r>
            <a:r>
              <a:rPr lang="en-US" sz="1200" b="1" kern="1200" smtClean="0">
                <a:solidFill>
                  <a:schemeClr val="tx1"/>
                </a:solidFill>
                <a:effectLst/>
                <a:latin typeface="+mn-lt"/>
                <a:ea typeface="+mn-ea"/>
                <a:cs typeface="+mn-cs"/>
              </a:rPr>
              <a:t> (Esoteric v. exoteric)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Of course religions all include elements of both inner spiritual experience and outward </a:t>
            </a:r>
            <a:r>
              <a:rPr lang="en-US" sz="1200" kern="1200" err="1" smtClean="0">
                <a:solidFill>
                  <a:schemeClr val="tx1"/>
                </a:solidFill>
                <a:effectLst/>
                <a:latin typeface="+mn-lt"/>
                <a:ea typeface="+mn-ea"/>
                <a:cs typeface="+mn-cs"/>
              </a:rPr>
              <a:t>behaviour</a:t>
            </a:r>
            <a:r>
              <a:rPr lang="en-US" sz="1200" kern="1200" smtClean="0">
                <a:solidFill>
                  <a:schemeClr val="tx1"/>
                </a:solidFill>
                <a:effectLst/>
                <a:latin typeface="+mn-lt"/>
                <a:ea typeface="+mn-ea"/>
                <a:cs typeface="+mn-cs"/>
              </a:rPr>
              <a:t>, but some religions like Christianity, Islam and Judaism are usually described as having a stronger outward focus, while Hinduism and Buddhism are usually described as having a greater focus on inner experience. Once again, the balance between these two elements varies enormously between different traditions within any given religion and between individuals within these traditions. For example, Pentecostalism has a strong focus on feelings and experiencing spiritual gifts. </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Lens number 4. Isolationist versus publicly engaged and absolutist versus relativist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The degree to which religious communities engage in public life and the degree to which they are absolutist or relativist varies tremendously within religions. By absolutist, we mean that a group that thinks their beliefs and practices alone are absolutely true and correct, to be followed without compromise in all situations. By relativist we mean people/groups who think that your truth is true for you, my truth is true for me.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The following tendencies can be found within all major religions and form a spectrum. </a:t>
            </a:r>
            <a:endParaRPr lang="sv-SE" sz="1200" kern="1200" smtClean="0">
              <a:solidFill>
                <a:schemeClr val="tx1"/>
              </a:solidFill>
              <a:effectLst/>
              <a:latin typeface="+mn-lt"/>
              <a:ea typeface="+mn-ea"/>
              <a:cs typeface="+mn-cs"/>
            </a:endParaRPr>
          </a:p>
          <a:p>
            <a:r>
              <a:rPr lang="en-US" sz="1200" i="1"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r>
              <a:rPr lang="en-US" sz="1200" i="1" kern="1200" smtClean="0">
                <a:solidFill>
                  <a:schemeClr val="tx1"/>
                </a:solidFill>
                <a:effectLst/>
                <a:latin typeface="+mn-lt"/>
                <a:ea typeface="+mn-ea"/>
                <a:cs typeface="+mn-cs"/>
              </a:rPr>
              <a:t>Absolutist:</a:t>
            </a:r>
            <a:r>
              <a:rPr lang="en-US" sz="1200" kern="1200" smtClean="0">
                <a:solidFill>
                  <a:schemeClr val="tx1"/>
                </a:solidFill>
                <a:effectLst/>
                <a:latin typeface="+mn-lt"/>
                <a:ea typeface="+mn-ea"/>
                <a:cs typeface="+mn-cs"/>
              </a:rPr>
              <a:t> People and groups with this approach regard all others as lost or damned, including or especially those who differ within their own religion. These groups may be peaceful, perhaps isolating themselves from society-at-large, or engaged but confrontational, aggressively imposing their beliefs and practices on others through coercion, threats or even violence. </a:t>
            </a:r>
            <a:endParaRPr lang="sv-SE" sz="1200" kern="1200" smtClean="0">
              <a:solidFill>
                <a:schemeClr val="tx1"/>
              </a:solidFill>
              <a:effectLst/>
              <a:latin typeface="+mn-lt"/>
              <a:ea typeface="+mn-ea"/>
              <a:cs typeface="+mn-cs"/>
            </a:endParaRPr>
          </a:p>
          <a:p>
            <a:r>
              <a:rPr lang="en-US" sz="1200" i="1" kern="1200" smtClean="0">
                <a:solidFill>
                  <a:schemeClr val="tx1"/>
                </a:solidFill>
                <a:effectLst/>
                <a:latin typeface="+mn-lt"/>
                <a:ea typeface="+mn-ea"/>
                <a:cs typeface="+mn-cs"/>
              </a:rPr>
              <a:t>Exclusivist:</a:t>
            </a:r>
            <a:r>
              <a:rPr lang="en-US" sz="1200" kern="1200" smtClean="0">
                <a:solidFill>
                  <a:schemeClr val="tx1"/>
                </a:solidFill>
                <a:effectLst/>
                <a:latin typeface="+mn-lt"/>
                <a:ea typeface="+mn-ea"/>
                <a:cs typeface="+mn-cs"/>
              </a:rPr>
              <a:t> People and groups with this approach accept or tolerate differences among their own but insist, often assertively, on their particular correctness. Other religions are considered to be untrue. They may or may not be socially engaged, but often engage in peaceful religious persuasion. Sometimes exclusivists are accused of coercion – for example, when religious persuasion takes place in connection with the distribution of disaster relief. </a:t>
            </a:r>
            <a:endParaRPr lang="sv-SE" sz="1200" kern="1200" smtClean="0">
              <a:solidFill>
                <a:schemeClr val="tx1"/>
              </a:solidFill>
              <a:effectLst/>
              <a:latin typeface="+mn-lt"/>
              <a:ea typeface="+mn-ea"/>
              <a:cs typeface="+mn-cs"/>
            </a:endParaRPr>
          </a:p>
          <a:p>
            <a:r>
              <a:rPr lang="en-US" sz="1200" i="1" kern="1200" smtClean="0">
                <a:solidFill>
                  <a:schemeClr val="tx1"/>
                </a:solidFill>
                <a:effectLst/>
                <a:latin typeface="+mn-lt"/>
                <a:ea typeface="+mn-ea"/>
                <a:cs typeface="+mn-cs"/>
              </a:rPr>
              <a:t>Tolerant:</a:t>
            </a:r>
            <a:r>
              <a:rPr lang="en-US" sz="1200" kern="1200" smtClean="0">
                <a:solidFill>
                  <a:schemeClr val="tx1"/>
                </a:solidFill>
                <a:effectLst/>
                <a:latin typeface="+mn-lt"/>
                <a:ea typeface="+mn-ea"/>
                <a:cs typeface="+mn-cs"/>
              </a:rPr>
              <a:t> People and groups in with this approach think their beliefs are the truth, but accept that others disagree and don’t seek to change their minds. They may or may not engage in dialogue and cooperation with others. </a:t>
            </a:r>
            <a:endParaRPr lang="sv-SE" sz="1200" kern="1200" smtClean="0">
              <a:solidFill>
                <a:schemeClr val="tx1"/>
              </a:solidFill>
              <a:effectLst/>
              <a:latin typeface="+mn-lt"/>
              <a:ea typeface="+mn-ea"/>
              <a:cs typeface="+mn-cs"/>
            </a:endParaRPr>
          </a:p>
          <a:p>
            <a:r>
              <a:rPr lang="en-US" sz="1200" i="1" kern="1200" smtClean="0">
                <a:solidFill>
                  <a:schemeClr val="tx1"/>
                </a:solidFill>
                <a:effectLst/>
                <a:latin typeface="+mn-lt"/>
                <a:ea typeface="+mn-ea"/>
                <a:cs typeface="+mn-cs"/>
              </a:rPr>
              <a:t>Relativist:</a:t>
            </a:r>
            <a:r>
              <a:rPr lang="en-US" sz="1200" kern="1200" smtClean="0">
                <a:solidFill>
                  <a:schemeClr val="tx1"/>
                </a:solidFill>
                <a:effectLst/>
                <a:latin typeface="+mn-lt"/>
                <a:ea typeface="+mn-ea"/>
                <a:cs typeface="+mn-cs"/>
              </a:rPr>
              <a:t> People or groups with this approach suspend judgment on the correctness of belief - ‘All roads lead to God’. They often welcome cooperation and dialogue both within and between religions.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Of course, this is a simplification! For example, some relativists are deeply intolerant of people who are do not accept relativism. </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Lens number 5. </a:t>
            </a:r>
            <a:r>
              <a:rPr lang="en-US" sz="1200" b="1" kern="1200" err="1" smtClean="0">
                <a:solidFill>
                  <a:schemeClr val="tx1"/>
                </a:solidFill>
                <a:effectLst/>
                <a:latin typeface="+mn-lt"/>
                <a:ea typeface="+mn-ea"/>
                <a:cs typeface="+mn-cs"/>
              </a:rPr>
              <a:t>Centralised</a:t>
            </a:r>
            <a:r>
              <a:rPr lang="en-US" sz="1200" b="1" kern="1200" smtClean="0">
                <a:solidFill>
                  <a:schemeClr val="tx1"/>
                </a:solidFill>
                <a:effectLst/>
                <a:latin typeface="+mn-lt"/>
                <a:ea typeface="+mn-ea"/>
                <a:cs typeface="+mn-cs"/>
              </a:rPr>
              <a:t> versus de-</a:t>
            </a:r>
            <a:r>
              <a:rPr lang="en-US" sz="1200" b="1" kern="1200" err="1" smtClean="0">
                <a:solidFill>
                  <a:schemeClr val="tx1"/>
                </a:solidFill>
                <a:effectLst/>
                <a:latin typeface="+mn-lt"/>
                <a:ea typeface="+mn-ea"/>
                <a:cs typeface="+mn-cs"/>
              </a:rPr>
              <a:t>centralised</a:t>
            </a:r>
            <a:r>
              <a:rPr lang="en-US" sz="1200" b="1"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When it comes to how </a:t>
            </a:r>
            <a:r>
              <a:rPr lang="en-US" sz="1200" kern="1200" err="1" smtClean="0">
                <a:solidFill>
                  <a:schemeClr val="tx1"/>
                </a:solidFill>
                <a:effectLst/>
                <a:latin typeface="+mn-lt"/>
                <a:ea typeface="+mn-ea"/>
                <a:cs typeface="+mn-cs"/>
              </a:rPr>
              <a:t>centralised</a:t>
            </a:r>
            <a:r>
              <a:rPr lang="en-US" sz="1200" kern="1200" smtClean="0">
                <a:solidFill>
                  <a:schemeClr val="tx1"/>
                </a:solidFill>
                <a:effectLst/>
                <a:latin typeface="+mn-lt"/>
                <a:ea typeface="+mn-ea"/>
                <a:cs typeface="+mn-cs"/>
              </a:rPr>
              <a:t> decision-making, leadership and </a:t>
            </a:r>
            <a:r>
              <a:rPr lang="en-US" sz="1200" kern="1200" err="1" smtClean="0">
                <a:solidFill>
                  <a:schemeClr val="tx1"/>
                </a:solidFill>
                <a:effectLst/>
                <a:latin typeface="+mn-lt"/>
                <a:ea typeface="+mn-ea"/>
                <a:cs typeface="+mn-cs"/>
              </a:rPr>
              <a:t>organisational</a:t>
            </a:r>
            <a:r>
              <a:rPr lang="en-US" sz="1200" kern="1200" smtClean="0">
                <a:solidFill>
                  <a:schemeClr val="tx1"/>
                </a:solidFill>
                <a:effectLst/>
                <a:latin typeface="+mn-lt"/>
                <a:ea typeface="+mn-ea"/>
                <a:cs typeface="+mn-cs"/>
              </a:rPr>
              <a:t> structures are, there is enormous variation within religions. The Roman Catholic Church is highly </a:t>
            </a:r>
            <a:r>
              <a:rPr lang="en-US" sz="1200" kern="1200" err="1" smtClean="0">
                <a:solidFill>
                  <a:schemeClr val="tx1"/>
                </a:solidFill>
                <a:effectLst/>
                <a:latin typeface="+mn-lt"/>
                <a:ea typeface="+mn-ea"/>
                <a:cs typeface="+mn-cs"/>
              </a:rPr>
              <a:t>centralised</a:t>
            </a:r>
            <a:r>
              <a:rPr lang="en-US" sz="1200" kern="1200" smtClean="0">
                <a:solidFill>
                  <a:schemeClr val="tx1"/>
                </a:solidFill>
                <a:effectLst/>
                <a:latin typeface="+mn-lt"/>
                <a:ea typeface="+mn-ea"/>
                <a:cs typeface="+mn-cs"/>
              </a:rPr>
              <a:t>, whilst the Pentecostal movement is highly </a:t>
            </a:r>
            <a:r>
              <a:rPr lang="en-US" sz="1200" kern="1200" err="1" smtClean="0">
                <a:solidFill>
                  <a:schemeClr val="tx1"/>
                </a:solidFill>
                <a:effectLst/>
                <a:latin typeface="+mn-lt"/>
                <a:ea typeface="+mn-ea"/>
                <a:cs typeface="+mn-cs"/>
              </a:rPr>
              <a:t>decentralised</a:t>
            </a:r>
            <a:r>
              <a:rPr lang="en-US" sz="1200" kern="1200" smtClean="0">
                <a:solidFill>
                  <a:schemeClr val="tx1"/>
                </a:solidFill>
                <a:effectLst/>
                <a:latin typeface="+mn-lt"/>
                <a:ea typeface="+mn-ea"/>
                <a:cs typeface="+mn-cs"/>
              </a:rPr>
              <a:t>. Within Shia Islam, </a:t>
            </a:r>
            <a:r>
              <a:rPr lang="en-US" sz="1200" kern="1200" err="1" smtClean="0">
                <a:solidFill>
                  <a:schemeClr val="tx1"/>
                </a:solidFill>
                <a:effectLst/>
                <a:latin typeface="+mn-lt"/>
                <a:ea typeface="+mn-ea"/>
                <a:cs typeface="+mn-cs"/>
              </a:rPr>
              <a:t>Ismailis</a:t>
            </a:r>
            <a:r>
              <a:rPr lang="en-US" sz="1200" kern="1200" smtClean="0">
                <a:solidFill>
                  <a:schemeClr val="tx1"/>
                </a:solidFill>
                <a:effectLst/>
                <a:latin typeface="+mn-lt"/>
                <a:ea typeface="+mn-ea"/>
                <a:cs typeface="+mn-cs"/>
              </a:rPr>
              <a:t> have a </a:t>
            </a:r>
            <a:r>
              <a:rPr lang="en-US" sz="1200" kern="1200" err="1" smtClean="0">
                <a:solidFill>
                  <a:schemeClr val="tx1"/>
                </a:solidFill>
                <a:effectLst/>
                <a:latin typeface="+mn-lt"/>
                <a:ea typeface="+mn-ea"/>
                <a:cs typeface="+mn-cs"/>
              </a:rPr>
              <a:t>centralised</a:t>
            </a:r>
            <a:r>
              <a:rPr lang="en-US" sz="1200" kern="1200" smtClean="0">
                <a:solidFill>
                  <a:schemeClr val="tx1"/>
                </a:solidFill>
                <a:effectLst/>
                <a:latin typeface="+mn-lt"/>
                <a:ea typeface="+mn-ea"/>
                <a:cs typeface="+mn-cs"/>
              </a:rPr>
              <a:t> structure with a single hereditary leader (the Aga Khan) whilst the '</a:t>
            </a:r>
            <a:r>
              <a:rPr lang="en-US" sz="1200" kern="1200" err="1" smtClean="0">
                <a:solidFill>
                  <a:schemeClr val="tx1"/>
                </a:solidFill>
                <a:effectLst/>
                <a:latin typeface="+mn-lt"/>
                <a:ea typeface="+mn-ea"/>
                <a:cs typeface="+mn-cs"/>
              </a:rPr>
              <a:t>twelver</a:t>
            </a:r>
            <a:r>
              <a:rPr lang="en-US" sz="1200" kern="1200" smtClean="0">
                <a:solidFill>
                  <a:schemeClr val="tx1"/>
                </a:solidFill>
                <a:effectLst/>
                <a:latin typeface="+mn-lt"/>
                <a:ea typeface="+mn-ea"/>
                <a:cs typeface="+mn-cs"/>
              </a:rPr>
              <a:t>' branch of Shia Islam is far less </a:t>
            </a:r>
            <a:r>
              <a:rPr lang="en-US" sz="1200" kern="1200" err="1" smtClean="0">
                <a:solidFill>
                  <a:schemeClr val="tx1"/>
                </a:solidFill>
                <a:effectLst/>
                <a:latin typeface="+mn-lt"/>
                <a:ea typeface="+mn-ea"/>
                <a:cs typeface="+mn-cs"/>
              </a:rPr>
              <a:t>centralised</a:t>
            </a:r>
            <a:r>
              <a:rPr lang="en-US" sz="1200"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People’s ideas about religious power and religious structures of authority often influence their ideas about how political and social power should be exercised, as well as people’s willingness to accept or question power holders. And different traditions within the same religion can have very different approaches to how they should interact with the state or other power holders. Theological ideas can also influence people’s ideas about how change happens – does it come from below or above? </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Lens number 6. Religion as community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For a great many people their appreciation of religious belief and practice links closely to their appreciation of the religious community to which they belong. Religion can be regarded as community in many different ways </a:t>
            </a:r>
            <a:endParaRPr lang="sv-SE" sz="1200" kern="1200" smtClean="0">
              <a:solidFill>
                <a:schemeClr val="tx1"/>
              </a:solidFill>
              <a:effectLst/>
              <a:latin typeface="+mn-lt"/>
              <a:ea typeface="+mn-ea"/>
              <a:cs typeface="+mn-cs"/>
            </a:endParaRPr>
          </a:p>
          <a:p>
            <a:pPr lvl="0"/>
            <a:r>
              <a:rPr lang="en-US" sz="1200" kern="1200" smtClean="0">
                <a:solidFill>
                  <a:schemeClr val="tx1"/>
                </a:solidFill>
                <a:effectLst/>
                <a:latin typeface="+mn-lt"/>
                <a:ea typeface="+mn-ea"/>
                <a:cs typeface="+mn-cs"/>
              </a:rPr>
              <a:t>as a community of worship, where the collective performance of rituals renews and restates a shared worldview </a:t>
            </a:r>
            <a:endParaRPr lang="sv-SE" sz="1200" kern="1200" smtClean="0">
              <a:solidFill>
                <a:schemeClr val="tx1"/>
              </a:solidFill>
              <a:effectLst/>
              <a:latin typeface="+mn-lt"/>
              <a:ea typeface="+mn-ea"/>
              <a:cs typeface="+mn-cs"/>
            </a:endParaRPr>
          </a:p>
          <a:p>
            <a:pPr lvl="0"/>
            <a:r>
              <a:rPr lang="en-US" sz="1200" kern="1200" smtClean="0">
                <a:solidFill>
                  <a:schemeClr val="tx1"/>
                </a:solidFill>
                <a:effectLst/>
                <a:latin typeface="+mn-lt"/>
                <a:ea typeface="+mn-ea"/>
                <a:cs typeface="+mn-cs"/>
              </a:rPr>
              <a:t>as a community of allegiance or loyalty to a (human) religious authority </a:t>
            </a:r>
            <a:endParaRPr lang="sv-SE" sz="1200" kern="1200" smtClean="0">
              <a:solidFill>
                <a:schemeClr val="tx1"/>
              </a:solidFill>
              <a:effectLst/>
              <a:latin typeface="+mn-lt"/>
              <a:ea typeface="+mn-ea"/>
              <a:cs typeface="+mn-cs"/>
            </a:endParaRPr>
          </a:p>
          <a:p>
            <a:pPr lvl="0"/>
            <a:r>
              <a:rPr lang="en-US" sz="1200" kern="1200" smtClean="0">
                <a:solidFill>
                  <a:schemeClr val="tx1"/>
                </a:solidFill>
                <a:effectLst/>
                <a:latin typeface="+mn-lt"/>
                <a:ea typeface="+mn-ea"/>
                <a:cs typeface="+mn-cs"/>
              </a:rPr>
              <a:t>as a community of inter-dependency, for example when the religious community share resources and care for one another or</a:t>
            </a:r>
            <a:endParaRPr lang="sv-SE" sz="1200" kern="1200" smtClean="0">
              <a:solidFill>
                <a:schemeClr val="tx1"/>
              </a:solidFill>
              <a:effectLst/>
              <a:latin typeface="+mn-lt"/>
              <a:ea typeface="+mn-ea"/>
              <a:cs typeface="+mn-cs"/>
            </a:endParaRPr>
          </a:p>
          <a:p>
            <a:pPr lvl="0"/>
            <a:r>
              <a:rPr lang="en-US" sz="1200" kern="1200" smtClean="0">
                <a:solidFill>
                  <a:schemeClr val="tx1"/>
                </a:solidFill>
                <a:effectLst/>
                <a:latin typeface="+mn-lt"/>
                <a:ea typeface="+mn-ea"/>
                <a:cs typeface="+mn-cs"/>
              </a:rPr>
              <a:t>as a community of dependency, when control over resources is held by political power </a:t>
            </a:r>
            <a:r>
              <a:rPr lang="en-US" sz="1200" kern="1200" err="1" smtClean="0">
                <a:solidFill>
                  <a:schemeClr val="tx1"/>
                </a:solidFill>
                <a:effectLst/>
                <a:latin typeface="+mn-lt"/>
                <a:ea typeface="+mn-ea"/>
                <a:cs typeface="+mn-cs"/>
              </a:rPr>
              <a:t>legitimised</a:t>
            </a:r>
            <a:r>
              <a:rPr lang="en-US" sz="1200" kern="1200" smtClean="0">
                <a:solidFill>
                  <a:schemeClr val="tx1"/>
                </a:solidFill>
                <a:effectLst/>
                <a:latin typeface="+mn-lt"/>
                <a:ea typeface="+mn-ea"/>
                <a:cs typeface="+mn-cs"/>
              </a:rPr>
              <a:t> by religious hierarchy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For many if not most people, religious belief, practice, tradition, culture or community are an important part of their personal identity. It is part of what defines who they are: their self-perception and the way others perceive them.</a:t>
            </a:r>
            <a:endParaRPr lang="sv-SE" sz="1200" kern="1200" smtClean="0">
              <a:solidFill>
                <a:schemeClr val="tx1"/>
              </a:solidFill>
              <a:effectLst/>
              <a:latin typeface="+mn-lt"/>
              <a:ea typeface="+mn-ea"/>
              <a:cs typeface="+mn-cs"/>
            </a:endParaRPr>
          </a:p>
          <a:p>
            <a:pPr lvl="0"/>
            <a:r>
              <a:rPr lang="en-US" sz="1200" kern="1200" smtClean="0">
                <a:solidFill>
                  <a:schemeClr val="tx1"/>
                </a:solidFill>
                <a:effectLst/>
                <a:latin typeface="+mn-lt"/>
                <a:ea typeface="+mn-ea"/>
                <a:cs typeface="+mn-cs"/>
              </a:rPr>
              <a:t>Some people perceive religion as a community of chosen identity – in which each member has actively chosen to accept beliefs, practices and belonging.</a:t>
            </a:r>
            <a:endParaRPr lang="sv-SE" sz="1200" kern="1200" smtClean="0">
              <a:solidFill>
                <a:schemeClr val="tx1"/>
              </a:solidFill>
              <a:effectLst/>
              <a:latin typeface="+mn-lt"/>
              <a:ea typeface="+mn-ea"/>
              <a:cs typeface="+mn-cs"/>
            </a:endParaRPr>
          </a:p>
          <a:p>
            <a:pPr lvl="0"/>
            <a:r>
              <a:rPr lang="da-DK" sz="1200"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pPr lvl="0"/>
            <a:r>
              <a:rPr lang="da-DK" sz="1200"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pPr lvl="0"/>
            <a:r>
              <a:rPr lang="da-DK" sz="1200"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pPr lvl="0"/>
            <a:r>
              <a:rPr lang="da-DK" sz="1200" kern="1200" smtClean="0">
                <a:solidFill>
                  <a:schemeClr val="tx1"/>
                </a:solidFill>
                <a:effectLst/>
                <a:latin typeface="+mn-lt"/>
                <a:ea typeface="+mn-ea"/>
                <a:cs typeface="+mn-cs"/>
              </a:rPr>
              <a:t>But f</a:t>
            </a:r>
            <a:r>
              <a:rPr lang="en-US" sz="1200" kern="1200" smtClean="0">
                <a:solidFill>
                  <a:schemeClr val="tx1"/>
                </a:solidFill>
                <a:effectLst/>
                <a:latin typeface="+mn-lt"/>
                <a:ea typeface="+mn-ea"/>
                <a:cs typeface="+mn-cs"/>
              </a:rPr>
              <a:t>or many people religious identity is a communal identity with cultural and often ethnic identities interwoven. In fact, many people consider themselves to have a religious identify and to be part of a religious community, even though who don't actively believe or practice their religion. This is known as belonging without believing.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Perceiving religion as identity can sometimes be problematic. In some contexts, majority society or the state regards the majority religious identity as being synonymous with national identity. This usually creates problems for citizens who don't share that identity, particularly if they have left the majority religion for atheism or another religion. In some contexts these people are regarded as disloyal or a threat to the nation.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So there are many different ways of understanding religion as community – and these different understandings often overlap.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Using these six lenses to look at religion helps us understand religion in ways that cut across traditions. The point of this is NOT to say that all religions are the same, or to say anything at all about how true or good my or your religion or belief is.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The point of the lenses is to help us understand the different roles religion plays in people’s lives and in society, and to help us to meet others with openness – seeing the person or local community concerned, instead of the pre-conceived labels and stereotypes so often attached to them. </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REFLECT When you reflect on your own religious tradition, can you </a:t>
            </a:r>
            <a:r>
              <a:rPr lang="en-US" sz="1200" b="1" kern="1200" err="1" smtClean="0">
                <a:solidFill>
                  <a:schemeClr val="tx1"/>
                </a:solidFill>
                <a:effectLst/>
                <a:latin typeface="+mn-lt"/>
                <a:ea typeface="+mn-ea"/>
                <a:cs typeface="+mn-cs"/>
              </a:rPr>
              <a:t>recognise</a:t>
            </a:r>
            <a:r>
              <a:rPr lang="en-US" sz="1200" b="1" kern="1200" smtClean="0">
                <a:solidFill>
                  <a:schemeClr val="tx1"/>
                </a:solidFill>
                <a:effectLst/>
                <a:latin typeface="+mn-lt"/>
                <a:ea typeface="+mn-ea"/>
                <a:cs typeface="+mn-cs"/>
              </a:rPr>
              <a:t> the kinds of diversity represented in the 6 lenses above?</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endParaRPr lang="en-GB" noProof="0"/>
          </a:p>
        </p:txBody>
      </p:sp>
    </p:spTree>
    <p:extLst>
      <p:ext uri="{BB962C8B-B14F-4D97-AF65-F5344CB8AC3E}">
        <p14:creationId xmlns:p14="http://schemas.microsoft.com/office/powerpoint/2010/main" val="5278778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kern="1200" smtClean="0">
                <a:solidFill>
                  <a:schemeClr val="tx1"/>
                </a:solidFill>
                <a:effectLst/>
                <a:latin typeface="+mn-lt"/>
                <a:ea typeface="+mn-ea"/>
                <a:cs typeface="+mn-cs"/>
              </a:rPr>
              <a:t>Lens number 1. A vertical approach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When we think about religion we usually think in terms of different religions - Christianity, Islam Hinduism, Judaism, Buddhism and so on. This is one useful way to </a:t>
            </a:r>
            <a:r>
              <a:rPr lang="en-US" sz="1200" kern="1200" err="1" smtClean="0">
                <a:solidFill>
                  <a:schemeClr val="tx1"/>
                </a:solidFill>
                <a:effectLst/>
                <a:latin typeface="+mn-lt"/>
                <a:ea typeface="+mn-ea"/>
                <a:cs typeface="+mn-cs"/>
              </a:rPr>
              <a:t>categorise</a:t>
            </a:r>
            <a:r>
              <a:rPr lang="en-US" sz="1200" kern="1200" smtClean="0">
                <a:solidFill>
                  <a:schemeClr val="tx1"/>
                </a:solidFill>
                <a:effectLst/>
                <a:latin typeface="+mn-lt"/>
                <a:ea typeface="+mn-ea"/>
                <a:cs typeface="+mn-cs"/>
              </a:rPr>
              <a:t> religious belief, practice and tradition. Religions do have major internal differences, with sometimes vicious intra-religious disputes, but they are held together by central beliefs or practices they share.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When we understand religion in these terms, our religious literacy will tend to focus on what 'each religion' believes and central practices. It's good to understand the typical core elements of religions. At the same time it's important to remember that within any given religion you will find groups and individuals that don't believe what you've been taught.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Thinking of the different religions as distinct units is not the only or necessarily the most helpful way to think. It can lead us to make </a:t>
            </a:r>
            <a:r>
              <a:rPr lang="en-US" sz="1200" kern="1200" err="1" smtClean="0">
                <a:solidFill>
                  <a:schemeClr val="tx1"/>
                </a:solidFill>
                <a:effectLst/>
                <a:latin typeface="+mn-lt"/>
                <a:ea typeface="+mn-ea"/>
                <a:cs typeface="+mn-cs"/>
              </a:rPr>
              <a:t>generalisations</a:t>
            </a:r>
            <a:r>
              <a:rPr lang="en-US" sz="1200" kern="1200" smtClean="0">
                <a:solidFill>
                  <a:schemeClr val="tx1"/>
                </a:solidFill>
                <a:effectLst/>
                <a:latin typeface="+mn-lt"/>
                <a:ea typeface="+mn-ea"/>
                <a:cs typeface="+mn-cs"/>
              </a:rPr>
              <a:t> and assumptions about the people around us instead of approaching them as individuals, and to seeing religions as monolithic, static blocs instead of the diverse and dynamic organic bodies they are.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Let's explore some complementary ways of understanding religion that can be helpful. </a:t>
            </a:r>
            <a:endParaRPr lang="sv-SE" sz="1200" kern="1200" smtClean="0">
              <a:solidFill>
                <a:schemeClr val="tx1"/>
              </a:solidFill>
              <a:effectLst/>
              <a:latin typeface="+mn-lt"/>
              <a:ea typeface="+mn-ea"/>
              <a:cs typeface="+mn-cs"/>
            </a:endParaRPr>
          </a:p>
          <a:p>
            <a:endParaRPr lang="en-GB"/>
          </a:p>
        </p:txBody>
      </p:sp>
      <p:sp>
        <p:nvSpPr>
          <p:cNvPr id="4" name="Platshållare för bildnummer 3"/>
          <p:cNvSpPr>
            <a:spLocks noGrp="1"/>
          </p:cNvSpPr>
          <p:nvPr>
            <p:ph type="sldNum" sz="quarter" idx="10"/>
          </p:nvPr>
        </p:nvSpPr>
        <p:spPr/>
        <p:txBody>
          <a:bodyPr/>
          <a:lstStyle/>
          <a:p>
            <a:fld id="{AF35B5CD-7C3C-41A7-9F7D-C9DB05D0C685}" type="slidenum">
              <a:rPr lang="sv-SE" smtClean="0"/>
              <a:t>31</a:t>
            </a:fld>
            <a:endParaRPr lang="sv-SE"/>
          </a:p>
        </p:txBody>
      </p:sp>
    </p:spTree>
    <p:extLst>
      <p:ext uri="{BB962C8B-B14F-4D97-AF65-F5344CB8AC3E}">
        <p14:creationId xmlns:p14="http://schemas.microsoft.com/office/powerpoint/2010/main" val="3893325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kern="1200" smtClean="0">
                <a:solidFill>
                  <a:schemeClr val="tx1"/>
                </a:solidFill>
                <a:effectLst/>
                <a:latin typeface="+mn-lt"/>
                <a:ea typeface="+mn-ea"/>
                <a:cs typeface="+mn-cs"/>
              </a:rPr>
              <a:t>Lens number 2. Correct beliefs versus correct practice (Orthodoxy v. orthopraxy)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Most religious traditions include both beliefs and practice, but within one and the same religion different traditions place a different degree of importance on beliefs and practice. Within the Christian tradition, Protestantism has a strong focus on having the 'right' beliefs, whilst the Orthodox tradition focuses much more strongly on the practice of the liturgy. </a:t>
            </a:r>
            <a:endParaRPr lang="sv-SE" sz="1200" kern="1200" smtClean="0">
              <a:solidFill>
                <a:schemeClr val="tx1"/>
              </a:solidFill>
              <a:effectLst/>
              <a:latin typeface="+mn-lt"/>
              <a:ea typeface="+mn-ea"/>
              <a:cs typeface="+mn-cs"/>
            </a:endParaRPr>
          </a:p>
          <a:p>
            <a:endParaRPr lang="en-GB"/>
          </a:p>
        </p:txBody>
      </p:sp>
      <p:sp>
        <p:nvSpPr>
          <p:cNvPr id="4" name="Platshållare för bildnummer 3"/>
          <p:cNvSpPr>
            <a:spLocks noGrp="1"/>
          </p:cNvSpPr>
          <p:nvPr>
            <p:ph type="sldNum" sz="quarter" idx="10"/>
          </p:nvPr>
        </p:nvSpPr>
        <p:spPr/>
        <p:txBody>
          <a:bodyPr/>
          <a:lstStyle/>
          <a:p>
            <a:fld id="{AF35B5CD-7C3C-41A7-9F7D-C9DB05D0C685}" type="slidenum">
              <a:rPr lang="sv-SE" smtClean="0"/>
              <a:t>32</a:t>
            </a:fld>
            <a:endParaRPr lang="sv-SE"/>
          </a:p>
        </p:txBody>
      </p:sp>
    </p:spTree>
    <p:extLst>
      <p:ext uri="{BB962C8B-B14F-4D97-AF65-F5344CB8AC3E}">
        <p14:creationId xmlns:p14="http://schemas.microsoft.com/office/powerpoint/2010/main" val="28770087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a:spcBef>
                <a:spcPts val="2600"/>
              </a:spcBef>
              <a:defRPr sz="4500" b="0">
                <a:solidFill>
                  <a:srgbClr val="424242"/>
                </a:solidFill>
                <a:effectLst>
                  <a:outerShdw blurRad="88900" dist="12700" dir="18900000" rotWithShape="0">
                    <a:srgbClr val="FFFFFF">
                      <a:alpha val="80000"/>
                    </a:srgbClr>
                  </a:outerShdw>
                </a:effectLst>
                <a:latin typeface="+mn-lt"/>
                <a:ea typeface="+mn-ea"/>
                <a:cs typeface="+mn-cs"/>
                <a:sym typeface="Trebuchet MS"/>
              </a:defRPr>
            </a:pPr>
            <a:r>
              <a:rPr lang="en-US" sz="1200" dirty="0" smtClean="0"/>
              <a:t>An understanding that beliefs and religious actors play a significant role in shaping society, </a:t>
            </a:r>
          </a:p>
          <a:p>
            <a:pPr algn="l">
              <a:spcBef>
                <a:spcPts val="2600"/>
              </a:spcBef>
              <a:defRPr sz="4500" b="0">
                <a:solidFill>
                  <a:srgbClr val="424242"/>
                </a:solidFill>
                <a:effectLst>
                  <a:outerShdw blurRad="88900" dist="12700" dir="18900000" rotWithShape="0">
                    <a:srgbClr val="FFFFFF">
                      <a:alpha val="80000"/>
                    </a:srgbClr>
                  </a:outerShdw>
                </a:effectLst>
                <a:latin typeface="+mn-lt"/>
                <a:ea typeface="+mn-ea"/>
                <a:cs typeface="+mn-cs"/>
                <a:sym typeface="Trebuchet MS"/>
              </a:defRPr>
            </a:pPr>
            <a:r>
              <a:rPr lang="en-US" sz="1200" dirty="0" smtClean="0"/>
              <a:t>and our ability to relate to and work with these ideas and actors.</a:t>
            </a:r>
          </a:p>
          <a:p>
            <a:r>
              <a:rPr lang="en-US" sz="1200" dirty="0" smtClean="0"/>
              <a:t>(note: from SMC policy on religious literacy)</a:t>
            </a:r>
          </a:p>
          <a:p>
            <a:r>
              <a:rPr lang="en-US" sz="1200" dirty="0" smtClean="0"/>
              <a:t>We will explain further about religious literacy.</a:t>
            </a:r>
          </a:p>
          <a:p>
            <a:endParaRPr lang="en-US" sz="1200" dirty="0" smtClean="0"/>
          </a:p>
        </p:txBody>
      </p:sp>
      <p:sp>
        <p:nvSpPr>
          <p:cNvPr id="4" name="Platshållare för bildnummer 3"/>
          <p:cNvSpPr>
            <a:spLocks noGrp="1"/>
          </p:cNvSpPr>
          <p:nvPr>
            <p:ph type="sldNum" sz="quarter" idx="10"/>
          </p:nvPr>
        </p:nvSpPr>
        <p:spPr/>
        <p:txBody>
          <a:bodyPr/>
          <a:lstStyle/>
          <a:p>
            <a:fld id="{AF35B5CD-7C3C-41A7-9F7D-C9DB05D0C685}" type="slidenum">
              <a:rPr lang="sv-SE" smtClean="0"/>
              <a:t>5</a:t>
            </a:fld>
            <a:endParaRPr lang="sv-SE"/>
          </a:p>
        </p:txBody>
      </p:sp>
    </p:spTree>
    <p:extLst>
      <p:ext uri="{BB962C8B-B14F-4D97-AF65-F5344CB8AC3E}">
        <p14:creationId xmlns:p14="http://schemas.microsoft.com/office/powerpoint/2010/main" val="193671212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kern="1200" smtClean="0">
                <a:solidFill>
                  <a:schemeClr val="tx1"/>
                </a:solidFill>
                <a:effectLst/>
                <a:latin typeface="+mn-lt"/>
                <a:ea typeface="+mn-ea"/>
                <a:cs typeface="+mn-cs"/>
              </a:rPr>
              <a:t>Lens number 3. Inner experience versus outward </a:t>
            </a:r>
            <a:r>
              <a:rPr lang="en-US" sz="1200" b="1" kern="1200" err="1" smtClean="0">
                <a:solidFill>
                  <a:schemeClr val="tx1"/>
                </a:solidFill>
                <a:effectLst/>
                <a:latin typeface="+mn-lt"/>
                <a:ea typeface="+mn-ea"/>
                <a:cs typeface="+mn-cs"/>
              </a:rPr>
              <a:t>behaviour</a:t>
            </a:r>
            <a:r>
              <a:rPr lang="en-US" sz="1200" b="1" kern="1200" smtClean="0">
                <a:solidFill>
                  <a:schemeClr val="tx1"/>
                </a:solidFill>
                <a:effectLst/>
                <a:latin typeface="+mn-lt"/>
                <a:ea typeface="+mn-ea"/>
                <a:cs typeface="+mn-cs"/>
              </a:rPr>
              <a:t> (Esoteric v. exoteric)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Of course religions all include elements of both inner spiritual experience and outward </a:t>
            </a:r>
            <a:r>
              <a:rPr lang="en-US" sz="1200" kern="1200" err="1" smtClean="0">
                <a:solidFill>
                  <a:schemeClr val="tx1"/>
                </a:solidFill>
                <a:effectLst/>
                <a:latin typeface="+mn-lt"/>
                <a:ea typeface="+mn-ea"/>
                <a:cs typeface="+mn-cs"/>
              </a:rPr>
              <a:t>behaviour</a:t>
            </a:r>
            <a:r>
              <a:rPr lang="en-US" sz="1200" kern="1200" smtClean="0">
                <a:solidFill>
                  <a:schemeClr val="tx1"/>
                </a:solidFill>
                <a:effectLst/>
                <a:latin typeface="+mn-lt"/>
                <a:ea typeface="+mn-ea"/>
                <a:cs typeface="+mn-cs"/>
              </a:rPr>
              <a:t>, but some religions like Christianity, Islam and Judaism are usually described as having a stronger outward focus, while Hinduism and Buddhism are usually described as having a greater focus on inner experience. Once again, the balance between these two elements varies enormously between different traditions within any given religion and between individuals within these traditions. For example, Pentecostalism has a strong focus on feelings and experiencing spiritual gifts. </a:t>
            </a:r>
            <a:endParaRPr lang="sv-SE" sz="1200" kern="1200" smtClean="0">
              <a:solidFill>
                <a:schemeClr val="tx1"/>
              </a:solidFill>
              <a:effectLst/>
              <a:latin typeface="+mn-lt"/>
              <a:ea typeface="+mn-ea"/>
              <a:cs typeface="+mn-cs"/>
            </a:endParaRPr>
          </a:p>
          <a:p>
            <a:endParaRPr lang="en-GB"/>
          </a:p>
        </p:txBody>
      </p:sp>
      <p:sp>
        <p:nvSpPr>
          <p:cNvPr id="4" name="Platshållare för bildnummer 3"/>
          <p:cNvSpPr>
            <a:spLocks noGrp="1"/>
          </p:cNvSpPr>
          <p:nvPr>
            <p:ph type="sldNum" sz="quarter" idx="10"/>
          </p:nvPr>
        </p:nvSpPr>
        <p:spPr/>
        <p:txBody>
          <a:bodyPr/>
          <a:lstStyle/>
          <a:p>
            <a:fld id="{AF35B5CD-7C3C-41A7-9F7D-C9DB05D0C685}" type="slidenum">
              <a:rPr lang="sv-SE" smtClean="0"/>
              <a:t>33</a:t>
            </a:fld>
            <a:endParaRPr lang="sv-SE"/>
          </a:p>
        </p:txBody>
      </p:sp>
    </p:spTree>
    <p:extLst>
      <p:ext uri="{BB962C8B-B14F-4D97-AF65-F5344CB8AC3E}">
        <p14:creationId xmlns:p14="http://schemas.microsoft.com/office/powerpoint/2010/main" val="11407564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kern="1200" smtClean="0">
                <a:solidFill>
                  <a:schemeClr val="tx1"/>
                </a:solidFill>
                <a:effectLst/>
                <a:latin typeface="+mn-lt"/>
                <a:ea typeface="+mn-ea"/>
                <a:cs typeface="+mn-cs"/>
              </a:rPr>
              <a:t>Lens number 4. Isolationist versus publicly engaged and absolutist versus relativist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The degree to which religious communities engage in public life and the degree to which they are absolutist or relativist varies tremendously within religions. By absolutist, we mean that a group that thinks their beliefs and practices alone are absolutely true and correct, to be followed without compromise in all situations. By relativist we mean people/groups who think that your truth is true for you, my truth is true for me.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The following tendencies can be found within all major religions and form a spectrum. </a:t>
            </a:r>
            <a:endParaRPr lang="sv-SE" sz="1200" kern="1200" smtClean="0">
              <a:solidFill>
                <a:schemeClr val="tx1"/>
              </a:solidFill>
              <a:effectLst/>
              <a:latin typeface="+mn-lt"/>
              <a:ea typeface="+mn-ea"/>
              <a:cs typeface="+mn-cs"/>
            </a:endParaRPr>
          </a:p>
          <a:p>
            <a:r>
              <a:rPr lang="en-US" sz="1200" i="1"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r>
              <a:rPr lang="en-US" sz="1200" i="1" kern="1200" smtClean="0">
                <a:solidFill>
                  <a:schemeClr val="tx1"/>
                </a:solidFill>
                <a:effectLst/>
                <a:latin typeface="+mn-lt"/>
                <a:ea typeface="+mn-ea"/>
                <a:cs typeface="+mn-cs"/>
              </a:rPr>
              <a:t>Absolutist:</a:t>
            </a:r>
            <a:r>
              <a:rPr lang="en-US" sz="1200" kern="1200" smtClean="0">
                <a:solidFill>
                  <a:schemeClr val="tx1"/>
                </a:solidFill>
                <a:effectLst/>
                <a:latin typeface="+mn-lt"/>
                <a:ea typeface="+mn-ea"/>
                <a:cs typeface="+mn-cs"/>
              </a:rPr>
              <a:t> People and groups with this approach regard all others as lost or damned, including or especially those who differ within their own religion. These groups may be peaceful, perhaps isolating themselves from society-at-large, or engaged but confrontational, aggressively imposing their beliefs and practices on others through coercion, threats or even violence. </a:t>
            </a:r>
            <a:endParaRPr lang="sv-SE" sz="1200" kern="1200" smtClean="0">
              <a:solidFill>
                <a:schemeClr val="tx1"/>
              </a:solidFill>
              <a:effectLst/>
              <a:latin typeface="+mn-lt"/>
              <a:ea typeface="+mn-ea"/>
              <a:cs typeface="+mn-cs"/>
            </a:endParaRPr>
          </a:p>
          <a:p>
            <a:r>
              <a:rPr lang="en-US" sz="1200" i="1" kern="1200" smtClean="0">
                <a:solidFill>
                  <a:schemeClr val="tx1"/>
                </a:solidFill>
                <a:effectLst/>
                <a:latin typeface="+mn-lt"/>
                <a:ea typeface="+mn-ea"/>
                <a:cs typeface="+mn-cs"/>
              </a:rPr>
              <a:t>Exclusivist:</a:t>
            </a:r>
            <a:r>
              <a:rPr lang="en-US" sz="1200" kern="1200" smtClean="0">
                <a:solidFill>
                  <a:schemeClr val="tx1"/>
                </a:solidFill>
                <a:effectLst/>
                <a:latin typeface="+mn-lt"/>
                <a:ea typeface="+mn-ea"/>
                <a:cs typeface="+mn-cs"/>
              </a:rPr>
              <a:t> People and groups with this approach accept or tolerate differences among their own but insist, often assertively, on their particular correctness. Other religions are considered to be untrue. They may or may not be socially engaged, but often engage in peaceful religious persuasion. Sometimes exclusivists are accused of coercion – for example, when religious persuasion takes place in connection with the distribution of disaster relief. </a:t>
            </a:r>
            <a:endParaRPr lang="sv-SE" sz="1200" kern="1200" smtClean="0">
              <a:solidFill>
                <a:schemeClr val="tx1"/>
              </a:solidFill>
              <a:effectLst/>
              <a:latin typeface="+mn-lt"/>
              <a:ea typeface="+mn-ea"/>
              <a:cs typeface="+mn-cs"/>
            </a:endParaRPr>
          </a:p>
          <a:p>
            <a:r>
              <a:rPr lang="en-US" sz="1200" i="1" kern="1200" smtClean="0">
                <a:solidFill>
                  <a:schemeClr val="tx1"/>
                </a:solidFill>
                <a:effectLst/>
                <a:latin typeface="+mn-lt"/>
                <a:ea typeface="+mn-ea"/>
                <a:cs typeface="+mn-cs"/>
              </a:rPr>
              <a:t>Tolerant:</a:t>
            </a:r>
            <a:r>
              <a:rPr lang="en-US" sz="1200" kern="1200" smtClean="0">
                <a:solidFill>
                  <a:schemeClr val="tx1"/>
                </a:solidFill>
                <a:effectLst/>
                <a:latin typeface="+mn-lt"/>
                <a:ea typeface="+mn-ea"/>
                <a:cs typeface="+mn-cs"/>
              </a:rPr>
              <a:t> People and groups in with this approach think their beliefs are the truth, but accept that others disagree and don’t seek to change their minds. They may or may not engage in dialogue and cooperation with others. </a:t>
            </a:r>
            <a:endParaRPr lang="sv-SE" sz="1200" kern="1200" smtClean="0">
              <a:solidFill>
                <a:schemeClr val="tx1"/>
              </a:solidFill>
              <a:effectLst/>
              <a:latin typeface="+mn-lt"/>
              <a:ea typeface="+mn-ea"/>
              <a:cs typeface="+mn-cs"/>
            </a:endParaRPr>
          </a:p>
          <a:p>
            <a:r>
              <a:rPr lang="en-US" sz="1200" i="1" kern="1200" smtClean="0">
                <a:solidFill>
                  <a:schemeClr val="tx1"/>
                </a:solidFill>
                <a:effectLst/>
                <a:latin typeface="+mn-lt"/>
                <a:ea typeface="+mn-ea"/>
                <a:cs typeface="+mn-cs"/>
              </a:rPr>
              <a:t>Relativist:</a:t>
            </a:r>
            <a:r>
              <a:rPr lang="en-US" sz="1200" kern="1200" smtClean="0">
                <a:solidFill>
                  <a:schemeClr val="tx1"/>
                </a:solidFill>
                <a:effectLst/>
                <a:latin typeface="+mn-lt"/>
                <a:ea typeface="+mn-ea"/>
                <a:cs typeface="+mn-cs"/>
              </a:rPr>
              <a:t> People or groups with this approach suspend judgment on the correctness of belief - ‘All roads lead to God’. They often welcome cooperation and dialogue both within and between religions.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Of course, this is a simplification! For example, some relativists are deeply intolerant of people who are do not accept relativism. </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Lens number 5. </a:t>
            </a:r>
            <a:r>
              <a:rPr lang="en-US" sz="1200" b="1" kern="1200" err="1" smtClean="0">
                <a:solidFill>
                  <a:schemeClr val="tx1"/>
                </a:solidFill>
                <a:effectLst/>
                <a:latin typeface="+mn-lt"/>
                <a:ea typeface="+mn-ea"/>
                <a:cs typeface="+mn-cs"/>
              </a:rPr>
              <a:t>Centralised</a:t>
            </a:r>
            <a:r>
              <a:rPr lang="en-US" sz="1200" b="1" kern="1200" smtClean="0">
                <a:solidFill>
                  <a:schemeClr val="tx1"/>
                </a:solidFill>
                <a:effectLst/>
                <a:latin typeface="+mn-lt"/>
                <a:ea typeface="+mn-ea"/>
                <a:cs typeface="+mn-cs"/>
              </a:rPr>
              <a:t> versus de-</a:t>
            </a:r>
            <a:r>
              <a:rPr lang="en-US" sz="1200" b="1" kern="1200" err="1" smtClean="0">
                <a:solidFill>
                  <a:schemeClr val="tx1"/>
                </a:solidFill>
                <a:effectLst/>
                <a:latin typeface="+mn-lt"/>
                <a:ea typeface="+mn-ea"/>
                <a:cs typeface="+mn-cs"/>
              </a:rPr>
              <a:t>centralised</a:t>
            </a:r>
            <a:r>
              <a:rPr lang="en-US" sz="1200" b="1"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p:txBody>
      </p:sp>
      <p:sp>
        <p:nvSpPr>
          <p:cNvPr id="4" name="Platshållare för bildnummer 3"/>
          <p:cNvSpPr>
            <a:spLocks noGrp="1"/>
          </p:cNvSpPr>
          <p:nvPr>
            <p:ph type="sldNum" sz="quarter" idx="10"/>
          </p:nvPr>
        </p:nvSpPr>
        <p:spPr/>
        <p:txBody>
          <a:bodyPr/>
          <a:lstStyle/>
          <a:p>
            <a:fld id="{AF35B5CD-7C3C-41A7-9F7D-C9DB05D0C685}" type="slidenum">
              <a:rPr lang="sv-SE" smtClean="0"/>
              <a:t>34</a:t>
            </a:fld>
            <a:endParaRPr lang="sv-SE"/>
          </a:p>
        </p:txBody>
      </p:sp>
    </p:spTree>
    <p:extLst>
      <p:ext uri="{BB962C8B-B14F-4D97-AF65-F5344CB8AC3E}">
        <p14:creationId xmlns:p14="http://schemas.microsoft.com/office/powerpoint/2010/main" val="429486304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kern="1200" smtClean="0">
                <a:solidFill>
                  <a:schemeClr val="tx1"/>
                </a:solidFill>
                <a:effectLst/>
                <a:latin typeface="+mn-lt"/>
                <a:ea typeface="+mn-ea"/>
                <a:cs typeface="+mn-cs"/>
              </a:rPr>
              <a:t>Lens number 5. </a:t>
            </a:r>
            <a:r>
              <a:rPr lang="en-US" sz="1200" b="1" kern="1200" err="1" smtClean="0">
                <a:solidFill>
                  <a:schemeClr val="tx1"/>
                </a:solidFill>
                <a:effectLst/>
                <a:latin typeface="+mn-lt"/>
                <a:ea typeface="+mn-ea"/>
                <a:cs typeface="+mn-cs"/>
              </a:rPr>
              <a:t>Centralised</a:t>
            </a:r>
            <a:r>
              <a:rPr lang="en-US" sz="1200" b="1" kern="1200" smtClean="0">
                <a:solidFill>
                  <a:schemeClr val="tx1"/>
                </a:solidFill>
                <a:effectLst/>
                <a:latin typeface="+mn-lt"/>
                <a:ea typeface="+mn-ea"/>
                <a:cs typeface="+mn-cs"/>
              </a:rPr>
              <a:t> versus de-</a:t>
            </a:r>
            <a:r>
              <a:rPr lang="en-US" sz="1200" b="1" kern="1200" err="1" smtClean="0">
                <a:solidFill>
                  <a:schemeClr val="tx1"/>
                </a:solidFill>
                <a:effectLst/>
                <a:latin typeface="+mn-lt"/>
                <a:ea typeface="+mn-ea"/>
                <a:cs typeface="+mn-cs"/>
              </a:rPr>
              <a:t>centralised</a:t>
            </a:r>
            <a:r>
              <a:rPr lang="en-US" sz="1200" b="1"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When it comes to how </a:t>
            </a:r>
            <a:r>
              <a:rPr lang="en-US" sz="1200" kern="1200" err="1" smtClean="0">
                <a:solidFill>
                  <a:schemeClr val="tx1"/>
                </a:solidFill>
                <a:effectLst/>
                <a:latin typeface="+mn-lt"/>
                <a:ea typeface="+mn-ea"/>
                <a:cs typeface="+mn-cs"/>
              </a:rPr>
              <a:t>centralised</a:t>
            </a:r>
            <a:r>
              <a:rPr lang="en-US" sz="1200" kern="1200" smtClean="0">
                <a:solidFill>
                  <a:schemeClr val="tx1"/>
                </a:solidFill>
                <a:effectLst/>
                <a:latin typeface="+mn-lt"/>
                <a:ea typeface="+mn-ea"/>
                <a:cs typeface="+mn-cs"/>
              </a:rPr>
              <a:t> decision-making, leadership and </a:t>
            </a:r>
            <a:r>
              <a:rPr lang="en-US" sz="1200" kern="1200" err="1" smtClean="0">
                <a:solidFill>
                  <a:schemeClr val="tx1"/>
                </a:solidFill>
                <a:effectLst/>
                <a:latin typeface="+mn-lt"/>
                <a:ea typeface="+mn-ea"/>
                <a:cs typeface="+mn-cs"/>
              </a:rPr>
              <a:t>organisational</a:t>
            </a:r>
            <a:r>
              <a:rPr lang="en-US" sz="1200" kern="1200" smtClean="0">
                <a:solidFill>
                  <a:schemeClr val="tx1"/>
                </a:solidFill>
                <a:effectLst/>
                <a:latin typeface="+mn-lt"/>
                <a:ea typeface="+mn-ea"/>
                <a:cs typeface="+mn-cs"/>
              </a:rPr>
              <a:t> structures are, there is enormous variation within religions. The Roman Catholic Church is highly </a:t>
            </a:r>
            <a:r>
              <a:rPr lang="en-US" sz="1200" kern="1200" err="1" smtClean="0">
                <a:solidFill>
                  <a:schemeClr val="tx1"/>
                </a:solidFill>
                <a:effectLst/>
                <a:latin typeface="+mn-lt"/>
                <a:ea typeface="+mn-ea"/>
                <a:cs typeface="+mn-cs"/>
              </a:rPr>
              <a:t>centralised</a:t>
            </a:r>
            <a:r>
              <a:rPr lang="en-US" sz="1200" kern="1200" smtClean="0">
                <a:solidFill>
                  <a:schemeClr val="tx1"/>
                </a:solidFill>
                <a:effectLst/>
                <a:latin typeface="+mn-lt"/>
                <a:ea typeface="+mn-ea"/>
                <a:cs typeface="+mn-cs"/>
              </a:rPr>
              <a:t>, whilst the Pentecostal movement is highly </a:t>
            </a:r>
            <a:r>
              <a:rPr lang="en-US" sz="1200" kern="1200" err="1" smtClean="0">
                <a:solidFill>
                  <a:schemeClr val="tx1"/>
                </a:solidFill>
                <a:effectLst/>
                <a:latin typeface="+mn-lt"/>
                <a:ea typeface="+mn-ea"/>
                <a:cs typeface="+mn-cs"/>
              </a:rPr>
              <a:t>decentralised</a:t>
            </a:r>
            <a:r>
              <a:rPr lang="en-US" sz="1200" kern="1200" smtClean="0">
                <a:solidFill>
                  <a:schemeClr val="tx1"/>
                </a:solidFill>
                <a:effectLst/>
                <a:latin typeface="+mn-lt"/>
                <a:ea typeface="+mn-ea"/>
                <a:cs typeface="+mn-cs"/>
              </a:rPr>
              <a:t>. Within Shia Islam, </a:t>
            </a:r>
            <a:r>
              <a:rPr lang="en-US" sz="1200" kern="1200" err="1" smtClean="0">
                <a:solidFill>
                  <a:schemeClr val="tx1"/>
                </a:solidFill>
                <a:effectLst/>
                <a:latin typeface="+mn-lt"/>
                <a:ea typeface="+mn-ea"/>
                <a:cs typeface="+mn-cs"/>
              </a:rPr>
              <a:t>Ismailis</a:t>
            </a:r>
            <a:r>
              <a:rPr lang="en-US" sz="1200" kern="1200" smtClean="0">
                <a:solidFill>
                  <a:schemeClr val="tx1"/>
                </a:solidFill>
                <a:effectLst/>
                <a:latin typeface="+mn-lt"/>
                <a:ea typeface="+mn-ea"/>
                <a:cs typeface="+mn-cs"/>
              </a:rPr>
              <a:t> have a </a:t>
            </a:r>
            <a:r>
              <a:rPr lang="en-US" sz="1200" kern="1200" err="1" smtClean="0">
                <a:solidFill>
                  <a:schemeClr val="tx1"/>
                </a:solidFill>
                <a:effectLst/>
                <a:latin typeface="+mn-lt"/>
                <a:ea typeface="+mn-ea"/>
                <a:cs typeface="+mn-cs"/>
              </a:rPr>
              <a:t>centralised</a:t>
            </a:r>
            <a:r>
              <a:rPr lang="en-US" sz="1200" kern="1200" smtClean="0">
                <a:solidFill>
                  <a:schemeClr val="tx1"/>
                </a:solidFill>
                <a:effectLst/>
                <a:latin typeface="+mn-lt"/>
                <a:ea typeface="+mn-ea"/>
                <a:cs typeface="+mn-cs"/>
              </a:rPr>
              <a:t> structure with a single hereditary leader (the Aga Khan) whilst the '</a:t>
            </a:r>
            <a:r>
              <a:rPr lang="en-US" sz="1200" kern="1200" err="1" smtClean="0">
                <a:solidFill>
                  <a:schemeClr val="tx1"/>
                </a:solidFill>
                <a:effectLst/>
                <a:latin typeface="+mn-lt"/>
                <a:ea typeface="+mn-ea"/>
                <a:cs typeface="+mn-cs"/>
              </a:rPr>
              <a:t>twelver</a:t>
            </a:r>
            <a:r>
              <a:rPr lang="en-US" sz="1200" kern="1200" smtClean="0">
                <a:solidFill>
                  <a:schemeClr val="tx1"/>
                </a:solidFill>
                <a:effectLst/>
                <a:latin typeface="+mn-lt"/>
                <a:ea typeface="+mn-ea"/>
                <a:cs typeface="+mn-cs"/>
              </a:rPr>
              <a:t>' branch of Shia Islam is far less </a:t>
            </a:r>
            <a:r>
              <a:rPr lang="en-US" sz="1200" kern="1200" err="1" smtClean="0">
                <a:solidFill>
                  <a:schemeClr val="tx1"/>
                </a:solidFill>
                <a:effectLst/>
                <a:latin typeface="+mn-lt"/>
                <a:ea typeface="+mn-ea"/>
                <a:cs typeface="+mn-cs"/>
              </a:rPr>
              <a:t>centralised</a:t>
            </a:r>
            <a:r>
              <a:rPr lang="en-US" sz="1200"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People’s ideas about religious power and religious structures of authority often influence their ideas about how political and social power should be exercised, as well as people’s willingness to accept or question power holders. And different traditions within the same religion can have very different approaches to how they should interact with the state or other power holders. Theological ideas can also influence people’s ideas about how change happens – does it come from below or above? </a:t>
            </a:r>
            <a:endParaRPr lang="sv-SE" sz="1200" kern="1200" smtClean="0">
              <a:solidFill>
                <a:schemeClr val="tx1"/>
              </a:solidFill>
              <a:effectLst/>
              <a:latin typeface="+mn-lt"/>
              <a:ea typeface="+mn-ea"/>
              <a:cs typeface="+mn-cs"/>
            </a:endParaRPr>
          </a:p>
          <a:p>
            <a:endParaRPr lang="en-GB"/>
          </a:p>
        </p:txBody>
      </p:sp>
      <p:sp>
        <p:nvSpPr>
          <p:cNvPr id="4" name="Platshållare för bildnummer 3"/>
          <p:cNvSpPr>
            <a:spLocks noGrp="1"/>
          </p:cNvSpPr>
          <p:nvPr>
            <p:ph type="sldNum" sz="quarter" idx="10"/>
          </p:nvPr>
        </p:nvSpPr>
        <p:spPr/>
        <p:txBody>
          <a:bodyPr/>
          <a:lstStyle/>
          <a:p>
            <a:fld id="{AF35B5CD-7C3C-41A7-9F7D-C9DB05D0C685}" type="slidenum">
              <a:rPr lang="sv-SE" smtClean="0"/>
              <a:t>35</a:t>
            </a:fld>
            <a:endParaRPr lang="sv-SE"/>
          </a:p>
        </p:txBody>
      </p:sp>
    </p:spTree>
    <p:extLst>
      <p:ext uri="{BB962C8B-B14F-4D97-AF65-F5344CB8AC3E}">
        <p14:creationId xmlns:p14="http://schemas.microsoft.com/office/powerpoint/2010/main" val="3271320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b="1" kern="1200" smtClean="0">
                <a:solidFill>
                  <a:schemeClr val="tx1"/>
                </a:solidFill>
                <a:effectLst/>
                <a:latin typeface="+mn-lt"/>
                <a:ea typeface="+mn-ea"/>
                <a:cs typeface="+mn-cs"/>
              </a:rPr>
              <a:t>Lens number 6. Religion as community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For a great many people their appreciation of religious belief and practice links closely to their appreciation of the religious community to which they belong. Religion can be regarded as community in many different ways </a:t>
            </a:r>
            <a:endParaRPr lang="sv-SE" sz="1200" kern="1200" smtClean="0">
              <a:solidFill>
                <a:schemeClr val="tx1"/>
              </a:solidFill>
              <a:effectLst/>
              <a:latin typeface="+mn-lt"/>
              <a:ea typeface="+mn-ea"/>
              <a:cs typeface="+mn-cs"/>
            </a:endParaRPr>
          </a:p>
          <a:p>
            <a:pPr lvl="0"/>
            <a:r>
              <a:rPr lang="en-US" sz="1200" kern="1200" smtClean="0">
                <a:solidFill>
                  <a:schemeClr val="tx1"/>
                </a:solidFill>
                <a:effectLst/>
                <a:latin typeface="+mn-lt"/>
                <a:ea typeface="+mn-ea"/>
                <a:cs typeface="+mn-cs"/>
              </a:rPr>
              <a:t>as a community of worship, where the collective performance of rituals renews and restates a shared worldview </a:t>
            </a:r>
            <a:endParaRPr lang="sv-SE" sz="1200" kern="1200" smtClean="0">
              <a:solidFill>
                <a:schemeClr val="tx1"/>
              </a:solidFill>
              <a:effectLst/>
              <a:latin typeface="+mn-lt"/>
              <a:ea typeface="+mn-ea"/>
              <a:cs typeface="+mn-cs"/>
            </a:endParaRPr>
          </a:p>
          <a:p>
            <a:pPr lvl="0"/>
            <a:r>
              <a:rPr lang="en-US" sz="1200" kern="1200" smtClean="0">
                <a:solidFill>
                  <a:schemeClr val="tx1"/>
                </a:solidFill>
                <a:effectLst/>
                <a:latin typeface="+mn-lt"/>
                <a:ea typeface="+mn-ea"/>
                <a:cs typeface="+mn-cs"/>
              </a:rPr>
              <a:t>as a community of allegiance or loyalty to a (human) religious authority </a:t>
            </a:r>
            <a:endParaRPr lang="sv-SE" sz="1200" kern="1200" smtClean="0">
              <a:solidFill>
                <a:schemeClr val="tx1"/>
              </a:solidFill>
              <a:effectLst/>
              <a:latin typeface="+mn-lt"/>
              <a:ea typeface="+mn-ea"/>
              <a:cs typeface="+mn-cs"/>
            </a:endParaRPr>
          </a:p>
          <a:p>
            <a:pPr lvl="0"/>
            <a:r>
              <a:rPr lang="en-US" sz="1200" kern="1200" smtClean="0">
                <a:solidFill>
                  <a:schemeClr val="tx1"/>
                </a:solidFill>
                <a:effectLst/>
                <a:latin typeface="+mn-lt"/>
                <a:ea typeface="+mn-ea"/>
                <a:cs typeface="+mn-cs"/>
              </a:rPr>
              <a:t>as a community of inter-dependency, for example when the religious community share resources and care for one another or</a:t>
            </a:r>
            <a:endParaRPr lang="sv-SE" sz="1200" kern="1200" smtClean="0">
              <a:solidFill>
                <a:schemeClr val="tx1"/>
              </a:solidFill>
              <a:effectLst/>
              <a:latin typeface="+mn-lt"/>
              <a:ea typeface="+mn-ea"/>
              <a:cs typeface="+mn-cs"/>
            </a:endParaRPr>
          </a:p>
          <a:p>
            <a:pPr lvl="0"/>
            <a:r>
              <a:rPr lang="en-US" sz="1200" kern="1200" smtClean="0">
                <a:solidFill>
                  <a:schemeClr val="tx1"/>
                </a:solidFill>
                <a:effectLst/>
                <a:latin typeface="+mn-lt"/>
                <a:ea typeface="+mn-ea"/>
                <a:cs typeface="+mn-cs"/>
              </a:rPr>
              <a:t>as a community of dependency, when control over resources is held by political power </a:t>
            </a:r>
            <a:r>
              <a:rPr lang="en-US" sz="1200" kern="1200" err="1" smtClean="0">
                <a:solidFill>
                  <a:schemeClr val="tx1"/>
                </a:solidFill>
                <a:effectLst/>
                <a:latin typeface="+mn-lt"/>
                <a:ea typeface="+mn-ea"/>
                <a:cs typeface="+mn-cs"/>
              </a:rPr>
              <a:t>legitimised</a:t>
            </a:r>
            <a:r>
              <a:rPr lang="en-US" sz="1200" kern="1200" smtClean="0">
                <a:solidFill>
                  <a:schemeClr val="tx1"/>
                </a:solidFill>
                <a:effectLst/>
                <a:latin typeface="+mn-lt"/>
                <a:ea typeface="+mn-ea"/>
                <a:cs typeface="+mn-cs"/>
              </a:rPr>
              <a:t> by religious hierarchy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For many if not most people, religious belief, practice, tradition, culture or community are an important part of their personal identity. It is part of what defines who they are: their self-perception and the way others perceive them.</a:t>
            </a:r>
            <a:endParaRPr lang="sv-SE" sz="1200" kern="1200" smtClean="0">
              <a:solidFill>
                <a:schemeClr val="tx1"/>
              </a:solidFill>
              <a:effectLst/>
              <a:latin typeface="+mn-lt"/>
              <a:ea typeface="+mn-ea"/>
              <a:cs typeface="+mn-cs"/>
            </a:endParaRPr>
          </a:p>
          <a:p>
            <a:pPr lvl="0"/>
            <a:r>
              <a:rPr lang="en-US" sz="1200" kern="1200" smtClean="0">
                <a:solidFill>
                  <a:schemeClr val="tx1"/>
                </a:solidFill>
                <a:effectLst/>
                <a:latin typeface="+mn-lt"/>
                <a:ea typeface="+mn-ea"/>
                <a:cs typeface="+mn-cs"/>
              </a:rPr>
              <a:t>Some people perceive religion as a community of chosen identity – in which each member has actively chosen to accept beliefs, practices and belonging.</a:t>
            </a:r>
            <a:endParaRPr lang="sv-SE" sz="1200" kern="1200" smtClean="0">
              <a:solidFill>
                <a:schemeClr val="tx1"/>
              </a:solidFill>
              <a:effectLst/>
              <a:latin typeface="+mn-lt"/>
              <a:ea typeface="+mn-ea"/>
              <a:cs typeface="+mn-cs"/>
            </a:endParaRPr>
          </a:p>
          <a:p>
            <a:pPr lvl="0"/>
            <a:r>
              <a:rPr lang="da-DK" sz="1200"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pPr lvl="0"/>
            <a:r>
              <a:rPr lang="da-DK" sz="1200"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pPr lvl="0"/>
            <a:r>
              <a:rPr lang="da-DK" sz="1200"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pPr lvl="0"/>
            <a:r>
              <a:rPr lang="da-DK" sz="1200" kern="1200" smtClean="0">
                <a:solidFill>
                  <a:schemeClr val="tx1"/>
                </a:solidFill>
                <a:effectLst/>
                <a:latin typeface="+mn-lt"/>
                <a:ea typeface="+mn-ea"/>
                <a:cs typeface="+mn-cs"/>
              </a:rPr>
              <a:t>But f</a:t>
            </a:r>
            <a:r>
              <a:rPr lang="en-US" sz="1200" kern="1200" smtClean="0">
                <a:solidFill>
                  <a:schemeClr val="tx1"/>
                </a:solidFill>
                <a:effectLst/>
                <a:latin typeface="+mn-lt"/>
                <a:ea typeface="+mn-ea"/>
                <a:cs typeface="+mn-cs"/>
              </a:rPr>
              <a:t>or many people religious identity is a communal identity with cultural and often ethnic identities interwoven. In fact, many people consider themselves to have a religious identify and to be part of a religious community, even though who don't actively believe or practice their religion. This is known as belonging without believing.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Perceiving religion as identity can sometimes be problematic. In some contexts, majority society or the state regards the majority religious identity as being synonymous with national identity. This usually creates problems for citizens who don't share that identity, particularly if they have left the majority religion for atheism or another religion. In some contexts these people are regarded as disloyal or a threat to the nation.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So there are many different ways of understanding religion as community – and these different understandings often overlap. </a:t>
            </a:r>
            <a:endParaRPr lang="sv-SE" sz="1200" kern="1200" smtClean="0">
              <a:solidFill>
                <a:schemeClr val="tx1"/>
              </a:solidFill>
              <a:effectLst/>
              <a:latin typeface="+mn-lt"/>
              <a:ea typeface="+mn-ea"/>
              <a:cs typeface="+mn-cs"/>
            </a:endParaRPr>
          </a:p>
          <a:p>
            <a:endParaRPr lang="en-GB"/>
          </a:p>
        </p:txBody>
      </p:sp>
      <p:sp>
        <p:nvSpPr>
          <p:cNvPr id="4" name="Platshållare för bildnummer 3"/>
          <p:cNvSpPr>
            <a:spLocks noGrp="1"/>
          </p:cNvSpPr>
          <p:nvPr>
            <p:ph type="sldNum" sz="quarter" idx="10"/>
          </p:nvPr>
        </p:nvSpPr>
        <p:spPr/>
        <p:txBody>
          <a:bodyPr/>
          <a:lstStyle/>
          <a:p>
            <a:fld id="{AF35B5CD-7C3C-41A7-9F7D-C9DB05D0C685}" type="slidenum">
              <a:rPr lang="sv-SE" smtClean="0"/>
              <a:t>36</a:t>
            </a:fld>
            <a:endParaRPr lang="sv-SE"/>
          </a:p>
        </p:txBody>
      </p:sp>
    </p:spTree>
    <p:extLst>
      <p:ext uri="{BB962C8B-B14F-4D97-AF65-F5344CB8AC3E}">
        <p14:creationId xmlns:p14="http://schemas.microsoft.com/office/powerpoint/2010/main" val="20151911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z="1200" kern="1200" smtClean="0">
                <a:solidFill>
                  <a:schemeClr val="tx1"/>
                </a:solidFill>
                <a:effectLst/>
                <a:latin typeface="+mn-lt"/>
                <a:ea typeface="+mn-ea"/>
                <a:cs typeface="+mn-cs"/>
              </a:rPr>
              <a:t>Using these six lenses to look at religion helps us understand religion in ways that cut across traditions. The point of this is NOT to say that all religions are the same, or to say anything at all about how true or good my or your religion or belief is. </a:t>
            </a:r>
            <a:endParaRPr lang="sv-SE" sz="1200" kern="1200" smtClean="0">
              <a:solidFill>
                <a:schemeClr val="tx1"/>
              </a:solidFill>
              <a:effectLst/>
              <a:latin typeface="+mn-lt"/>
              <a:ea typeface="+mn-ea"/>
              <a:cs typeface="+mn-cs"/>
            </a:endParaRPr>
          </a:p>
          <a:p>
            <a:r>
              <a:rPr lang="en-US" sz="1200" kern="1200" smtClean="0">
                <a:solidFill>
                  <a:schemeClr val="tx1"/>
                </a:solidFill>
                <a:effectLst/>
                <a:latin typeface="+mn-lt"/>
                <a:ea typeface="+mn-ea"/>
                <a:cs typeface="+mn-cs"/>
              </a:rPr>
              <a:t>The point of the lenses is to help us understand the different roles religion plays in people’s lives and in society, and to help us to meet others with openness – seeing the person or local community concerned, instead of the pre-conceived labels and stereotypes so often attached to them. </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 </a:t>
            </a:r>
            <a:endParaRPr lang="sv-SE" sz="1200" kern="1200" smtClean="0">
              <a:solidFill>
                <a:schemeClr val="tx1"/>
              </a:solidFill>
              <a:effectLst/>
              <a:latin typeface="+mn-lt"/>
              <a:ea typeface="+mn-ea"/>
              <a:cs typeface="+mn-cs"/>
            </a:endParaRPr>
          </a:p>
          <a:p>
            <a:r>
              <a:rPr lang="en-US" sz="1200" b="1" kern="1200" smtClean="0">
                <a:solidFill>
                  <a:schemeClr val="tx1"/>
                </a:solidFill>
                <a:effectLst/>
                <a:latin typeface="+mn-lt"/>
                <a:ea typeface="+mn-ea"/>
                <a:cs typeface="+mn-cs"/>
              </a:rPr>
              <a:t>REFLECT When you reflect on your own religious tradition, can you </a:t>
            </a:r>
            <a:r>
              <a:rPr lang="en-US" sz="1200" b="1" kern="1200" err="1" smtClean="0">
                <a:solidFill>
                  <a:schemeClr val="tx1"/>
                </a:solidFill>
                <a:effectLst/>
                <a:latin typeface="+mn-lt"/>
                <a:ea typeface="+mn-ea"/>
                <a:cs typeface="+mn-cs"/>
              </a:rPr>
              <a:t>recognise</a:t>
            </a:r>
            <a:r>
              <a:rPr lang="en-US" sz="1200" b="1" kern="1200" smtClean="0">
                <a:solidFill>
                  <a:schemeClr val="tx1"/>
                </a:solidFill>
                <a:effectLst/>
                <a:latin typeface="+mn-lt"/>
                <a:ea typeface="+mn-ea"/>
                <a:cs typeface="+mn-cs"/>
              </a:rPr>
              <a:t> the kinds of diversity represented in the 6 lenses above?</a:t>
            </a:r>
            <a:endParaRPr lang="sv-SE" sz="1200" kern="1200" smtClean="0">
              <a:solidFill>
                <a:schemeClr val="tx1"/>
              </a:solidFill>
              <a:effectLst/>
              <a:latin typeface="+mn-lt"/>
              <a:ea typeface="+mn-ea"/>
              <a:cs typeface="+mn-cs"/>
            </a:endParaRPr>
          </a:p>
          <a:p>
            <a:endParaRPr lang="en-GB"/>
          </a:p>
        </p:txBody>
      </p:sp>
      <p:sp>
        <p:nvSpPr>
          <p:cNvPr id="4" name="Platshållare för bildnummer 3"/>
          <p:cNvSpPr>
            <a:spLocks noGrp="1"/>
          </p:cNvSpPr>
          <p:nvPr>
            <p:ph type="sldNum" sz="quarter" idx="10"/>
          </p:nvPr>
        </p:nvSpPr>
        <p:spPr/>
        <p:txBody>
          <a:bodyPr/>
          <a:lstStyle/>
          <a:p>
            <a:fld id="{AF35B5CD-7C3C-41A7-9F7D-C9DB05D0C685}" type="slidenum">
              <a:rPr lang="sv-SE" smtClean="0"/>
              <a:t>37</a:t>
            </a:fld>
            <a:endParaRPr lang="sv-SE"/>
          </a:p>
        </p:txBody>
      </p:sp>
    </p:spTree>
    <p:extLst>
      <p:ext uri="{BB962C8B-B14F-4D97-AF65-F5344CB8AC3E}">
        <p14:creationId xmlns:p14="http://schemas.microsoft.com/office/powerpoint/2010/main" val="33894144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buNone/>
            </a:pPr>
            <a:r>
              <a:rPr lang="en-GB" sz="1200" noProof="0" dirty="0" smtClean="0"/>
              <a:t>A part of religious literacy is to understand how theology and social action is interlinked. Different faith groups</a:t>
            </a:r>
            <a:r>
              <a:rPr lang="en-GB" sz="1200" baseline="0" noProof="0" dirty="0" smtClean="0"/>
              <a:t> chose totally different approaches to societal change often based in their theology. In the Christian tradition this goes back to the early church and the different approaches to the government that the church has taken over history. </a:t>
            </a:r>
          </a:p>
          <a:p>
            <a:pPr marL="0" indent="0">
              <a:buNone/>
            </a:pPr>
            <a:endParaRPr lang="en-GB" sz="1200" baseline="0" noProof="0" dirty="0" smtClean="0"/>
          </a:p>
          <a:p>
            <a:pPr marL="0" indent="0">
              <a:buNone/>
            </a:pPr>
            <a:r>
              <a:rPr lang="en-GB" sz="1200" baseline="0" noProof="0" dirty="0" smtClean="0"/>
              <a:t>The slide refers to two axels where a top-bottom or bottom-top approach to societal change is taken and where the focus on change is either on the personal or the collective/societal. Different religious groups could be place differently in this graph.</a:t>
            </a:r>
            <a:endParaRPr lang="en-GB" sz="1200" noProof="0" dirty="0" smtClean="0"/>
          </a:p>
          <a:p>
            <a:pPr marL="0" indent="0">
              <a:buNone/>
            </a:pPr>
            <a:endParaRPr lang="en-GB" sz="1200" noProof="0" dirty="0" smtClean="0"/>
          </a:p>
          <a:p>
            <a:r>
              <a:rPr lang="en-GB" noProof="0" dirty="0" smtClean="0"/>
              <a:t>This slide is applicable in a Christian context and categorizes different</a:t>
            </a:r>
            <a:r>
              <a:rPr lang="en-GB" baseline="0" noProof="0" dirty="0" smtClean="0"/>
              <a:t> actors by their approach to societal change. It gives an overview of four different approaches to societal change frequently used within the Christian tradition. </a:t>
            </a:r>
          </a:p>
          <a:p>
            <a:endParaRPr lang="en-GB" baseline="0" noProof="0" dirty="0" smtClean="0"/>
          </a:p>
          <a:p>
            <a:r>
              <a:rPr lang="en-GB" b="1" baseline="0" noProof="0" dirty="0" smtClean="0"/>
              <a:t>Another way to describe this within the Christian tradition is to point to four different approaches to societal change within history.</a:t>
            </a:r>
          </a:p>
          <a:p>
            <a:endParaRPr lang="sv-SE" baseline="0" dirty="0" smtClean="0"/>
          </a:p>
          <a:p>
            <a:r>
              <a:rPr lang="en-GB" baseline="0" noProof="0" dirty="0" smtClean="0"/>
              <a:t>1. Unite with power or seize power! When the church tries to take power, the church is sometimes more affected than the “power” or empire they are trying to change. Historic examples are Emperor Constantin, Calvin or the state churches throughout Europe. These examples all indicate that the power structures had more influence on the church than vice versa. </a:t>
            </a:r>
          </a:p>
          <a:p>
            <a:r>
              <a:rPr lang="en-GB" baseline="0" noProof="0" dirty="0" smtClean="0"/>
              <a:t>2. The diaconal way, avoiding politics at any cost, but trying to change society through good deeds and individual improvement. This approach has historically shown a big risk in missing out on structural injustice but have nevertheless had great impact on society.</a:t>
            </a:r>
          </a:p>
          <a:p>
            <a:r>
              <a:rPr lang="en-GB" baseline="0" noProof="0" dirty="0" smtClean="0"/>
              <a:t>3. Not seeking impact on wider society but instead trying to realize “the kingdom of God” within your own group. Compare with Mennonites or parts of monastic tradition. These movements might have had more impact on society than expected, considering their exclusive nature.</a:t>
            </a:r>
          </a:p>
          <a:p>
            <a:r>
              <a:rPr lang="en-GB" baseline="0" noProof="0" dirty="0" smtClean="0"/>
              <a:t>4. Great sustainable political and societal change is often built on spiritual inspiration, non-violence and mass movements. This process might need a catalyst. Applicable where the specific faith is in majority but not necessarily in line with the powers. Compare the fall of the Berlin wall or South Africa in the 90s.)</a:t>
            </a:r>
          </a:p>
          <a:p>
            <a:r>
              <a:rPr lang="en-GB" baseline="0" noProof="0" dirty="0" smtClean="0"/>
              <a:t>The images in the graph shows emperor Constantin, the fall of the Berlin wall and an Amish family.</a:t>
            </a:r>
            <a:endParaRPr lang="en-GB" noProof="0" dirty="0" smtClean="0"/>
          </a:p>
        </p:txBody>
      </p:sp>
      <p:sp>
        <p:nvSpPr>
          <p:cNvPr id="4" name="Platshållare för bildnummer 3"/>
          <p:cNvSpPr>
            <a:spLocks noGrp="1"/>
          </p:cNvSpPr>
          <p:nvPr>
            <p:ph type="sldNum" sz="quarter" idx="10"/>
          </p:nvPr>
        </p:nvSpPr>
        <p:spPr/>
        <p:txBody>
          <a:bodyPr/>
          <a:lstStyle/>
          <a:p>
            <a:fld id="{AF35B5CD-7C3C-41A7-9F7D-C9DB05D0C685}" type="slidenum">
              <a:rPr lang="sv-SE" smtClean="0"/>
              <a:t>38</a:t>
            </a:fld>
            <a:endParaRPr lang="sv-SE"/>
          </a:p>
        </p:txBody>
      </p:sp>
    </p:spTree>
    <p:extLst>
      <p:ext uri="{BB962C8B-B14F-4D97-AF65-F5344CB8AC3E}">
        <p14:creationId xmlns:p14="http://schemas.microsoft.com/office/powerpoint/2010/main" val="40209094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defTabSz="914400">
              <a:lnSpc>
                <a:spcPct val="100000"/>
              </a:lnSpc>
              <a:defRPr sz="1200">
                <a:latin typeface="Calibri"/>
                <a:ea typeface="Calibri"/>
                <a:cs typeface="Calibri"/>
                <a:sym typeface="Calibri"/>
              </a:defRPr>
            </a:pPr>
            <a:r>
              <a:rPr lang="en-GB" b="1" noProof="0" dirty="0" smtClean="0"/>
              <a:t>… people (and societies) to change, strengthens resilience and is a strong contributor to a sense of purpose.</a:t>
            </a:r>
            <a:r>
              <a:rPr lang="en-GB" noProof="0" dirty="0" smtClean="0"/>
              <a:t> </a:t>
            </a:r>
          </a:p>
          <a:p>
            <a:pPr defTabSz="914400">
              <a:lnSpc>
                <a:spcPct val="100000"/>
              </a:lnSpc>
              <a:defRPr sz="1200">
                <a:latin typeface="Calibri"/>
                <a:ea typeface="Calibri"/>
                <a:cs typeface="Calibri"/>
                <a:sym typeface="Calibri"/>
              </a:defRPr>
            </a:pPr>
            <a:r>
              <a:rPr lang="en-GB" noProof="0" dirty="0" smtClean="0"/>
              <a:t>HOPE, RECONCILIATION, ENERGY AND MOTIVTIONAL DRIVE FOR CHANGE. </a:t>
            </a:r>
          </a:p>
          <a:p>
            <a:pPr marL="171450" indent="-171450" defTabSz="914400">
              <a:lnSpc>
                <a:spcPct val="100000"/>
              </a:lnSpc>
              <a:buSzPct val="100000"/>
              <a:buChar char="-"/>
              <a:defRPr sz="1200">
                <a:latin typeface="Calibri"/>
                <a:ea typeface="Calibri"/>
                <a:cs typeface="Calibri"/>
                <a:sym typeface="Calibri"/>
              </a:defRPr>
            </a:pPr>
            <a:r>
              <a:rPr lang="en-GB" noProof="0" dirty="0" smtClean="0"/>
              <a:t>E.g. Truth and reconciliation commissions that are often led by religious leaders</a:t>
            </a:r>
          </a:p>
          <a:p>
            <a:pPr marL="171450" indent="-171450" defTabSz="914400">
              <a:lnSpc>
                <a:spcPct val="100000"/>
              </a:lnSpc>
              <a:buSzPct val="100000"/>
              <a:buChar char="-"/>
              <a:defRPr sz="1200">
                <a:latin typeface="Calibri"/>
                <a:ea typeface="Calibri"/>
                <a:cs typeface="Calibri"/>
                <a:sym typeface="Calibri"/>
              </a:defRPr>
            </a:pPr>
            <a:r>
              <a:rPr lang="en-GB" noProof="0" dirty="0" smtClean="0"/>
              <a:t>E.g. the global Pentecostal movement (see</a:t>
            </a:r>
            <a:r>
              <a:rPr lang="en-GB" baseline="0" noProof="0" dirty="0" smtClean="0"/>
              <a:t> quote</a:t>
            </a:r>
            <a:r>
              <a:rPr lang="en-GB" noProof="0" dirty="0" smtClean="0"/>
              <a:t>)</a:t>
            </a:r>
          </a:p>
          <a:p>
            <a:pPr marL="171450" indent="-171450" defTabSz="914400">
              <a:lnSpc>
                <a:spcPct val="100000"/>
              </a:lnSpc>
              <a:buSzPct val="100000"/>
              <a:buChar char="-"/>
              <a:defRPr sz="1200">
                <a:latin typeface="Calibri"/>
                <a:ea typeface="Calibri"/>
                <a:cs typeface="Calibri"/>
                <a:sym typeface="Calibri"/>
              </a:defRPr>
            </a:pPr>
            <a:endParaRPr lang="sv-SE" dirty="0" smtClean="0"/>
          </a:p>
          <a:p>
            <a:pPr defTabSz="914400">
              <a:lnSpc>
                <a:spcPct val="100000"/>
              </a:lnSpc>
              <a:defRPr sz="1200">
                <a:latin typeface="Calibri"/>
                <a:ea typeface="Calibri"/>
                <a:cs typeface="Calibri"/>
                <a:sym typeface="Calibri"/>
              </a:defRPr>
            </a:pPr>
            <a:r>
              <a:rPr lang="en-GB" noProof="0" dirty="0" smtClean="0"/>
              <a:t>“Pentecostal churches are often rather more effective change agents than are development NGOs…they are exceptionally effective at bringing about personal transformation and empowerment, they provide the moral legitimacy for a set of behaviour changes that would otherwise clash with local values, and they radically reconstruct families and communities to support these new values and new behaviours. Without these types of social change…it is difficult for economic change and development to take place” (Freeman p.3).</a:t>
            </a:r>
          </a:p>
          <a:p>
            <a:pPr defTabSz="914400">
              <a:lnSpc>
                <a:spcPct val="100000"/>
              </a:lnSpc>
              <a:defRPr sz="1200">
                <a:latin typeface="Calibri"/>
                <a:ea typeface="Calibri"/>
                <a:cs typeface="Calibri"/>
                <a:sym typeface="Calibri"/>
              </a:defRPr>
            </a:pPr>
            <a:endParaRPr lang="sv-SE" dirty="0" smtClean="0"/>
          </a:p>
          <a:p>
            <a:pPr defTabSz="914400">
              <a:lnSpc>
                <a:spcPct val="100000"/>
              </a:lnSpc>
              <a:defRPr sz="1200" i="1">
                <a:latin typeface="Calibri"/>
                <a:ea typeface="Calibri"/>
                <a:cs typeface="Calibri"/>
                <a:sym typeface="Calibri"/>
              </a:defRPr>
            </a:pPr>
            <a:r>
              <a:rPr lang="sv-SE" dirty="0" smtClean="0"/>
              <a:t>”Pingstkyrkor är ofta mer effektiva förändringsaktörer än biståndsorganisationer… De är förvånansvärt effektiva på att orsaka personlig förvandling och självförtroende, de ger moralisk legitimitet för att förändra beteenden som annars skulle gå emot lokala värderingar, och de omskapar familjer och gemenskaper på ett radikalt sätt som stöder de nya värderingarna och beteenden. Utan dessa typer av sociala förändringar… så är det svårt för ekonomisk förändring och utveckling att ske”. (Freeman s.3).</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39</a:t>
            </a:fld>
            <a:endParaRPr lang="sv-SE"/>
          </a:p>
        </p:txBody>
      </p:sp>
    </p:spTree>
    <p:extLst>
      <p:ext uri="{BB962C8B-B14F-4D97-AF65-F5344CB8AC3E}">
        <p14:creationId xmlns:p14="http://schemas.microsoft.com/office/powerpoint/2010/main" val="360166920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z="1200" noProof="0" dirty="0" smtClean="0"/>
              <a:t>… legitimacy, networks, reach, efficiency, long term presence</a:t>
            </a:r>
          </a:p>
          <a:p>
            <a:pPr marL="0" marR="0" lvl="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US" dirty="0" smtClean="0"/>
              <a:t>Buddhist monks from </a:t>
            </a:r>
            <a:r>
              <a:rPr lang="en-US" dirty="0" err="1" smtClean="0"/>
              <a:t>Kopan</a:t>
            </a:r>
            <a:r>
              <a:rPr lang="en-US" dirty="0" smtClean="0"/>
              <a:t> monastery after the earth quake in Nepal 2015</a:t>
            </a:r>
          </a:p>
          <a:p>
            <a:pPr defTabSz="914400">
              <a:lnSpc>
                <a:spcPct val="100000"/>
              </a:lnSpc>
              <a:defRPr sz="1200">
                <a:latin typeface="Calibri"/>
                <a:ea typeface="Calibri"/>
                <a:cs typeface="Calibri"/>
                <a:sym typeface="Calibri"/>
              </a:defRPr>
            </a:pPr>
            <a:endParaRPr lang="en-US" dirty="0" smtClean="0"/>
          </a:p>
          <a:p>
            <a:pPr defTabSz="914400">
              <a:lnSpc>
                <a:spcPct val="100000"/>
              </a:lnSpc>
              <a:defRPr sz="1200">
                <a:latin typeface="Calibri"/>
                <a:ea typeface="Calibri"/>
                <a:cs typeface="Calibri"/>
                <a:sym typeface="Calibri"/>
              </a:defRPr>
            </a:pPr>
            <a:r>
              <a:rPr lang="en-US" dirty="0" smtClean="0"/>
              <a:t>Religious actors have legitimacy, networks, reach, efficiency and long- term presence. </a:t>
            </a:r>
          </a:p>
          <a:p>
            <a:pPr marL="171450" indent="-171450" defTabSz="914400">
              <a:lnSpc>
                <a:spcPct val="100000"/>
              </a:lnSpc>
              <a:buSzPct val="100000"/>
              <a:buChar char="-"/>
              <a:defRPr sz="1200">
                <a:latin typeface="Calibri"/>
                <a:ea typeface="Calibri"/>
                <a:cs typeface="Calibri"/>
                <a:sym typeface="Calibri"/>
              </a:defRPr>
            </a:pPr>
            <a:r>
              <a:rPr lang="en-US" dirty="0" smtClean="0"/>
              <a:t>E.g. health and educational institutions on a religious basis – ranching from health centers in Uganda to qualified madrasas in Pakistan </a:t>
            </a:r>
          </a:p>
          <a:p>
            <a:pPr marL="171450" indent="-171450" defTabSz="914400">
              <a:lnSpc>
                <a:spcPct val="100000"/>
              </a:lnSpc>
              <a:buSzPct val="100000"/>
              <a:buChar char="-"/>
              <a:defRPr sz="1200">
                <a:latin typeface="Calibri"/>
                <a:ea typeface="Calibri"/>
                <a:cs typeface="Calibri"/>
                <a:sym typeface="Calibri"/>
              </a:defRPr>
            </a:pPr>
            <a:r>
              <a:rPr lang="en-US" dirty="0" smtClean="0"/>
              <a:t>First responders within humanitarian work (e.g. the earth quake in Nepal - picture)</a:t>
            </a:r>
          </a:p>
          <a:p>
            <a:pPr defTabSz="914400">
              <a:lnSpc>
                <a:spcPct val="100000"/>
              </a:lnSpc>
              <a:defRPr sz="1200">
                <a:latin typeface="Calibri"/>
                <a:ea typeface="Calibri"/>
                <a:cs typeface="Calibri"/>
                <a:sym typeface="Calibri"/>
              </a:defRPr>
            </a:pPr>
            <a:r>
              <a:rPr lang="en-US" dirty="0" smtClean="0"/>
              <a:t>-  Can be strong advocacy actors for through contacts at the grassroots level and access to political decision makers </a:t>
            </a:r>
            <a:r>
              <a:rPr lang="en-US" dirty="0" err="1" smtClean="0"/>
              <a:t>ands</a:t>
            </a:r>
            <a:r>
              <a:rPr lang="en-US" dirty="0" smtClean="0"/>
              <a:t> strong international networks (e.g. NCCI India - UPR 2016)</a:t>
            </a:r>
          </a:p>
        </p:txBody>
      </p:sp>
      <p:sp>
        <p:nvSpPr>
          <p:cNvPr id="4" name="Platshållare för bildnummer 3"/>
          <p:cNvSpPr>
            <a:spLocks noGrp="1"/>
          </p:cNvSpPr>
          <p:nvPr>
            <p:ph type="sldNum" sz="quarter" idx="10"/>
          </p:nvPr>
        </p:nvSpPr>
        <p:spPr/>
        <p:txBody>
          <a:bodyPr/>
          <a:lstStyle/>
          <a:p>
            <a:fld id="{AF35B5CD-7C3C-41A7-9F7D-C9DB05D0C685}" type="slidenum">
              <a:rPr lang="sv-SE" smtClean="0"/>
              <a:t>40</a:t>
            </a:fld>
            <a:endParaRPr lang="sv-SE"/>
          </a:p>
        </p:txBody>
      </p:sp>
    </p:spTree>
    <p:extLst>
      <p:ext uri="{BB962C8B-B14F-4D97-AF65-F5344CB8AC3E}">
        <p14:creationId xmlns:p14="http://schemas.microsoft.com/office/powerpoint/2010/main" val="17930003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These questions are not easily answered. But it is clear that religion has</a:t>
            </a:r>
            <a:r>
              <a:rPr lang="en-GB" baseline="0" dirty="0" smtClean="0"/>
              <a:t> a great impact on power structures also between different genders. It is also when it comes to issues of gender equality and sexual and reproductive health and rights that the development actors first identified the need to involve religious actors in their work. You will come back to issues about gender and religious actors when you start looking into contextual religious literacy.</a:t>
            </a:r>
            <a:endParaRPr lang="en-GB" dirty="0" smtClean="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41</a:t>
            </a:fld>
            <a:endParaRPr lang="sv-SE"/>
          </a:p>
        </p:txBody>
      </p:sp>
    </p:spTree>
    <p:extLst>
      <p:ext uri="{BB962C8B-B14F-4D97-AF65-F5344CB8AC3E}">
        <p14:creationId xmlns:p14="http://schemas.microsoft.com/office/powerpoint/2010/main" val="331926255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mtClean="0"/>
              <a:t>There are numerous</a:t>
            </a:r>
            <a:r>
              <a:rPr lang="en-GB" baseline="0" smtClean="0"/>
              <a:t> examples of religious actors having an negative impact on development or human rights. It takes some religious literacy to understand the often complex relation between politics and religion. The picture is from Uganda where the government supported by SOME religious representatives have pushed for stricter anti-LGBTI legislation. The other picture is a handbook in armed response to protect churches in the US. But besides these extreme examples religious literacy is needed to see that religious groups often have a complex political agenda that is different from a traditional right to left agenda. Some religious actors are very radical on social justice but conservative on women's rights. You may also find different opinions within the same religious body. The role of religion in conflicts is often debated. There are examples of religious actors promoting a conflict, but there are also many examples of conflicts emerging from socio-economic or political causes but for many reasons taking on a religious façade. </a:t>
            </a:r>
            <a:endParaRPr lang="en-GB"/>
          </a:p>
        </p:txBody>
      </p:sp>
      <p:sp>
        <p:nvSpPr>
          <p:cNvPr id="4" name="Platshållare för bildnummer 3"/>
          <p:cNvSpPr>
            <a:spLocks noGrp="1"/>
          </p:cNvSpPr>
          <p:nvPr>
            <p:ph type="sldNum" sz="quarter" idx="10"/>
          </p:nvPr>
        </p:nvSpPr>
        <p:spPr/>
        <p:txBody>
          <a:bodyPr/>
          <a:lstStyle/>
          <a:p>
            <a:fld id="{AF35B5CD-7C3C-41A7-9F7D-C9DB05D0C685}" type="slidenum">
              <a:rPr lang="sv-SE" smtClean="0"/>
              <a:t>42</a:t>
            </a:fld>
            <a:endParaRPr lang="sv-SE"/>
          </a:p>
        </p:txBody>
      </p:sp>
    </p:spTree>
    <p:extLst>
      <p:ext uri="{BB962C8B-B14F-4D97-AF65-F5344CB8AC3E}">
        <p14:creationId xmlns:p14="http://schemas.microsoft.com/office/powerpoint/2010/main" val="20678447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indent="0" algn="l">
              <a:spcBef>
                <a:spcPts val="1100"/>
              </a:spcBef>
              <a:buSzPct val="100000"/>
              <a:buNone/>
              <a:defRPr sz="3000" b="0">
                <a:solidFill>
                  <a:srgbClr val="5E5E5E"/>
                </a:solidFill>
                <a:latin typeface="+mn-lt"/>
                <a:ea typeface="+mn-ea"/>
                <a:cs typeface="+mn-cs"/>
                <a:sym typeface="Trebuchet MS"/>
              </a:defRPr>
            </a:pPr>
            <a:r>
              <a:rPr lang="en-GB" sz="1200" b="0" noProof="0" dirty="0" smtClean="0">
                <a:solidFill>
                  <a:srgbClr val="5E5E5E"/>
                </a:solidFill>
                <a:latin typeface="+mn-lt"/>
                <a:ea typeface="Helvetica Neue"/>
                <a:cs typeface="Helvetica Neue"/>
                <a:sym typeface="Trebuchet MS"/>
              </a:rPr>
              <a:t>In</a:t>
            </a:r>
            <a:r>
              <a:rPr lang="en-GB" sz="1200" b="0" baseline="0" noProof="0" dirty="0" smtClean="0">
                <a:solidFill>
                  <a:srgbClr val="5E5E5E"/>
                </a:solidFill>
                <a:latin typeface="+mn-lt"/>
                <a:ea typeface="Helvetica Neue"/>
                <a:cs typeface="Helvetica Neue"/>
                <a:sym typeface="Trebuchet MS"/>
              </a:rPr>
              <a:t> this</a:t>
            </a:r>
            <a:r>
              <a:rPr lang="en-GB" sz="1200" b="0" noProof="0" dirty="0" smtClean="0">
                <a:solidFill>
                  <a:srgbClr val="5E5E5E"/>
                </a:solidFill>
                <a:latin typeface="+mn-lt"/>
                <a:ea typeface="Helvetica Neue"/>
                <a:cs typeface="Helvetica Neue"/>
                <a:sym typeface="Trebuchet MS"/>
              </a:rPr>
              <a:t> tools we will work at</a:t>
            </a:r>
            <a:r>
              <a:rPr lang="en-GB" sz="1200" b="0" baseline="0" noProof="0" dirty="0" smtClean="0">
                <a:solidFill>
                  <a:srgbClr val="5E5E5E"/>
                </a:solidFill>
                <a:latin typeface="+mn-lt"/>
                <a:ea typeface="Helvetica Neue"/>
                <a:cs typeface="Helvetica Neue"/>
                <a:sym typeface="Trebuchet MS"/>
              </a:rPr>
              <a:t> three levels. But in this short </a:t>
            </a:r>
            <a:r>
              <a:rPr lang="en-GB" sz="1200" b="0" baseline="0" noProof="0" dirty="0" err="1" smtClean="0">
                <a:solidFill>
                  <a:srgbClr val="5E5E5E"/>
                </a:solidFill>
                <a:latin typeface="+mn-lt"/>
                <a:ea typeface="Helvetica Neue"/>
                <a:cs typeface="Helvetica Neue"/>
                <a:sym typeface="Trebuchet MS"/>
              </a:rPr>
              <a:t>versin</a:t>
            </a:r>
            <a:r>
              <a:rPr lang="en-GB" sz="1200" b="0" baseline="0" noProof="0" dirty="0" smtClean="0">
                <a:solidFill>
                  <a:srgbClr val="5E5E5E"/>
                </a:solidFill>
                <a:latin typeface="+mn-lt"/>
                <a:ea typeface="Helvetica Neue"/>
                <a:cs typeface="Helvetica Neue"/>
                <a:sym typeface="Trebuchet MS"/>
              </a:rPr>
              <a:t> of the toolbox we will focus on the General religious literacy.</a:t>
            </a:r>
          </a:p>
          <a:p>
            <a:pPr marL="0" indent="0" algn="l">
              <a:spcBef>
                <a:spcPts val="1100"/>
              </a:spcBef>
              <a:buSzPct val="100000"/>
              <a:buNone/>
              <a:defRPr sz="3000" b="0">
                <a:solidFill>
                  <a:srgbClr val="5E5E5E"/>
                </a:solidFill>
                <a:latin typeface="+mn-lt"/>
                <a:ea typeface="+mn-ea"/>
                <a:cs typeface="+mn-cs"/>
                <a:sym typeface="Trebuchet MS"/>
              </a:defRPr>
            </a:pPr>
            <a:endParaRPr lang="en-GB" sz="1200" b="0" noProof="0" dirty="0" smtClean="0">
              <a:solidFill>
                <a:srgbClr val="5E5E5E"/>
              </a:solidFill>
              <a:latin typeface="+mn-lt"/>
              <a:ea typeface="Helvetica Neue"/>
              <a:cs typeface="Helvetica Neue"/>
              <a:sym typeface="Trebuchet MS"/>
            </a:endParaRPr>
          </a:p>
          <a:p>
            <a:pPr marL="349249" indent="-349249" algn="l">
              <a:spcBef>
                <a:spcPts val="1100"/>
              </a:spcBef>
              <a:buSzPct val="100000"/>
              <a:buAutoNum type="arabicPeriod"/>
              <a:defRPr sz="3000" b="0">
                <a:solidFill>
                  <a:srgbClr val="5E5E5E"/>
                </a:solidFill>
                <a:latin typeface="+mn-lt"/>
                <a:ea typeface="+mn-ea"/>
                <a:cs typeface="+mn-cs"/>
                <a:sym typeface="Trebuchet MS"/>
              </a:defRPr>
            </a:pPr>
            <a:r>
              <a:rPr lang="en-GB" sz="1200" b="1" noProof="0" dirty="0" smtClean="0">
                <a:solidFill>
                  <a:srgbClr val="5E5E5E"/>
                </a:solidFill>
                <a:latin typeface="+mn-lt"/>
                <a:ea typeface="Helvetica Neue"/>
                <a:cs typeface="Helvetica Neue"/>
                <a:sym typeface="Trebuchet MS"/>
              </a:rPr>
              <a:t>General religious literacy</a:t>
            </a:r>
            <a:r>
              <a:rPr lang="en-GB" sz="1200" b="0" noProof="0" dirty="0" smtClean="0">
                <a:solidFill>
                  <a:srgbClr val="5E5E5E"/>
                </a:solidFill>
                <a:latin typeface="+mn-lt"/>
                <a:ea typeface="Helvetica Neue"/>
                <a:cs typeface="Helvetica Neue"/>
                <a:sym typeface="Trebuchet MS"/>
              </a:rPr>
              <a:t> - Develop knowledge and reflection about religions role in rights-based development and what drives our own organisation.</a:t>
            </a:r>
          </a:p>
          <a:p>
            <a:pPr marL="349249" indent="-349249" algn="l">
              <a:spcBef>
                <a:spcPts val="1100"/>
              </a:spcBef>
              <a:buSzPct val="100000"/>
              <a:buAutoNum type="arabicPeriod"/>
              <a:defRPr sz="3000" b="0">
                <a:solidFill>
                  <a:srgbClr val="5E5E5E"/>
                </a:solidFill>
                <a:latin typeface="+mn-lt"/>
                <a:ea typeface="+mn-ea"/>
                <a:cs typeface="+mn-cs"/>
                <a:sym typeface="Trebuchet MS"/>
              </a:defRPr>
            </a:pPr>
            <a:r>
              <a:rPr lang="en-GB" sz="1200" b="1" noProof="0" dirty="0" smtClean="0">
                <a:solidFill>
                  <a:srgbClr val="5E5E5E"/>
                </a:solidFill>
                <a:latin typeface="+mn-lt"/>
                <a:ea typeface="Helvetica Neue"/>
                <a:cs typeface="Helvetica Neue"/>
                <a:sym typeface="Trebuchet MS"/>
              </a:rPr>
              <a:t>Contextual religious literacy</a:t>
            </a:r>
            <a:r>
              <a:rPr lang="en-GB" sz="1200" b="0" noProof="0" dirty="0" smtClean="0">
                <a:solidFill>
                  <a:srgbClr val="5E5E5E"/>
                </a:solidFill>
                <a:latin typeface="+mn-lt"/>
                <a:ea typeface="Helvetica Neue"/>
                <a:cs typeface="Helvetica Neue"/>
                <a:sym typeface="Trebuchet MS"/>
              </a:rPr>
              <a:t> - Strengthen context and actor analysis through increased religious literacy.</a:t>
            </a:r>
          </a:p>
          <a:p>
            <a:pPr marL="349249" indent="-349249" algn="l">
              <a:spcBef>
                <a:spcPts val="1100"/>
              </a:spcBef>
              <a:buSzPct val="100000"/>
              <a:buAutoNum type="arabicPeriod"/>
              <a:defRPr sz="3000" b="0">
                <a:solidFill>
                  <a:srgbClr val="5E5E5E"/>
                </a:solidFill>
                <a:latin typeface="+mn-lt"/>
                <a:ea typeface="+mn-ea"/>
                <a:cs typeface="+mn-cs"/>
                <a:sym typeface="Trebuchet MS"/>
              </a:defRPr>
            </a:pPr>
            <a:r>
              <a:rPr lang="en-GB" sz="1200" b="1" noProof="0" dirty="0" smtClean="0">
                <a:solidFill>
                  <a:srgbClr val="5E5E5E"/>
                </a:solidFill>
                <a:latin typeface="+mn-lt"/>
                <a:ea typeface="Helvetica Neue"/>
                <a:cs typeface="Helvetica Neue"/>
                <a:sym typeface="Trebuchet MS"/>
              </a:rPr>
              <a:t>Practical religious literacy</a:t>
            </a:r>
            <a:r>
              <a:rPr lang="en-GB" sz="1200" b="0" noProof="0" dirty="0" smtClean="0">
                <a:solidFill>
                  <a:srgbClr val="5E5E5E"/>
                </a:solidFill>
                <a:latin typeface="+mn-lt"/>
                <a:ea typeface="Helvetica Neue"/>
                <a:cs typeface="Helvetica Neue"/>
                <a:sym typeface="Trebuchet MS"/>
              </a:rPr>
              <a:t> - Identify relevant strategies in relation to religion and religious actors.</a:t>
            </a:r>
          </a:p>
          <a:p>
            <a:endParaRPr lang="sv-SE" sz="1200" dirty="0" smtClean="0">
              <a:latin typeface="+mn-lt"/>
            </a:endParaRP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6</a:t>
            </a:fld>
            <a:endParaRPr lang="sv-SE"/>
          </a:p>
        </p:txBody>
      </p:sp>
    </p:spTree>
    <p:extLst>
      <p:ext uri="{BB962C8B-B14F-4D97-AF65-F5344CB8AC3E}">
        <p14:creationId xmlns:p14="http://schemas.microsoft.com/office/powerpoint/2010/main" val="202531765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smtClean="0"/>
              <a:t>Is there a risk in </a:t>
            </a:r>
            <a:r>
              <a:rPr lang="en-GB" dirty="0" err="1" smtClean="0"/>
              <a:t>instrumentalizing</a:t>
            </a:r>
            <a:r>
              <a:rPr lang="en-GB" dirty="0" smtClean="0"/>
              <a:t> religious actors for the agenda of a back </a:t>
            </a:r>
            <a:r>
              <a:rPr lang="en-GB" dirty="0" err="1" smtClean="0"/>
              <a:t>donor</a:t>
            </a:r>
            <a:r>
              <a:rPr lang="en-GB" dirty="0" smtClean="0"/>
              <a:t>? One example is when faith based actors have been rather keen to underline their own “added value” in development work,</a:t>
            </a:r>
            <a:r>
              <a:rPr lang="en-GB" baseline="0" dirty="0" smtClean="0"/>
              <a:t> for example their</a:t>
            </a:r>
            <a:r>
              <a:rPr lang="en-GB" dirty="0" smtClean="0"/>
              <a:t> reach</a:t>
            </a:r>
            <a:r>
              <a:rPr lang="en-GB" baseline="0" dirty="0" smtClean="0"/>
              <a:t> and </a:t>
            </a:r>
            <a:r>
              <a:rPr lang="en-GB" dirty="0" smtClean="0"/>
              <a:t>access to grassroots communities. Back donors have then seen religious actors as “easy”, effective and cheap instruments for</a:t>
            </a:r>
            <a:r>
              <a:rPr lang="en-GB" baseline="0" dirty="0" smtClean="0"/>
              <a:t> the agenda of the back </a:t>
            </a:r>
            <a:r>
              <a:rPr lang="en-GB" baseline="0" dirty="0" err="1" smtClean="0"/>
              <a:t>donor</a:t>
            </a:r>
            <a:r>
              <a:rPr lang="en-GB" baseline="0" dirty="0" smtClean="0"/>
              <a:t>. This means that they have not totally understood the complex nature of faith based actors.</a:t>
            </a:r>
          </a:p>
          <a:p>
            <a:endParaRPr lang="en-GB" baseline="0" dirty="0" smtClean="0"/>
          </a:p>
          <a:p>
            <a:r>
              <a:rPr lang="en-GB" baseline="0" dirty="0" smtClean="0"/>
              <a:t>Can you think of examples of this in your own context?</a:t>
            </a:r>
          </a:p>
          <a:p>
            <a:endParaRPr lang="en-GB" dirty="0" smtClean="0"/>
          </a:p>
          <a:p>
            <a:r>
              <a:rPr lang="en-GB" dirty="0" smtClean="0"/>
              <a:t>This needs to be problematized.</a:t>
            </a:r>
            <a:r>
              <a:rPr lang="en-GB" baseline="0" dirty="0" smtClean="0"/>
              <a:t> R</a:t>
            </a:r>
            <a:r>
              <a:rPr lang="en-GB" dirty="0" smtClean="0"/>
              <a:t>eligious actors</a:t>
            </a:r>
            <a:r>
              <a:rPr lang="en-GB" baseline="0" dirty="0" smtClean="0"/>
              <a:t> cannot been seen as just messengers or instruments for a development agenda. Religious actors have their own agenda, in their own right.</a:t>
            </a:r>
            <a:endParaRPr lang="en-GB"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43</a:t>
            </a:fld>
            <a:endParaRPr lang="sv-SE"/>
          </a:p>
        </p:txBody>
      </p:sp>
    </p:spTree>
    <p:extLst>
      <p:ext uri="{BB962C8B-B14F-4D97-AF65-F5344CB8AC3E}">
        <p14:creationId xmlns:p14="http://schemas.microsoft.com/office/powerpoint/2010/main" val="38520534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smtClean="0"/>
              <a:t>So we have established a case for the world being religious, and that engaging with religion is important for social change. </a:t>
            </a:r>
          </a:p>
          <a:p>
            <a:r>
              <a:rPr lang="en-US" smtClean="0"/>
              <a:t>Now we move onto the second part of general religious literacy…</a:t>
            </a:r>
          </a:p>
          <a:p>
            <a:endParaRPr lang="en-US" smtClean="0"/>
          </a:p>
          <a:p>
            <a:r>
              <a:rPr lang="en-US" b="1" smtClean="0"/>
              <a:t>What about us? Are we religious? </a:t>
            </a:r>
          </a:p>
          <a:p>
            <a:endParaRPr lang="en-US" b="1" smtClean="0"/>
          </a:p>
          <a:p>
            <a:r>
              <a:rPr lang="en-US" smtClean="0"/>
              <a:t>Again this ‘traditional distinction’ might not be very helpful, as our reality is often far more complex.</a:t>
            </a:r>
          </a:p>
        </p:txBody>
      </p:sp>
      <p:sp>
        <p:nvSpPr>
          <p:cNvPr id="4" name="Platshållare för bildnummer 3"/>
          <p:cNvSpPr>
            <a:spLocks noGrp="1"/>
          </p:cNvSpPr>
          <p:nvPr>
            <p:ph type="sldNum" sz="quarter" idx="10"/>
          </p:nvPr>
        </p:nvSpPr>
        <p:spPr/>
        <p:txBody>
          <a:bodyPr/>
          <a:lstStyle/>
          <a:p>
            <a:fld id="{AF35B5CD-7C3C-41A7-9F7D-C9DB05D0C685}" type="slidenum">
              <a:rPr lang="sv-SE" smtClean="0"/>
              <a:t>44</a:t>
            </a:fld>
            <a:endParaRPr lang="sv-SE"/>
          </a:p>
        </p:txBody>
      </p:sp>
    </p:spTree>
    <p:extLst>
      <p:ext uri="{BB962C8B-B14F-4D97-AF65-F5344CB8AC3E}">
        <p14:creationId xmlns:p14="http://schemas.microsoft.com/office/powerpoint/2010/main" val="14370924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smtClean="0"/>
              <a:t>Organisational Typologies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dirty="0" smtClean="0"/>
          </a:p>
          <a:p>
            <a:pPr marL="0" marR="0" lvl="0" indent="0" algn="l" defTabSz="457200" eaLnBrk="1" fontAlgn="auto" latinLnBrk="0" hangingPunct="1">
              <a:lnSpc>
                <a:spcPct val="117999"/>
              </a:lnSpc>
              <a:spcBef>
                <a:spcPts val="0"/>
              </a:spcBef>
              <a:spcAft>
                <a:spcPts val="0"/>
              </a:spcAft>
              <a:buClrTx/>
              <a:buSzTx/>
              <a:buFontTx/>
              <a:buNone/>
              <a:tabLst/>
              <a:defRPr/>
            </a:pPr>
            <a:r>
              <a:rPr lang="en-GB" noProof="0" dirty="0" smtClean="0"/>
              <a:t>Ronald J. Sider &amp; Heidi Rolland Unruh, “Typology of religious characteristics of social service and educational organizations and programs”, Non-profit and voluntary sector quarterly 33, no. 1 (2004): 109-134. </a:t>
            </a:r>
            <a:br>
              <a:rPr lang="en-GB" noProof="0" dirty="0" smtClean="0"/>
            </a:br>
            <a:endParaRPr lang="en-GB" noProof="0" dirty="0" smtClean="0"/>
          </a:p>
          <a:p>
            <a:r>
              <a:rPr lang="en-GB" noProof="0" dirty="0" smtClean="0"/>
              <a:t>1. Faith-permeated organisations, the connection with religious faith is evident at all levels of mission, staffing, governance and support.</a:t>
            </a:r>
          </a:p>
          <a:p>
            <a:r>
              <a:rPr lang="en-GB" noProof="0" dirty="0" smtClean="0"/>
              <a:t>2. Faith-centred organisations were founded for a religious purpose, remain strongly connected with the religious community through funding sources and affiliation, and require most staff to share the organisation’s faith commitments. </a:t>
            </a:r>
          </a:p>
          <a:p>
            <a:r>
              <a:rPr lang="en-GB" noProof="0" dirty="0" smtClean="0"/>
              <a:t>3. Faith-background organisations tend to look and act secular, although they may have a historical tie to a faith tradition. </a:t>
            </a:r>
          </a:p>
          <a:p>
            <a:r>
              <a:rPr lang="en-GB" noProof="0" dirty="0" smtClean="0"/>
              <a:t>4. Faith-secular partnerships present a special case in which a secular (or faith-background) entity joins with one or more congregations or other explicitly religious organisations. </a:t>
            </a:r>
          </a:p>
          <a:p>
            <a:r>
              <a:rPr lang="en-GB" noProof="0" dirty="0" smtClean="0"/>
              <a:t>5. Secular organisations have no reference to religion in their mission or founding history.</a:t>
            </a:r>
          </a:p>
        </p:txBody>
      </p:sp>
      <p:sp>
        <p:nvSpPr>
          <p:cNvPr id="4" name="Platshållare för bildnummer 3"/>
          <p:cNvSpPr>
            <a:spLocks noGrp="1"/>
          </p:cNvSpPr>
          <p:nvPr>
            <p:ph type="sldNum" sz="quarter" idx="10"/>
          </p:nvPr>
        </p:nvSpPr>
        <p:spPr/>
        <p:txBody>
          <a:bodyPr/>
          <a:lstStyle/>
          <a:p>
            <a:fld id="{AF35B5CD-7C3C-41A7-9F7D-C9DB05D0C685}" type="slidenum">
              <a:rPr lang="sv-SE" smtClean="0"/>
              <a:t>45</a:t>
            </a:fld>
            <a:endParaRPr lang="sv-SE"/>
          </a:p>
        </p:txBody>
      </p:sp>
    </p:spTree>
    <p:extLst>
      <p:ext uri="{BB962C8B-B14F-4D97-AF65-F5344CB8AC3E}">
        <p14:creationId xmlns:p14="http://schemas.microsoft.com/office/powerpoint/2010/main" val="47719841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noProof="0" dirty="0" smtClean="0"/>
              <a:t>IDEA</a:t>
            </a:r>
          </a:p>
          <a:p>
            <a:r>
              <a:rPr lang="en-GB" b="1" noProof="0" dirty="0" smtClean="0"/>
              <a:t>I</a:t>
            </a:r>
            <a:r>
              <a:rPr lang="en-GB" noProof="0" dirty="0" smtClean="0"/>
              <a:t>dentify</a:t>
            </a:r>
          </a:p>
          <a:p>
            <a:r>
              <a:rPr lang="en-GB" b="1" noProof="0" dirty="0" smtClean="0"/>
              <a:t>D</a:t>
            </a:r>
            <a:r>
              <a:rPr lang="en-GB" noProof="0" dirty="0" smtClean="0"/>
              <a:t>eclared</a:t>
            </a:r>
          </a:p>
          <a:p>
            <a:r>
              <a:rPr lang="en-GB" b="1" noProof="0" dirty="0" smtClean="0"/>
              <a:t>E</a:t>
            </a:r>
            <a:r>
              <a:rPr lang="en-GB" noProof="0" dirty="0" smtClean="0"/>
              <a:t>xperienced</a:t>
            </a:r>
          </a:p>
          <a:p>
            <a:r>
              <a:rPr lang="en-GB" b="1" noProof="0" dirty="0" smtClean="0"/>
              <a:t>A</a:t>
            </a:r>
            <a:r>
              <a:rPr lang="en-GB" noProof="0" dirty="0" smtClean="0"/>
              <a:t>ttributed</a:t>
            </a:r>
          </a:p>
          <a:p>
            <a:endParaRPr lang="en-GB" noProof="0" dirty="0" smtClean="0"/>
          </a:p>
          <a:p>
            <a:r>
              <a:rPr lang="en-GB" noProof="0" dirty="0" smtClean="0"/>
              <a:t>One helpful way of thinking about organizational identity is to break it into three parts:</a:t>
            </a:r>
          </a:p>
          <a:p>
            <a:endParaRPr lang="en-GB" noProof="0" dirty="0" smtClean="0"/>
          </a:p>
          <a:p>
            <a:r>
              <a:rPr lang="en-GB" noProof="0" dirty="0" smtClean="0"/>
              <a:t>- what we officially say about the organization in policies, websites, constitutional documents, strategic plans etc.</a:t>
            </a:r>
          </a:p>
          <a:p>
            <a:r>
              <a:rPr lang="en-GB" noProof="0" dirty="0" smtClean="0"/>
              <a:t>- What we experience working in the organisation - how is it in reality!</a:t>
            </a:r>
          </a:p>
          <a:p>
            <a:r>
              <a:rPr lang="en-GB" noProof="0" dirty="0" smtClean="0"/>
              <a:t>- what others say about the organization? Who do they perceive that we are? (rightly or wrongly … “facts are facts, but perceptions are reality!”)</a:t>
            </a:r>
          </a:p>
          <a:p>
            <a:endParaRPr lang="en-GB" noProof="0" dirty="0" smtClean="0"/>
          </a:p>
          <a:p>
            <a:r>
              <a:rPr lang="en-GB" noProof="0" dirty="0" smtClean="0"/>
              <a:t>What different answers will we get if we ask about whether we are religious or secular, or about what drives and motivates our organisation?</a:t>
            </a:r>
          </a:p>
          <a:p>
            <a:endParaRPr lang="en-GB" noProof="0"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46</a:t>
            </a:fld>
            <a:endParaRPr lang="sv-SE"/>
          </a:p>
        </p:txBody>
      </p:sp>
    </p:spTree>
    <p:extLst>
      <p:ext uri="{BB962C8B-B14F-4D97-AF65-F5344CB8AC3E}">
        <p14:creationId xmlns:p14="http://schemas.microsoft.com/office/powerpoint/2010/main" val="217825058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US" dirty="0" smtClean="0"/>
              <a:t>One helpful way of thinking about organizational identity is to break it into three parts:</a:t>
            </a:r>
          </a:p>
          <a:p>
            <a:endParaRPr lang="en-US" dirty="0" smtClean="0"/>
          </a:p>
          <a:p>
            <a:r>
              <a:rPr lang="en-US" dirty="0" smtClean="0"/>
              <a:t>- what we officially say about the organization in policies, websites, constitutional documents, strategic plans </a:t>
            </a:r>
            <a:r>
              <a:rPr lang="en-US" dirty="0" err="1" smtClean="0"/>
              <a:t>etc</a:t>
            </a:r>
            <a:endParaRPr lang="en-US" dirty="0" smtClean="0"/>
          </a:p>
          <a:p>
            <a:r>
              <a:rPr lang="en-US" dirty="0" smtClean="0"/>
              <a:t>- What we experience working in the organization - how is it in reality!</a:t>
            </a:r>
          </a:p>
          <a:p>
            <a:r>
              <a:rPr lang="en-US" dirty="0" smtClean="0"/>
              <a:t>- what others say about the organization? Who do they perceive that we are? (rightly or wrongly … “facts are facts, but perceptions are reality!”)</a:t>
            </a:r>
          </a:p>
          <a:p>
            <a:endParaRPr lang="en-US" dirty="0" smtClean="0"/>
          </a:p>
          <a:p>
            <a:r>
              <a:rPr lang="en-US" dirty="0" smtClean="0"/>
              <a:t>What different answers will we get if we ask about whether we are religious or secular, or about what drives and motivates our </a:t>
            </a:r>
            <a:r>
              <a:rPr lang="en-US" dirty="0" err="1" smtClean="0"/>
              <a:t>organisation</a:t>
            </a:r>
            <a:r>
              <a:rPr lang="en-US" dirty="0" smtClean="0"/>
              <a:t>?</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47</a:t>
            </a:fld>
            <a:endParaRPr lang="sv-SE"/>
          </a:p>
        </p:txBody>
      </p:sp>
    </p:spTree>
    <p:extLst>
      <p:ext uri="{BB962C8B-B14F-4D97-AF65-F5344CB8AC3E}">
        <p14:creationId xmlns:p14="http://schemas.microsoft.com/office/powerpoint/2010/main" val="14662281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smtClean="0"/>
              <a:t>What drives our organisation?</a:t>
            </a:r>
          </a:p>
          <a:p>
            <a:endParaRPr lang="en-US" dirty="0" smtClean="0"/>
          </a:p>
          <a:p>
            <a:r>
              <a:rPr lang="en-GB" noProof="0" dirty="0" smtClean="0"/>
              <a:t>There are many different factors which can motivate us to organise, or join organisations. Faith is one possible motivator. We are probably motivated by more than one issue</a:t>
            </a:r>
            <a:r>
              <a:rPr lang="en-US" dirty="0" smtClean="0"/>
              <a:t>.</a:t>
            </a:r>
          </a:p>
          <a:p>
            <a:r>
              <a:rPr lang="en-US" dirty="0" smtClean="0"/>
              <a:t>…</a:t>
            </a:r>
            <a:r>
              <a:rPr lang="en-GB" noProof="0" dirty="0" smtClean="0"/>
              <a:t>what about your organisation?</a:t>
            </a:r>
          </a:p>
          <a:p>
            <a:r>
              <a:rPr lang="en-US" dirty="0" smtClean="0"/>
              <a:t>This is what we will explore through the model.</a:t>
            </a:r>
            <a:endParaRPr lang="en-GB" noProof="0" dirty="0" smtClean="0"/>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48</a:t>
            </a:fld>
            <a:endParaRPr lang="sv-SE"/>
          </a:p>
        </p:txBody>
      </p:sp>
    </p:spTree>
    <p:extLst>
      <p:ext uri="{BB962C8B-B14F-4D97-AF65-F5344CB8AC3E}">
        <p14:creationId xmlns:p14="http://schemas.microsoft.com/office/powerpoint/2010/main" val="286971251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smtClean="0"/>
              <a:t>Internal perspective:</a:t>
            </a:r>
          </a:p>
          <a:p>
            <a:r>
              <a:rPr lang="en-GB" noProof="0" smtClean="0"/>
              <a:t>Exercise:</a:t>
            </a:r>
          </a:p>
          <a:p>
            <a:r>
              <a:rPr lang="en-GB" noProof="0" smtClean="0"/>
              <a:t>In organisation groups</a:t>
            </a:r>
          </a:p>
          <a:p>
            <a:r>
              <a:rPr lang="en-GB" noProof="0" smtClean="0"/>
              <a:t>Write up responses to each of the different parts of the IDEA model on separate large sheets of paper (A3 or bigger)</a:t>
            </a:r>
          </a:p>
          <a:p>
            <a:pPr marL="0" marR="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endParaRPr lang="en-GB" noProof="0"/>
          </a:p>
        </p:txBody>
      </p:sp>
      <p:sp>
        <p:nvSpPr>
          <p:cNvPr id="4" name="Platshållare för bildnummer 3"/>
          <p:cNvSpPr>
            <a:spLocks noGrp="1"/>
          </p:cNvSpPr>
          <p:nvPr>
            <p:ph type="sldNum" sz="quarter" idx="10"/>
          </p:nvPr>
        </p:nvSpPr>
        <p:spPr/>
        <p:txBody>
          <a:bodyPr/>
          <a:lstStyle/>
          <a:p>
            <a:fld id="{AF35B5CD-7C3C-41A7-9F7D-C9DB05D0C685}" type="slidenum">
              <a:rPr lang="sv-SE" smtClean="0"/>
              <a:t>49</a:t>
            </a:fld>
            <a:endParaRPr lang="sv-SE"/>
          </a:p>
        </p:txBody>
      </p:sp>
    </p:spTree>
    <p:extLst>
      <p:ext uri="{BB962C8B-B14F-4D97-AF65-F5344CB8AC3E}">
        <p14:creationId xmlns:p14="http://schemas.microsoft.com/office/powerpoint/2010/main" val="306362880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smtClean="0"/>
              <a:t>What drives our organization?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noProof="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smtClean="0"/>
              <a:t>External</a:t>
            </a:r>
            <a:r>
              <a:rPr lang="en-GB" baseline="0" noProof="0" smtClean="0"/>
              <a:t> perspective:</a:t>
            </a:r>
            <a:endParaRPr lang="en-GB" noProof="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smtClean="0"/>
              <a:t>Exercise part 2 - continue on another sheet of paper</a:t>
            </a:r>
          </a:p>
        </p:txBody>
      </p:sp>
      <p:sp>
        <p:nvSpPr>
          <p:cNvPr id="4" name="Platshållare för bildnummer 3"/>
          <p:cNvSpPr>
            <a:spLocks noGrp="1"/>
          </p:cNvSpPr>
          <p:nvPr>
            <p:ph type="sldNum" sz="quarter" idx="10"/>
          </p:nvPr>
        </p:nvSpPr>
        <p:spPr/>
        <p:txBody>
          <a:bodyPr/>
          <a:lstStyle/>
          <a:p>
            <a:fld id="{AF35B5CD-7C3C-41A7-9F7D-C9DB05D0C685}" type="slidenum">
              <a:rPr lang="sv-SE" smtClean="0"/>
              <a:t>50</a:t>
            </a:fld>
            <a:endParaRPr lang="sv-SE"/>
          </a:p>
        </p:txBody>
      </p:sp>
    </p:spTree>
    <p:extLst>
      <p:ext uri="{BB962C8B-B14F-4D97-AF65-F5344CB8AC3E}">
        <p14:creationId xmlns:p14="http://schemas.microsoft.com/office/powerpoint/2010/main" val="2437952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mtClean="0"/>
              <a:t>Discuss in groups,</a:t>
            </a:r>
            <a:r>
              <a:rPr lang="en-GB" baseline="0" smtClean="0"/>
              <a:t> based on your reports on the big paper sheets about who is the owner, guardian or keeper of your identity? How is it in reality? How would you like it to be?</a:t>
            </a:r>
            <a:endParaRPr lang="en-GB"/>
          </a:p>
        </p:txBody>
      </p:sp>
      <p:sp>
        <p:nvSpPr>
          <p:cNvPr id="4" name="Platshållare för bildnummer 3"/>
          <p:cNvSpPr>
            <a:spLocks noGrp="1"/>
          </p:cNvSpPr>
          <p:nvPr>
            <p:ph type="sldNum" sz="quarter" idx="10"/>
          </p:nvPr>
        </p:nvSpPr>
        <p:spPr/>
        <p:txBody>
          <a:bodyPr/>
          <a:lstStyle/>
          <a:p>
            <a:fld id="{AF35B5CD-7C3C-41A7-9F7D-C9DB05D0C685}" type="slidenum">
              <a:rPr lang="sv-SE" smtClean="0"/>
              <a:t>51</a:t>
            </a:fld>
            <a:endParaRPr lang="sv-SE"/>
          </a:p>
        </p:txBody>
      </p:sp>
    </p:spTree>
    <p:extLst>
      <p:ext uri="{BB962C8B-B14F-4D97-AF65-F5344CB8AC3E}">
        <p14:creationId xmlns:p14="http://schemas.microsoft.com/office/powerpoint/2010/main" val="222345334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smtClean="0"/>
              <a:t>Many organisations have staff from different religious backgrounds. Are</a:t>
            </a:r>
            <a:r>
              <a:rPr lang="en-GB" baseline="0" smtClean="0"/>
              <a:t> staff with different religious backgrounds or no religious beliefs, seen as an asset in religious literacy? How are their experiences used?</a:t>
            </a:r>
          </a:p>
          <a:p>
            <a:endParaRPr lang="en-GB" baseline="0" smtClean="0"/>
          </a:p>
          <a:p>
            <a:r>
              <a:rPr lang="en-GB" baseline="0" smtClean="0"/>
              <a:t>This is maybe a sensitive issue in your organisation.</a:t>
            </a:r>
            <a:endParaRPr lang="en-GB"/>
          </a:p>
        </p:txBody>
      </p:sp>
      <p:sp>
        <p:nvSpPr>
          <p:cNvPr id="4" name="Platshållare för bildnummer 3"/>
          <p:cNvSpPr>
            <a:spLocks noGrp="1"/>
          </p:cNvSpPr>
          <p:nvPr>
            <p:ph type="sldNum" sz="quarter" idx="10"/>
          </p:nvPr>
        </p:nvSpPr>
        <p:spPr/>
        <p:txBody>
          <a:bodyPr/>
          <a:lstStyle/>
          <a:p>
            <a:fld id="{AF35B5CD-7C3C-41A7-9F7D-C9DB05D0C685}" type="slidenum">
              <a:rPr lang="sv-SE" smtClean="0"/>
              <a:t>52</a:t>
            </a:fld>
            <a:endParaRPr lang="sv-SE"/>
          </a:p>
        </p:txBody>
      </p:sp>
    </p:spTree>
    <p:extLst>
      <p:ext uri="{BB962C8B-B14F-4D97-AF65-F5344CB8AC3E}">
        <p14:creationId xmlns:p14="http://schemas.microsoft.com/office/powerpoint/2010/main" val="1013499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smtClean="0"/>
              <a:t>We can look into religious literacy in </a:t>
            </a:r>
            <a:r>
              <a:rPr lang="sv-SE" noProof="0" dirty="0" smtClean="0"/>
              <a:t>3</a:t>
            </a:r>
            <a:r>
              <a:rPr lang="sv-SE" baseline="0" dirty="0" smtClean="0"/>
              <a:t> </a:t>
            </a:r>
            <a:r>
              <a:rPr lang="en-GB" baseline="0" noProof="0" dirty="0" smtClean="0"/>
              <a:t>streams</a:t>
            </a:r>
            <a:r>
              <a:rPr lang="sv-SE" baseline="0" dirty="0" smtClean="0"/>
              <a:t>:</a:t>
            </a:r>
          </a:p>
          <a:p>
            <a:pPr marL="171450" indent="-171450">
              <a:buFont typeface="Arial" panose="020B0604020202020204" pitchFamily="34" charset="0"/>
              <a:buChar char="•"/>
            </a:pPr>
            <a:r>
              <a:rPr lang="en-GB" b="1" baseline="0" noProof="0" dirty="0" smtClean="0"/>
              <a:t>Religious ideas and actors</a:t>
            </a:r>
          </a:p>
          <a:p>
            <a:pPr marL="171450" indent="-171450">
              <a:buFont typeface="Arial" panose="020B0604020202020204" pitchFamily="34" charset="0"/>
              <a:buChar char="•"/>
            </a:pPr>
            <a:r>
              <a:rPr lang="en-GB" b="1" baseline="0" noProof="0" dirty="0" smtClean="0"/>
              <a:t>Ourselves and our identity</a:t>
            </a:r>
          </a:p>
          <a:p>
            <a:pPr marL="171450" indent="-171450">
              <a:buFont typeface="Arial" panose="020B0604020202020204" pitchFamily="34" charset="0"/>
              <a:buChar char="•"/>
            </a:pPr>
            <a:r>
              <a:rPr lang="en-GB" b="1" baseline="0" noProof="0" dirty="0" smtClean="0"/>
              <a:t>Freedom of Religion or Belief (FoRB)</a:t>
            </a:r>
          </a:p>
          <a:p>
            <a:endParaRPr lang="sv-SE" dirty="0" smtClean="0"/>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7</a:t>
            </a:fld>
            <a:endParaRPr lang="sv-SE"/>
          </a:p>
        </p:txBody>
      </p:sp>
    </p:spTree>
    <p:extLst>
      <p:ext uri="{BB962C8B-B14F-4D97-AF65-F5344CB8AC3E}">
        <p14:creationId xmlns:p14="http://schemas.microsoft.com/office/powerpoint/2010/main" val="24850752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smtClean="0"/>
              <a:t>How close do the 3 sheets correlate with each other?</a:t>
            </a:r>
          </a:p>
          <a:p>
            <a:pPr marL="285750" indent="-285750">
              <a:buFont typeface="Arial" panose="020B0604020202020204" pitchFamily="34" charset="0"/>
              <a:buChar char="•"/>
            </a:pPr>
            <a:r>
              <a:rPr lang="en-GB" sz="1200" noProof="0" smtClean="0"/>
              <a:t>When we look at the three rings, how well do they fit together and in what way do they differ?</a:t>
            </a:r>
          </a:p>
          <a:p>
            <a:pPr marL="285750" indent="-285750">
              <a:buFont typeface="Arial" panose="020B0604020202020204" pitchFamily="34" charset="0"/>
              <a:buChar char="•"/>
            </a:pPr>
            <a:r>
              <a:rPr lang="en-GB" sz="1200" noProof="0" smtClean="0"/>
              <a:t>What does this reveal to us about and our religious identity?</a:t>
            </a:r>
          </a:p>
          <a:p>
            <a:pPr marL="285750" indent="-285750">
              <a:buFont typeface="Arial" panose="020B0604020202020204" pitchFamily="34" charset="0"/>
              <a:buChar char="•"/>
            </a:pPr>
            <a:r>
              <a:rPr lang="en-GB" sz="1200" noProof="0" smtClean="0"/>
              <a:t>How well do we understand our religious identity? Is this something we need to work on further?</a:t>
            </a:r>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53</a:t>
            </a:fld>
            <a:endParaRPr lang="sv-SE"/>
          </a:p>
        </p:txBody>
      </p:sp>
    </p:spTree>
    <p:extLst>
      <p:ext uri="{BB962C8B-B14F-4D97-AF65-F5344CB8AC3E}">
        <p14:creationId xmlns:p14="http://schemas.microsoft.com/office/powerpoint/2010/main" val="135143402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smtClean="0"/>
              <a:t>Organizational</a:t>
            </a:r>
            <a:r>
              <a:rPr lang="en-GB" baseline="0" noProof="0" dirty="0" smtClean="0"/>
              <a:t> anecdotes</a:t>
            </a:r>
            <a:r>
              <a:rPr lang="en-GB" noProof="0" dirty="0" smtClean="0"/>
              <a:t>…</a:t>
            </a:r>
          </a:p>
          <a:p>
            <a:r>
              <a:rPr lang="en-GB" noProof="0" dirty="0" smtClean="0"/>
              <a:t>What narratives does your organisation carry to describe your identity?</a:t>
            </a:r>
            <a:r>
              <a:rPr lang="en-GB" baseline="0" noProof="0" dirty="0" smtClean="0"/>
              <a:t> </a:t>
            </a:r>
            <a:r>
              <a:rPr lang="en-GB" noProof="0" dirty="0" smtClean="0"/>
              <a:t>Share stories you love</a:t>
            </a:r>
            <a:r>
              <a:rPr lang="en-GB" baseline="0" noProof="0" dirty="0" smtClean="0"/>
              <a:t> to tell about your organisation! As you identify these stories: who tells them normally? Who is the owner and the carrier of your identity? These stories might say more about your organisational identity than any policy or mission-statement.</a:t>
            </a:r>
            <a:endParaRPr lang="en-GB" noProof="0" dirty="0" smtClean="0"/>
          </a:p>
          <a:p>
            <a:endParaRPr lang="en-GB" noProof="0"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54</a:t>
            </a:fld>
            <a:endParaRPr lang="sv-SE"/>
          </a:p>
        </p:txBody>
      </p:sp>
    </p:spTree>
    <p:extLst>
      <p:ext uri="{BB962C8B-B14F-4D97-AF65-F5344CB8AC3E}">
        <p14:creationId xmlns:p14="http://schemas.microsoft.com/office/powerpoint/2010/main" val="391381061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smtClean="0"/>
              <a:t>Now we move onto the third part of general religious literacy - the importance of freedom of religion and belief. A short film is presented in the next slide. FoRB</a:t>
            </a:r>
            <a:r>
              <a:rPr lang="en-GB" baseline="0" noProof="0" smtClean="0"/>
              <a:t> or lack of FoRB sets the limits to how free we are to talk about religion and development. Limitations in FORB might effect the whole outcome of the discussion. As a facilitator you must of course be aware of such limitations in your group and context.</a:t>
            </a:r>
            <a:endParaRPr lang="en-GB" noProof="0" smtClean="0"/>
          </a:p>
          <a:p>
            <a:endParaRPr lang="sv-SE"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smtClean="0"/>
              <a:t>https://www.forb-learning.org</a:t>
            </a:r>
          </a:p>
          <a:p>
            <a:pPr marL="0" marR="0" lvl="0" indent="0" algn="l" defTabSz="914400" rtl="0" eaLnBrk="1" fontAlgn="auto" latinLnBrk="0" hangingPunct="1">
              <a:lnSpc>
                <a:spcPct val="100000"/>
              </a:lnSpc>
              <a:spcBef>
                <a:spcPts val="0"/>
              </a:spcBef>
              <a:spcAft>
                <a:spcPts val="0"/>
              </a:spcAft>
              <a:buClrTx/>
              <a:buSzTx/>
              <a:buFontTx/>
              <a:buNone/>
              <a:tabLst/>
              <a:defRPr/>
            </a:pPr>
            <a:r>
              <a:rPr lang="sv-SE" u="sng" smtClean="0">
                <a:hlinkClick r:id="rId3"/>
              </a:rPr>
              <a:t>FORB Intro Video</a:t>
            </a:r>
          </a:p>
          <a:p>
            <a:endParaRPr lang="sv-SE" smtClean="0"/>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55</a:t>
            </a:fld>
            <a:endParaRPr lang="sv-SE"/>
          </a:p>
        </p:txBody>
      </p:sp>
    </p:spTree>
    <p:extLst>
      <p:ext uri="{BB962C8B-B14F-4D97-AF65-F5344CB8AC3E}">
        <p14:creationId xmlns:p14="http://schemas.microsoft.com/office/powerpoint/2010/main" val="213510669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smtClean="0"/>
              <a:t>FORB film</a:t>
            </a:r>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56</a:t>
            </a:fld>
            <a:endParaRPr lang="sv-SE"/>
          </a:p>
        </p:txBody>
      </p:sp>
    </p:spTree>
    <p:extLst>
      <p:ext uri="{BB962C8B-B14F-4D97-AF65-F5344CB8AC3E}">
        <p14:creationId xmlns:p14="http://schemas.microsoft.com/office/powerpoint/2010/main" val="129545032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smtClean="0"/>
              <a:t>This slide can be used as a re-cap of the film or replace the film if it cannot be shown due to technical reasons.</a:t>
            </a:r>
          </a:p>
          <a:p>
            <a:endParaRPr lang="en-GB" noProof="0" smtClean="0"/>
          </a:p>
          <a:p>
            <a:r>
              <a:rPr lang="en-GB" noProof="0" smtClean="0"/>
              <a:t>This slide gives you the opportunity to talk freely about all the different dimensions</a:t>
            </a:r>
            <a:r>
              <a:rPr lang="en-GB" baseline="0" noProof="0" smtClean="0"/>
              <a:t> of freedom of religion or belief and for people to ask questions about them. </a:t>
            </a:r>
          </a:p>
          <a:p>
            <a:endParaRPr lang="sv-SE" baseline="0" smtClean="0"/>
          </a:p>
          <a:p>
            <a:r>
              <a:rPr lang="en-GB" b="1" baseline="0" noProof="0" smtClean="0"/>
              <a:t>Right to have or change</a:t>
            </a:r>
          </a:p>
          <a:p>
            <a:r>
              <a:rPr lang="en-GB" b="1" baseline="0" noProof="0" smtClean="0"/>
              <a:t>Right to manifest</a:t>
            </a:r>
          </a:p>
          <a:p>
            <a:r>
              <a:rPr lang="en-GB" b="1" baseline="0" noProof="0" smtClean="0"/>
              <a:t>Rights for parents and children</a:t>
            </a:r>
          </a:p>
          <a:p>
            <a:r>
              <a:rPr lang="en-GB" b="1" baseline="0" noProof="0" smtClean="0"/>
              <a:t>Ban on coercion</a:t>
            </a:r>
          </a:p>
          <a:p>
            <a:r>
              <a:rPr lang="en-GB" b="1" baseline="0" noProof="0" smtClean="0"/>
              <a:t>Ban on discrimination</a:t>
            </a:r>
          </a:p>
          <a:p>
            <a:r>
              <a:rPr lang="en-GB" b="1" baseline="0" noProof="0" smtClean="0"/>
              <a:t>Right to conscientious objection</a:t>
            </a:r>
            <a:endParaRPr lang="en-GB" b="1" noProof="0"/>
          </a:p>
        </p:txBody>
      </p:sp>
    </p:spTree>
    <p:extLst>
      <p:ext uri="{BB962C8B-B14F-4D97-AF65-F5344CB8AC3E}">
        <p14:creationId xmlns:p14="http://schemas.microsoft.com/office/powerpoint/2010/main" val="3167804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smtClean="0"/>
              <a:t>We need freedom to talk about religion and values…</a:t>
            </a:r>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58</a:t>
            </a:fld>
            <a:endParaRPr lang="sv-SE"/>
          </a:p>
        </p:txBody>
      </p:sp>
    </p:spTree>
    <p:extLst>
      <p:ext uri="{BB962C8B-B14F-4D97-AF65-F5344CB8AC3E}">
        <p14:creationId xmlns:p14="http://schemas.microsoft.com/office/powerpoint/2010/main" val="97570666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dirty="0" smtClean="0"/>
              <a:t>The extent to which FoRB is realised</a:t>
            </a:r>
            <a:r>
              <a:rPr lang="en-GB" baseline="0" dirty="0" smtClean="0"/>
              <a:t> or not in a specific context</a:t>
            </a:r>
            <a:r>
              <a:rPr lang="en-GB" dirty="0" smtClean="0"/>
              <a:t> effects the ways in which religious actors cooperate or do not cooperate with formal</a:t>
            </a:r>
            <a:r>
              <a:rPr lang="en-GB" baseline="0" dirty="0" smtClean="0"/>
              <a:t> or informal power-holders. The following four slides give four different examples of the complex relations between religious actors and the rulings powers in a society.</a:t>
            </a:r>
            <a:endParaRPr lang="en-GB"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59</a:t>
            </a:fld>
            <a:endParaRPr lang="sv-SE"/>
          </a:p>
        </p:txBody>
      </p:sp>
    </p:spTree>
    <p:extLst>
      <p:ext uri="{BB962C8B-B14F-4D97-AF65-F5344CB8AC3E}">
        <p14:creationId xmlns:p14="http://schemas.microsoft.com/office/powerpoint/2010/main" val="387584185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smtClean="0"/>
              <a:t>Sometimes</a:t>
            </a:r>
            <a:r>
              <a:rPr lang="en-GB" baseline="0" noProof="0" dirty="0" smtClean="0"/>
              <a:t> religious actors enforce the existing power structures. They might be a part of the state structure. They might be identified with the majority of the population. There could be many reasons for the support of religious actors to the power structures at hand.</a:t>
            </a:r>
            <a:endParaRPr lang="en-GB" noProof="0" dirty="0" smtClean="0"/>
          </a:p>
        </p:txBody>
      </p:sp>
      <p:sp>
        <p:nvSpPr>
          <p:cNvPr id="4" name="Platshållare för bildnummer 3"/>
          <p:cNvSpPr>
            <a:spLocks noGrp="1"/>
          </p:cNvSpPr>
          <p:nvPr>
            <p:ph type="sldNum" sz="quarter" idx="10"/>
          </p:nvPr>
        </p:nvSpPr>
        <p:spPr/>
        <p:txBody>
          <a:bodyPr/>
          <a:lstStyle/>
          <a:p>
            <a:fld id="{AF35B5CD-7C3C-41A7-9F7D-C9DB05D0C685}" type="slidenum">
              <a:rPr lang="sv-SE" smtClean="0"/>
              <a:t>60</a:t>
            </a:fld>
            <a:endParaRPr lang="sv-SE"/>
          </a:p>
        </p:txBody>
      </p:sp>
    </p:spTree>
    <p:extLst>
      <p:ext uri="{BB962C8B-B14F-4D97-AF65-F5344CB8AC3E}">
        <p14:creationId xmlns:p14="http://schemas.microsoft.com/office/powerpoint/2010/main" val="9899881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smtClean="0"/>
              <a:t>Sometimes religious actors are in open opposition to the government or other power structures. </a:t>
            </a:r>
          </a:p>
          <a:p>
            <a:endParaRPr lang="en-GB" noProof="0" smtClean="0"/>
          </a:p>
          <a:p>
            <a:r>
              <a:rPr lang="en-GB" noProof="0" smtClean="0"/>
              <a:t>Sometimes this is a very complex matter where parts of a denomination supports the ruling powers and other parts of the same denomination is in opposition</a:t>
            </a:r>
            <a:r>
              <a:rPr lang="sv-SE" smtClean="0"/>
              <a:t>.</a:t>
            </a:r>
          </a:p>
        </p:txBody>
      </p:sp>
      <p:sp>
        <p:nvSpPr>
          <p:cNvPr id="4" name="Platshållare för bildnummer 3"/>
          <p:cNvSpPr>
            <a:spLocks noGrp="1"/>
          </p:cNvSpPr>
          <p:nvPr>
            <p:ph type="sldNum" sz="quarter" idx="10"/>
          </p:nvPr>
        </p:nvSpPr>
        <p:spPr/>
        <p:txBody>
          <a:bodyPr/>
          <a:lstStyle/>
          <a:p>
            <a:fld id="{AF35B5CD-7C3C-41A7-9F7D-C9DB05D0C685}" type="slidenum">
              <a:rPr lang="sv-SE" smtClean="0"/>
              <a:t>61</a:t>
            </a:fld>
            <a:endParaRPr lang="sv-SE"/>
          </a:p>
        </p:txBody>
      </p:sp>
    </p:spTree>
    <p:extLst>
      <p:ext uri="{BB962C8B-B14F-4D97-AF65-F5344CB8AC3E}">
        <p14:creationId xmlns:p14="http://schemas.microsoft.com/office/powerpoint/2010/main" val="413350295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smtClean="0"/>
              <a:t>When</a:t>
            </a:r>
            <a:r>
              <a:rPr lang="en-GB" baseline="0" noProof="0" smtClean="0"/>
              <a:t> FoRB is very limited, organisations might have a developmental or humanitarian agenda on the surface but a religious agenda in the hidden. This is very complex as a humanitarian work could be an expression of faith and have it’s own value in the eyes of the religious actor. Many religious organisations have a social wing, giving them freedom to operate in areas where evangelisation/preaching could not be possible. But is it really a hidden agenda or is it an integrated part of the belief system?</a:t>
            </a:r>
            <a:endParaRPr lang="en-GB" noProof="0" smtClean="0"/>
          </a:p>
        </p:txBody>
      </p:sp>
      <p:sp>
        <p:nvSpPr>
          <p:cNvPr id="4" name="Platshållare för bildnummer 3"/>
          <p:cNvSpPr>
            <a:spLocks noGrp="1"/>
          </p:cNvSpPr>
          <p:nvPr>
            <p:ph type="sldNum" sz="quarter" idx="10"/>
          </p:nvPr>
        </p:nvSpPr>
        <p:spPr/>
        <p:txBody>
          <a:bodyPr/>
          <a:lstStyle/>
          <a:p>
            <a:fld id="{AF35B5CD-7C3C-41A7-9F7D-C9DB05D0C685}" type="slidenum">
              <a:rPr lang="sv-SE" smtClean="0"/>
              <a:t>62</a:t>
            </a:fld>
            <a:endParaRPr lang="sv-SE"/>
          </a:p>
        </p:txBody>
      </p:sp>
    </p:spTree>
    <p:extLst>
      <p:ext uri="{BB962C8B-B14F-4D97-AF65-F5344CB8AC3E}">
        <p14:creationId xmlns:p14="http://schemas.microsoft.com/office/powerpoint/2010/main" val="18051327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smtClean="0"/>
              <a:t>There was an</a:t>
            </a:r>
            <a:r>
              <a:rPr lang="en-GB" baseline="0" noProof="0" smtClean="0"/>
              <a:t> idea within development, that the importance of religion would fade away as people got more and more developed. This was a very euro-centric approach. On the contrary, religion ha become more and more visual in public sphere the last twenty years. Politics and religion are more and more intertwined. On all continents. Post the cold war, the big conflict lines are not, at least not on the surface, political or ideological but often religious. The words on the slide are taken from a lecture on development twenty years ago (late nineties) to illustrate a traditional society's transformation through development.</a:t>
            </a:r>
            <a:endParaRPr lang="en-GB" noProof="0" smtClean="0"/>
          </a:p>
          <a:p>
            <a:endParaRPr lang="sv-SE" smtClean="0"/>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8</a:t>
            </a:fld>
            <a:endParaRPr lang="sv-SE"/>
          </a:p>
        </p:txBody>
      </p:sp>
    </p:spTree>
    <p:extLst>
      <p:ext uri="{BB962C8B-B14F-4D97-AF65-F5344CB8AC3E}">
        <p14:creationId xmlns:p14="http://schemas.microsoft.com/office/powerpoint/2010/main" val="124714953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smtClean="0"/>
              <a:t>In context where the political freedom is very limited  religious organisations</a:t>
            </a:r>
            <a:r>
              <a:rPr lang="en-GB" baseline="0" noProof="0" smtClean="0"/>
              <a:t> might be a safe haven for HR-work or even more subversive actions. One example is </a:t>
            </a:r>
            <a:r>
              <a:rPr lang="en-GB" noProof="0" smtClean="0"/>
              <a:t>Myanmar Institute of Theology in Yangon having</a:t>
            </a:r>
            <a:r>
              <a:rPr lang="en-GB" baseline="0" noProof="0" smtClean="0"/>
              <a:t> a religious/theological identity during the military rule of Burma/Myanmar but more secretly training human rights defenders. Another example is western Christian organisations having missionaries in apartheid South Africa, in reality working with political issues.</a:t>
            </a:r>
            <a:endParaRPr lang="en-GB" noProof="0" smtClean="0"/>
          </a:p>
        </p:txBody>
      </p:sp>
      <p:sp>
        <p:nvSpPr>
          <p:cNvPr id="4" name="Platshållare för bildnummer 3"/>
          <p:cNvSpPr>
            <a:spLocks noGrp="1"/>
          </p:cNvSpPr>
          <p:nvPr>
            <p:ph type="sldNum" sz="quarter" idx="10"/>
          </p:nvPr>
        </p:nvSpPr>
        <p:spPr/>
        <p:txBody>
          <a:bodyPr/>
          <a:lstStyle/>
          <a:p>
            <a:fld id="{AF35B5CD-7C3C-41A7-9F7D-C9DB05D0C685}" type="slidenum">
              <a:rPr lang="sv-SE" smtClean="0"/>
              <a:t>63</a:t>
            </a:fld>
            <a:endParaRPr lang="sv-SE"/>
          </a:p>
        </p:txBody>
      </p:sp>
    </p:spTree>
    <p:extLst>
      <p:ext uri="{BB962C8B-B14F-4D97-AF65-F5344CB8AC3E}">
        <p14:creationId xmlns:p14="http://schemas.microsoft.com/office/powerpoint/2010/main" val="411286800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GB" noProof="0" smtClean="0"/>
              <a:t>Ask</a:t>
            </a:r>
            <a:r>
              <a:rPr lang="en-GB" baseline="0" noProof="0" smtClean="0"/>
              <a:t> the group to share their stories. If the context is very restrictive and they represent a persecuted minority, formulate this as positive stories. Most likely the bad stories will come indirectly.</a:t>
            </a:r>
            <a:endParaRPr lang="en-GB" noProof="0"/>
          </a:p>
        </p:txBody>
      </p:sp>
      <p:sp>
        <p:nvSpPr>
          <p:cNvPr id="4" name="Platshållare för bildnummer 3"/>
          <p:cNvSpPr>
            <a:spLocks noGrp="1"/>
          </p:cNvSpPr>
          <p:nvPr>
            <p:ph type="sldNum" sz="quarter" idx="10"/>
          </p:nvPr>
        </p:nvSpPr>
        <p:spPr/>
        <p:txBody>
          <a:bodyPr/>
          <a:lstStyle/>
          <a:p>
            <a:fld id="{AF35B5CD-7C3C-41A7-9F7D-C9DB05D0C685}" type="slidenum">
              <a:rPr lang="sv-SE" smtClean="0"/>
              <a:t>64</a:t>
            </a:fld>
            <a:endParaRPr lang="sv-SE"/>
          </a:p>
        </p:txBody>
      </p:sp>
    </p:spTree>
    <p:extLst>
      <p:ext uri="{BB962C8B-B14F-4D97-AF65-F5344CB8AC3E}">
        <p14:creationId xmlns:p14="http://schemas.microsoft.com/office/powerpoint/2010/main" val="270367377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dirty="0" smtClean="0"/>
              <a:t>Combination of </a:t>
            </a:r>
          </a:p>
          <a:p>
            <a:r>
              <a:rPr lang="en-GB" noProof="0" dirty="0" smtClean="0"/>
              <a:t>- understanding the role of religion in the world,</a:t>
            </a:r>
          </a:p>
          <a:p>
            <a:r>
              <a:rPr lang="en-GB" noProof="0" dirty="0" smtClean="0"/>
              <a:t>- an understanding of who we are - what motivates us - from a religious perspective</a:t>
            </a:r>
          </a:p>
          <a:p>
            <a:r>
              <a:rPr lang="en-GB" noProof="0" dirty="0" smtClean="0"/>
              <a:t>- and recognition that religion and values lie beneath our behaviours and structures, and so we need freedom to talk about religion and values in order to be able to change society.</a:t>
            </a:r>
          </a:p>
          <a:p>
            <a:endParaRPr lang="sv-SE"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65</a:t>
            </a:fld>
            <a:endParaRPr lang="sv-SE"/>
          </a:p>
        </p:txBody>
      </p:sp>
    </p:spTree>
    <p:extLst>
      <p:ext uri="{BB962C8B-B14F-4D97-AF65-F5344CB8AC3E}">
        <p14:creationId xmlns:p14="http://schemas.microsoft.com/office/powerpoint/2010/main" val="13193026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smtClean="0"/>
              <a:t>To what extent have you already integrated these perspectives into your existing analysis?</a:t>
            </a:r>
          </a:p>
          <a:p>
            <a:r>
              <a:rPr lang="en-GB" noProof="0" smtClean="0"/>
              <a:t>Decide which situation/context you are focusing on. Choose</a:t>
            </a:r>
            <a:r>
              <a:rPr lang="en-GB" baseline="0" noProof="0" smtClean="0"/>
              <a:t> one relevant and practical case!</a:t>
            </a:r>
          </a:p>
          <a:p>
            <a:endParaRPr lang="en-GB" noProof="0" smtClean="0"/>
          </a:p>
          <a:p>
            <a:r>
              <a:rPr lang="en-GB" noProof="0" smtClean="0"/>
              <a:t>This is very important for the rest of the training. The context or the examples</a:t>
            </a:r>
            <a:r>
              <a:rPr lang="en-GB" baseline="0" noProof="0" smtClean="0"/>
              <a:t> chosen here will be important forward as cases used in discussions.</a:t>
            </a:r>
            <a:endParaRPr lang="en-GB" noProof="0" smtClean="0"/>
          </a:p>
          <a:p>
            <a:endParaRPr lang="sv-SE" b="1" smtClean="0"/>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66</a:t>
            </a:fld>
            <a:endParaRPr lang="sv-SE"/>
          </a:p>
        </p:txBody>
      </p:sp>
    </p:spTree>
    <p:extLst>
      <p:ext uri="{BB962C8B-B14F-4D97-AF65-F5344CB8AC3E}">
        <p14:creationId xmlns:p14="http://schemas.microsoft.com/office/powerpoint/2010/main" val="191581185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67</a:t>
            </a:fld>
            <a:endParaRPr lang="sv-SE"/>
          </a:p>
        </p:txBody>
      </p:sp>
    </p:spTree>
    <p:extLst>
      <p:ext uri="{BB962C8B-B14F-4D97-AF65-F5344CB8AC3E}">
        <p14:creationId xmlns:p14="http://schemas.microsoft.com/office/powerpoint/2010/main" val="1756108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68</a:t>
            </a:fld>
            <a:endParaRPr lang="sv-SE"/>
          </a:p>
        </p:txBody>
      </p:sp>
    </p:spTree>
    <p:extLst>
      <p:ext uri="{BB962C8B-B14F-4D97-AF65-F5344CB8AC3E}">
        <p14:creationId xmlns:p14="http://schemas.microsoft.com/office/powerpoint/2010/main" val="321565409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69</a:t>
            </a:fld>
            <a:endParaRPr lang="sv-SE"/>
          </a:p>
        </p:txBody>
      </p:sp>
    </p:spTree>
    <p:extLst>
      <p:ext uri="{BB962C8B-B14F-4D97-AF65-F5344CB8AC3E}">
        <p14:creationId xmlns:p14="http://schemas.microsoft.com/office/powerpoint/2010/main" val="184154712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smtClean="0"/>
              <a:t>Illustrations: © Majsan Sundell (</a:t>
            </a:r>
            <a:r>
              <a:rPr lang="sv-SE" dirty="0" err="1" smtClean="0"/>
              <a:t>Slides</a:t>
            </a:r>
            <a:r>
              <a:rPr lang="sv-SE" dirty="0" smtClean="0"/>
              <a:t> 5, 10-22, 26-27, 29, 44-45, 65, 76-77, 81, 89, 93-98, 107-108, 117-120, 127-134, 137</a:t>
            </a:r>
            <a:r>
              <a:rPr lang="en-GB" dirty="0" smtClean="0"/>
              <a:t>)</a:t>
            </a:r>
          </a:p>
          <a:p>
            <a:endParaRPr lang="en-GB" dirty="0" smtClean="0"/>
          </a:p>
          <a:p>
            <a:r>
              <a:rPr lang="en-GB" dirty="0" smtClean="0"/>
              <a:t>Main illustrations: Majsan Sundell</a:t>
            </a:r>
          </a:p>
          <a:p>
            <a:endParaRPr lang="en-GB" dirty="0" smtClean="0"/>
          </a:p>
          <a:p>
            <a:r>
              <a:rPr lang="en-GB" dirty="0" smtClean="0"/>
              <a:t>Project leaders: Phil Smith, Lisa Minnhagen and Petter Jakobsson</a:t>
            </a:r>
          </a:p>
          <a:p>
            <a:endParaRPr lang="en-GB" dirty="0" smtClean="0"/>
          </a:p>
          <a:p>
            <a:r>
              <a:rPr lang="en-GB" dirty="0" smtClean="0"/>
              <a:t>For more information please contact Petter Jakobsson</a:t>
            </a:r>
            <a:r>
              <a:rPr lang="en-GB" baseline="0" dirty="0" smtClean="0"/>
              <a:t>  </a:t>
            </a:r>
            <a:r>
              <a:rPr lang="en-GB" baseline="0" dirty="0" err="1" smtClean="0"/>
              <a:t>petter.jakobsson@smc.global</a:t>
            </a:r>
            <a:endParaRPr lang="en-GB" dirty="0" smtClean="0"/>
          </a:p>
          <a:p>
            <a:endParaRPr lang="en-GB"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70</a:t>
            </a:fld>
            <a:endParaRPr lang="sv-SE"/>
          </a:p>
        </p:txBody>
      </p:sp>
    </p:spTree>
    <p:extLst>
      <p:ext uri="{BB962C8B-B14F-4D97-AF65-F5344CB8AC3E}">
        <p14:creationId xmlns:p14="http://schemas.microsoft.com/office/powerpoint/2010/main" val="359945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b="1" noProof="0" smtClean="0"/>
              <a:t>The world</a:t>
            </a:r>
            <a:r>
              <a:rPr lang="en-GB" b="1" baseline="0" noProof="0" smtClean="0"/>
              <a:t> is religious:</a:t>
            </a:r>
            <a:endParaRPr lang="en-GB" b="1" noProof="0" smtClean="0"/>
          </a:p>
          <a:p>
            <a:r>
              <a:rPr lang="sv-SE" b="1" smtClean="0"/>
              <a:t>Bilingualism</a:t>
            </a:r>
          </a:p>
          <a:p>
            <a:pPr defTabSz="914400">
              <a:lnSpc>
                <a:spcPct val="100000"/>
              </a:lnSpc>
              <a:defRPr sz="1200">
                <a:latin typeface="Calibri"/>
                <a:ea typeface="Calibri"/>
                <a:cs typeface="Calibri"/>
                <a:sym typeface="Calibri"/>
              </a:defRPr>
            </a:pPr>
            <a:r>
              <a:rPr lang="en-US" smtClean="0"/>
              <a:t>Actors that have capacity to utilize both relevant religious language and</a:t>
            </a:r>
            <a:r>
              <a:rPr lang="en-US" baseline="0" smtClean="0"/>
              <a:t> theological awareness </a:t>
            </a:r>
            <a:r>
              <a:rPr lang="en-US" b="1" smtClean="0"/>
              <a:t>AND </a:t>
            </a:r>
            <a:r>
              <a:rPr lang="en-US" smtClean="0"/>
              <a:t>human rights language and theory, often have a higher capacity to choose among several available strategies and to navigate the context in an agile way. </a:t>
            </a:r>
          </a:p>
          <a:p>
            <a:pPr defTabSz="914400">
              <a:lnSpc>
                <a:spcPct val="100000"/>
              </a:lnSpc>
              <a:defRPr sz="1200">
                <a:latin typeface="Calibri"/>
                <a:ea typeface="Calibri"/>
                <a:cs typeface="Calibri"/>
                <a:sym typeface="Calibri"/>
              </a:defRPr>
            </a:pPr>
            <a:endParaRPr lang="en-US" smtClean="0"/>
          </a:p>
          <a:p>
            <a:pPr defTabSz="914400">
              <a:lnSpc>
                <a:spcPct val="100000"/>
              </a:lnSpc>
              <a:defRPr sz="1200">
                <a:latin typeface="Calibri"/>
                <a:ea typeface="Calibri"/>
                <a:cs typeface="Calibri"/>
                <a:sym typeface="Calibri"/>
              </a:defRPr>
            </a:pPr>
            <a:r>
              <a:rPr lang="en-US" smtClean="0"/>
              <a:t>However, religious belonging is not a guarantee for religious literacy. Also general</a:t>
            </a:r>
            <a:r>
              <a:rPr lang="en-US" baseline="0" smtClean="0"/>
              <a:t> </a:t>
            </a:r>
            <a:r>
              <a:rPr lang="en-US" smtClean="0"/>
              <a:t>contextual religious literacy is not necessarily a guarantee for ”religious fluency” in several religions. Religious fluency is like with any language – you are most fluent in your own mother tongue. If you are a Christian you will most probably be more fluent in how Christianity potentially relates to human rights rather than in how Islam potentially relates to human rights. Important to be humble and curious!</a:t>
            </a:r>
          </a:p>
          <a:p>
            <a:pPr defTabSz="914400">
              <a:lnSpc>
                <a:spcPct val="100000"/>
              </a:lnSpc>
              <a:defRPr sz="1200">
                <a:latin typeface="Calibri"/>
                <a:ea typeface="Calibri"/>
                <a:cs typeface="Calibri"/>
                <a:sym typeface="Calibri"/>
              </a:defRPr>
            </a:pPr>
            <a:endParaRPr lang="en-US" smtClean="0"/>
          </a:p>
        </p:txBody>
      </p:sp>
      <p:sp>
        <p:nvSpPr>
          <p:cNvPr id="4" name="Platshållare för bildnummer 3"/>
          <p:cNvSpPr>
            <a:spLocks noGrp="1"/>
          </p:cNvSpPr>
          <p:nvPr>
            <p:ph type="sldNum" sz="quarter" idx="10"/>
          </p:nvPr>
        </p:nvSpPr>
        <p:spPr/>
        <p:txBody>
          <a:bodyPr/>
          <a:lstStyle/>
          <a:p>
            <a:fld id="{AF35B5CD-7C3C-41A7-9F7D-C9DB05D0C685}" type="slidenum">
              <a:rPr lang="sv-SE" smtClean="0"/>
              <a:t>9</a:t>
            </a:fld>
            <a:endParaRPr lang="sv-SE"/>
          </a:p>
        </p:txBody>
      </p:sp>
    </p:spTree>
    <p:extLst>
      <p:ext uri="{BB962C8B-B14F-4D97-AF65-F5344CB8AC3E}">
        <p14:creationId xmlns:p14="http://schemas.microsoft.com/office/powerpoint/2010/main" val="21547007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en-GB" noProof="0" smtClean="0"/>
              <a:t>Back donors are usually secular government agencies</a:t>
            </a:r>
            <a:r>
              <a:rPr lang="en-GB" baseline="0" noProof="0" smtClean="0"/>
              <a:t> and </a:t>
            </a:r>
            <a:r>
              <a:rPr lang="en-GB" noProof="0" smtClean="0"/>
              <a:t>use a secular language of development. This language</a:t>
            </a:r>
            <a:r>
              <a:rPr lang="en-GB" baseline="0" noProof="0" smtClean="0"/>
              <a:t> seems to follow the money, creating a ”development room” where a secular language is spoken even if donors and partner organisations are faith-based. Research has shown that the secular language of back donor seems to permeate the language of cooperation. Project proposals, evaluations and reports are written in the language of secular development agencies.</a:t>
            </a:r>
          </a:p>
          <a:p>
            <a:endParaRPr lang="en-GB" baseline="0" noProof="0" smtClean="0"/>
          </a:p>
          <a:p>
            <a:r>
              <a:rPr lang="en-GB" baseline="0" noProof="0" smtClean="0"/>
              <a:t>Many practitioners have an experience of leaving their own language of faith outside the “development room” in an attempt to “be professional”.</a:t>
            </a:r>
          </a:p>
          <a:p>
            <a:endParaRPr lang="en-GB" baseline="0" noProof="0" smtClean="0"/>
          </a:p>
          <a:p>
            <a:r>
              <a:rPr lang="en-GB" baseline="0" noProof="0" smtClean="0"/>
              <a:t>If the ability to speak the language of faith is lost, one dimension in cooperation is lost. Many faith based donor organisations are so used to tone down their faith based identity, in communication with government bodies, that their identity is altered and the bilingualism is lost.</a:t>
            </a:r>
            <a:endParaRPr lang="en-GB" noProof="0" smtClean="0"/>
          </a:p>
          <a:p>
            <a:endParaRPr lang="sv-SE" smtClean="0"/>
          </a:p>
          <a:p>
            <a:endParaRPr lang="sv-SE"/>
          </a:p>
        </p:txBody>
      </p:sp>
      <p:sp>
        <p:nvSpPr>
          <p:cNvPr id="4" name="Platshållare för bildnummer 3"/>
          <p:cNvSpPr>
            <a:spLocks noGrp="1"/>
          </p:cNvSpPr>
          <p:nvPr>
            <p:ph type="sldNum" sz="quarter" idx="10"/>
          </p:nvPr>
        </p:nvSpPr>
        <p:spPr/>
        <p:txBody>
          <a:bodyPr/>
          <a:lstStyle/>
          <a:p>
            <a:fld id="{AF35B5CD-7C3C-41A7-9F7D-C9DB05D0C685}" type="slidenum">
              <a:rPr lang="sv-SE" smtClean="0"/>
              <a:t>10</a:t>
            </a:fld>
            <a:endParaRPr lang="sv-SE"/>
          </a:p>
        </p:txBody>
      </p:sp>
    </p:spTree>
    <p:extLst>
      <p:ext uri="{BB962C8B-B14F-4D97-AF65-F5344CB8AC3E}">
        <p14:creationId xmlns:p14="http://schemas.microsoft.com/office/powerpoint/2010/main" val="14774661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sz="1200">
                <a:latin typeface="Calibri"/>
                <a:ea typeface="Calibri"/>
                <a:cs typeface="Calibri"/>
                <a:sym typeface="Calibri"/>
              </a:defRPr>
            </a:pPr>
            <a:r>
              <a:rPr lang="en-GB" b="1" noProof="0" dirty="0" smtClean="0"/>
              <a:t>The world</a:t>
            </a:r>
            <a:r>
              <a:rPr lang="en-GB" b="1" baseline="0" noProof="0" dirty="0" smtClean="0"/>
              <a:t> is religious:</a:t>
            </a:r>
            <a:endParaRPr lang="en-GB" b="1" noProof="0" dirty="0" smtClean="0"/>
          </a:p>
          <a:p>
            <a:pPr defTabSz="914400">
              <a:lnSpc>
                <a:spcPct val="100000"/>
              </a:lnSpc>
              <a:defRPr sz="1200">
                <a:latin typeface="Calibri"/>
                <a:ea typeface="Calibri"/>
                <a:cs typeface="Calibri"/>
                <a:sym typeface="Calibri"/>
              </a:defRPr>
            </a:pPr>
            <a:endParaRPr lang="en-US" dirty="0" smtClean="0"/>
          </a:p>
          <a:p>
            <a:pPr defTabSz="914400">
              <a:lnSpc>
                <a:spcPct val="100000"/>
              </a:lnSpc>
              <a:defRPr sz="1200">
                <a:latin typeface="Calibri"/>
                <a:ea typeface="Calibri"/>
                <a:cs typeface="Calibri"/>
                <a:sym typeface="Calibri"/>
              </a:defRPr>
            </a:pPr>
            <a:r>
              <a:rPr lang="en-US" dirty="0" smtClean="0"/>
              <a:t>In pairs: interview each other on the following issues– 10 min See the next </a:t>
            </a:r>
            <a:r>
              <a:rPr lang="en-US" dirty="0" err="1" smtClean="0"/>
              <a:t>slida</a:t>
            </a:r>
            <a:endParaRPr lang="en-US" dirty="0" smtClean="0"/>
          </a:p>
          <a:p>
            <a:pPr defTabSz="914400">
              <a:lnSpc>
                <a:spcPct val="100000"/>
              </a:lnSpc>
              <a:defRPr sz="1200">
                <a:latin typeface="Calibri"/>
                <a:ea typeface="Calibri"/>
                <a:cs typeface="Calibri"/>
                <a:sym typeface="Calibri"/>
              </a:defRPr>
            </a:pPr>
            <a:endParaRPr lang="en-US" dirty="0" smtClean="0"/>
          </a:p>
          <a:p>
            <a:pPr marL="228600" indent="-228600" defTabSz="914400">
              <a:lnSpc>
                <a:spcPct val="100000"/>
              </a:lnSpc>
              <a:buSzPct val="100000"/>
              <a:buAutoNum type="arabicParenR"/>
              <a:defRPr sz="1200">
                <a:latin typeface="Calibri"/>
                <a:ea typeface="Calibri"/>
                <a:cs typeface="Calibri"/>
                <a:sym typeface="Calibri"/>
              </a:defRPr>
            </a:pPr>
            <a:r>
              <a:rPr lang="en-US" dirty="0" smtClean="0"/>
              <a:t>What is religion?</a:t>
            </a:r>
          </a:p>
          <a:p>
            <a:pPr marL="228600" indent="-228600" defTabSz="914400">
              <a:lnSpc>
                <a:spcPct val="100000"/>
              </a:lnSpc>
              <a:buSzPct val="100000"/>
              <a:buAutoNum type="arabicParenR"/>
              <a:defRPr sz="1200">
                <a:latin typeface="Calibri"/>
                <a:ea typeface="Calibri"/>
                <a:cs typeface="Calibri"/>
                <a:sym typeface="Calibri"/>
              </a:defRPr>
            </a:pPr>
            <a:r>
              <a:rPr lang="en-US" dirty="0" smtClean="0"/>
              <a:t>What is secularism?</a:t>
            </a:r>
          </a:p>
          <a:p>
            <a:pPr marL="228600" indent="-228600" defTabSz="914400">
              <a:lnSpc>
                <a:spcPct val="100000"/>
              </a:lnSpc>
              <a:buSzPct val="100000"/>
              <a:buAutoNum type="arabicParenR"/>
              <a:defRPr sz="1200">
                <a:latin typeface="Calibri"/>
                <a:ea typeface="Calibri"/>
                <a:cs typeface="Calibri"/>
                <a:sym typeface="Calibri"/>
              </a:defRPr>
            </a:pPr>
            <a:r>
              <a:rPr lang="en-US" dirty="0" smtClean="0"/>
              <a:t>In what situations and in relation to what kinds of questions do you relate to religious actors or ideas during a every day work week?</a:t>
            </a:r>
          </a:p>
          <a:p>
            <a:pPr defTabSz="914400">
              <a:lnSpc>
                <a:spcPct val="100000"/>
              </a:lnSpc>
              <a:defRPr sz="1200">
                <a:latin typeface="Calibri"/>
                <a:ea typeface="Calibri"/>
                <a:cs typeface="Calibri"/>
                <a:sym typeface="Calibri"/>
              </a:defRPr>
            </a:pPr>
            <a:endParaRPr lang="en-US" dirty="0" smtClean="0"/>
          </a:p>
          <a:p>
            <a:pPr defTabSz="914400">
              <a:lnSpc>
                <a:spcPct val="100000"/>
              </a:lnSpc>
              <a:defRPr sz="1200">
                <a:latin typeface="Calibri"/>
                <a:ea typeface="Calibri"/>
                <a:cs typeface="Calibri"/>
                <a:sym typeface="Calibri"/>
              </a:defRPr>
            </a:pPr>
            <a:r>
              <a:rPr lang="en-US" dirty="0" smtClean="0"/>
              <a:t>Do a brief harvesting from each couple – note the answers on flipcharts (potentially pre-marked with ”substantive definitions”  ”functional definitions” ”other”  ”state non identification” ”secular separation” and ”</a:t>
            </a:r>
            <a:r>
              <a:rPr lang="en-US" dirty="0" err="1" smtClean="0"/>
              <a:t>Laicité</a:t>
            </a:r>
            <a:r>
              <a:rPr lang="en-US" dirty="0" smtClean="0"/>
              <a:t>”)</a:t>
            </a:r>
          </a:p>
          <a:p>
            <a:pPr defTabSz="914400">
              <a:lnSpc>
                <a:spcPct val="100000"/>
              </a:lnSpc>
              <a:defRPr sz="1200">
                <a:latin typeface="Calibri"/>
                <a:ea typeface="Calibri"/>
                <a:cs typeface="Calibri"/>
                <a:sym typeface="Calibri"/>
              </a:defRPr>
            </a:pPr>
            <a:r>
              <a:rPr lang="en-US" dirty="0" smtClean="0"/>
              <a:t>Bring the exercise together by commenting on different definitions of religion and secularism and the need for an adaptive usage of definitions depending on context and subject matter. Introduce different concepts of secularism and a critically explorative approach towards western secularism as neutral of values. </a:t>
            </a:r>
          </a:p>
          <a:p>
            <a:pPr defTabSz="914400">
              <a:lnSpc>
                <a:spcPct val="100000"/>
              </a:lnSpc>
              <a:defRPr sz="1200">
                <a:latin typeface="Calibri"/>
                <a:ea typeface="Calibri"/>
                <a:cs typeface="Calibri"/>
                <a:sym typeface="Calibri"/>
              </a:defRPr>
            </a:pPr>
            <a:endParaRPr lang="en-US" dirty="0" smtClean="0"/>
          </a:p>
          <a:p>
            <a:pPr defTabSz="914400">
              <a:lnSpc>
                <a:spcPct val="100000"/>
              </a:lnSpc>
              <a:defRPr sz="1200">
                <a:latin typeface="Calibri"/>
                <a:ea typeface="Calibri"/>
                <a:cs typeface="Calibri"/>
                <a:sym typeface="Calibri"/>
              </a:defRPr>
            </a:pPr>
            <a:endParaRPr lang="en-US" dirty="0" smtClean="0"/>
          </a:p>
          <a:p>
            <a:pPr defTabSz="914400">
              <a:lnSpc>
                <a:spcPct val="100000"/>
              </a:lnSpc>
              <a:defRPr sz="1200">
                <a:latin typeface="Calibri"/>
                <a:ea typeface="Calibri"/>
                <a:cs typeface="Calibri"/>
                <a:sym typeface="Calibri"/>
              </a:defRPr>
            </a:pPr>
            <a:endParaRPr lang="en-US" dirty="0" smtClean="0"/>
          </a:p>
          <a:p>
            <a:pPr defTabSz="914400">
              <a:lnSpc>
                <a:spcPct val="100000"/>
              </a:lnSpc>
              <a:defRPr sz="1200">
                <a:latin typeface="Calibri"/>
                <a:ea typeface="Calibri"/>
                <a:cs typeface="Calibri"/>
                <a:sym typeface="Calibri"/>
              </a:defRPr>
            </a:pPr>
            <a:endParaRPr lang="en-US" dirty="0" smtClean="0"/>
          </a:p>
          <a:p>
            <a:pPr marL="0" indent="0" defTabSz="914400">
              <a:lnSpc>
                <a:spcPct val="100000"/>
              </a:lnSpc>
              <a:buSzPct val="100000"/>
              <a:buNone/>
              <a:defRPr sz="1200">
                <a:latin typeface="Calibri"/>
                <a:ea typeface="Calibri"/>
                <a:cs typeface="Calibri"/>
                <a:sym typeface="Calibri"/>
              </a:defRPr>
            </a:pPr>
            <a:endParaRPr lang="en-US" dirty="0" smtClean="0"/>
          </a:p>
          <a:p>
            <a:pPr marL="0" indent="0" defTabSz="914400">
              <a:lnSpc>
                <a:spcPct val="100000"/>
              </a:lnSpc>
              <a:buSzPct val="100000"/>
              <a:buNone/>
              <a:defRPr sz="1200">
                <a:latin typeface="Calibri"/>
                <a:ea typeface="Calibri"/>
                <a:cs typeface="Calibri"/>
                <a:sym typeface="Calibri"/>
              </a:defRPr>
            </a:pPr>
            <a:endParaRPr lang="en-US" dirty="0"/>
          </a:p>
        </p:txBody>
      </p:sp>
      <p:sp>
        <p:nvSpPr>
          <p:cNvPr id="4" name="Platshållare för bildnummer 3"/>
          <p:cNvSpPr>
            <a:spLocks noGrp="1"/>
          </p:cNvSpPr>
          <p:nvPr>
            <p:ph type="sldNum" sz="quarter" idx="10"/>
          </p:nvPr>
        </p:nvSpPr>
        <p:spPr/>
        <p:txBody>
          <a:bodyPr/>
          <a:lstStyle/>
          <a:p>
            <a:fld id="{AF35B5CD-7C3C-41A7-9F7D-C9DB05D0C685}" type="slidenum">
              <a:rPr lang="sv-SE" smtClean="0"/>
              <a:t>11</a:t>
            </a:fld>
            <a:endParaRPr lang="sv-SE"/>
          </a:p>
        </p:txBody>
      </p:sp>
    </p:spTree>
    <p:extLst>
      <p:ext uri="{BB962C8B-B14F-4D97-AF65-F5344CB8AC3E}">
        <p14:creationId xmlns:p14="http://schemas.microsoft.com/office/powerpoint/2010/main" val="29310848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3275856" y="2379174"/>
            <a:ext cx="5328592" cy="1440000"/>
          </a:xfrm>
        </p:spPr>
        <p:txBody>
          <a:bodyPr>
            <a:noAutofit/>
          </a:bodyPr>
          <a:lstStyle>
            <a:lvl1pPr algn="l">
              <a:defRPr sz="4600"/>
            </a:lvl1pPr>
          </a:lstStyle>
          <a:p>
            <a:r>
              <a:rPr lang="sv-SE" smtClean="0"/>
              <a:t>Klicka här för att ändra format</a:t>
            </a:r>
            <a:endParaRPr lang="sv-SE" dirty="0"/>
          </a:p>
        </p:txBody>
      </p:sp>
      <p:sp>
        <p:nvSpPr>
          <p:cNvPr id="3" name="Underrubrik 2"/>
          <p:cNvSpPr>
            <a:spLocks noGrp="1"/>
          </p:cNvSpPr>
          <p:nvPr>
            <p:ph type="subTitle" idx="1"/>
          </p:nvPr>
        </p:nvSpPr>
        <p:spPr>
          <a:xfrm>
            <a:off x="3275856" y="3886200"/>
            <a:ext cx="5364144" cy="1764000"/>
          </a:xfrm>
        </p:spPr>
        <p:txBody>
          <a:bodyPr>
            <a:normAutofit/>
          </a:bodyPr>
          <a:lstStyle>
            <a:lvl1pPr marL="0" indent="0" algn="l">
              <a:buNone/>
              <a:defRPr sz="36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smtClean="0"/>
              <a:t>Klicka här för att ändra format på underrubrik i bakgrunden</a:t>
            </a:r>
            <a:endParaRPr lang="sv-SE" dirty="0"/>
          </a:p>
        </p:txBody>
      </p:sp>
      <p:pic>
        <p:nvPicPr>
          <p:cNvPr id="4" name="Bildobjekt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67544" y="380290"/>
            <a:ext cx="2706973" cy="1037978"/>
          </a:xfrm>
          <a:prstGeom prst="rect">
            <a:avLst/>
          </a:prstGeom>
        </p:spPr>
      </p:pic>
    </p:spTree>
    <p:extLst>
      <p:ext uri="{BB962C8B-B14F-4D97-AF65-F5344CB8AC3E}">
        <p14:creationId xmlns:p14="http://schemas.microsoft.com/office/powerpoint/2010/main" val="339832046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udskapssida förändring">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2020-06-24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44524" y="-49696"/>
            <a:ext cx="9433048"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47208738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udskapssida tro">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2020-06-24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44524" y="-49696"/>
            <a:ext cx="9433048"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472087385"/>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blank" preserve="1">
  <p:cSld name="Budskapssida ansva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2020-06-24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44524" y="-49696"/>
            <a:ext cx="9433048"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1472087385"/>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blank" preserve="1">
  <p:cSld name="Medlemssida">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2020-06-24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32" y="218900"/>
            <a:ext cx="9144000" cy="6464401"/>
          </a:xfrm>
          <a:prstGeom prst="rect">
            <a:avLst/>
          </a:prstGeom>
        </p:spPr>
      </p:pic>
    </p:spTree>
    <p:extLst>
      <p:ext uri="{BB962C8B-B14F-4D97-AF65-F5344CB8AC3E}">
        <p14:creationId xmlns:p14="http://schemas.microsoft.com/office/powerpoint/2010/main" val="262530599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blank" preserve="1">
  <p:cSld name="Avslutssida">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2020-06-24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pic>
        <p:nvPicPr>
          <p:cNvPr id="5" name="Bildobjekt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 y="260648"/>
            <a:ext cx="9144000" cy="6095293"/>
          </a:xfrm>
          <a:prstGeom prst="rect">
            <a:avLst/>
          </a:prstGeom>
        </p:spPr>
      </p:pic>
      <p:sp>
        <p:nvSpPr>
          <p:cNvPr id="6" name="textruta 5"/>
          <p:cNvSpPr txBox="1"/>
          <p:nvPr userDrawn="1"/>
        </p:nvSpPr>
        <p:spPr>
          <a:xfrm>
            <a:off x="899592" y="5373216"/>
            <a:ext cx="8064896"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4800" smtClean="0">
                <a:solidFill>
                  <a:schemeClr val="bg1"/>
                </a:solidFill>
              </a:rPr>
              <a:t>www.smc.global/contact</a:t>
            </a:r>
          </a:p>
          <a:p>
            <a:endParaRPr lang="sv-SE"/>
          </a:p>
        </p:txBody>
      </p:sp>
    </p:spTree>
    <p:extLst>
      <p:ext uri="{BB962C8B-B14F-4D97-AF65-F5344CB8AC3E}">
        <p14:creationId xmlns:p14="http://schemas.microsoft.com/office/powerpoint/2010/main" val="320695587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a:p>
        </p:txBody>
      </p:sp>
      <p:sp>
        <p:nvSpPr>
          <p:cNvPr id="3" name="Platshållare för innehåll 2"/>
          <p:cNvSpPr>
            <a:spLocks noGrp="1"/>
          </p:cNvSpPr>
          <p:nvPr>
            <p:ph idx="1"/>
          </p:nvPr>
        </p:nvSpPr>
        <p:spPr/>
        <p:txBody>
          <a:body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4" name="Platshållare för datum 3"/>
          <p:cNvSpPr>
            <a:spLocks noGrp="1"/>
          </p:cNvSpPr>
          <p:nvPr>
            <p:ph type="dt" sz="half" idx="10"/>
          </p:nvPr>
        </p:nvSpPr>
        <p:spPr/>
        <p:txBody>
          <a:bodyPr/>
          <a:lstStyle/>
          <a:p>
            <a:fld id="{C0DC58F7-968A-4C50-A9F6-11F295318206}" type="datetimeFigureOut">
              <a:rPr lang="sv-SE" smtClean="0"/>
              <a:t>2020-06-24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3869E2C7-7C65-47C5-93FE-7940A3E33F9D}" type="slidenum">
              <a:rPr lang="sv-SE" smtClean="0"/>
              <a:t>‹#›</a:t>
            </a:fld>
            <a:endParaRPr lang="sv-SE"/>
          </a:p>
        </p:txBody>
      </p:sp>
    </p:spTree>
    <p:extLst>
      <p:ext uri="{BB962C8B-B14F-4D97-AF65-F5344CB8AC3E}">
        <p14:creationId xmlns:p14="http://schemas.microsoft.com/office/powerpoint/2010/main" val="1283669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woObj" preserve="1">
  <p:cSld name="Två innehållsdelar utan logga">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smtClean="0"/>
              <a:t>Klicka här för att ändra format</a:t>
            </a:r>
            <a:endParaRPr lang="sv-SE" dirty="0"/>
          </a:p>
        </p:txBody>
      </p:sp>
      <p:sp>
        <p:nvSpPr>
          <p:cNvPr id="3" name="Platshållare för innehåll 2"/>
          <p:cNvSpPr>
            <a:spLocks noGrp="1"/>
          </p:cNvSpPr>
          <p:nvPr>
            <p:ph sz="half" idx="1"/>
          </p:nvPr>
        </p:nvSpPr>
        <p:spPr>
          <a:xfrm>
            <a:off x="540000" y="1844824"/>
            <a:ext cx="3960000" cy="360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dirty="0"/>
          </a:p>
        </p:txBody>
      </p:sp>
      <p:sp>
        <p:nvSpPr>
          <p:cNvPr id="4" name="Platshållare för innehåll 3"/>
          <p:cNvSpPr>
            <a:spLocks noGrp="1"/>
          </p:cNvSpPr>
          <p:nvPr>
            <p:ph sz="half" idx="2"/>
          </p:nvPr>
        </p:nvSpPr>
        <p:spPr>
          <a:xfrm>
            <a:off x="4680000" y="1844824"/>
            <a:ext cx="3960000" cy="360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sv-SE" smtClean="0"/>
              <a:t>Klicka här för att ändra format på bakgrundstexten</a:t>
            </a:r>
          </a:p>
          <a:p>
            <a:pPr lvl="1"/>
            <a:r>
              <a:rPr lang="sv-SE" smtClean="0"/>
              <a:t>Nivå två</a:t>
            </a:r>
          </a:p>
          <a:p>
            <a:pPr lvl="2"/>
            <a:r>
              <a:rPr lang="sv-SE" smtClean="0"/>
              <a:t>Nivå tre</a:t>
            </a:r>
          </a:p>
          <a:p>
            <a:pPr lvl="3"/>
            <a:r>
              <a:rPr lang="sv-SE" smtClean="0"/>
              <a:t>Nivå fyra</a:t>
            </a:r>
          </a:p>
          <a:p>
            <a:pPr lvl="4"/>
            <a:r>
              <a:rPr lang="sv-SE" smtClean="0"/>
              <a:t>Nivå fem</a:t>
            </a:r>
            <a:endParaRPr lang="sv-SE"/>
          </a:p>
        </p:txBody>
      </p:sp>
      <p:sp>
        <p:nvSpPr>
          <p:cNvPr id="5" name="Platshållare för datum 4"/>
          <p:cNvSpPr>
            <a:spLocks noGrp="1"/>
          </p:cNvSpPr>
          <p:nvPr>
            <p:ph type="dt" sz="half" idx="10"/>
          </p:nvPr>
        </p:nvSpPr>
        <p:spPr/>
        <p:txBody>
          <a:bodyPr/>
          <a:lstStyle/>
          <a:p>
            <a:fld id="{7ABD3D94-D7E4-4B68-8B38-1E1655DCBEA2}" type="datetime1">
              <a:rPr lang="sv-SE" smtClean="0"/>
              <a:t>2020-06-24</a:t>
            </a:fld>
            <a:endParaRPr lang="sv-SE"/>
          </a:p>
        </p:txBody>
      </p:sp>
      <p:sp>
        <p:nvSpPr>
          <p:cNvPr id="6" name="Platshållare för sidfot 5"/>
          <p:cNvSpPr>
            <a:spLocks noGrp="1"/>
          </p:cNvSpPr>
          <p:nvPr>
            <p:ph type="ftr" sz="quarter" idx="11"/>
          </p:nvPr>
        </p:nvSpPr>
        <p:spPr/>
        <p:txBody>
          <a:bodyPr/>
          <a:lstStyle/>
          <a:p>
            <a:endParaRPr lang="sv-SE"/>
          </a:p>
        </p:txBody>
      </p:sp>
      <p:sp>
        <p:nvSpPr>
          <p:cNvPr id="7" name="Platshållare för bildnummer 6"/>
          <p:cNvSpPr>
            <a:spLocks noGrp="1"/>
          </p:cNvSpPr>
          <p:nvPr>
            <p:ph type="sldNum" sz="quarter" idx="12"/>
          </p:nvPr>
        </p:nvSpPr>
        <p:spPr/>
        <p:txBody>
          <a:bodyPr/>
          <a:lstStyle/>
          <a:p>
            <a:fld id="{2ED4C140-07DC-4A59-ADBF-8D0573EAB108}" type="slidenum">
              <a:rPr lang="sv-SE" smtClean="0"/>
              <a:t>‹#›</a:t>
            </a:fld>
            <a:endParaRPr lang="sv-SE"/>
          </a:p>
        </p:txBody>
      </p:sp>
    </p:spTree>
    <p:extLst>
      <p:ext uri="{BB962C8B-B14F-4D97-AF65-F5344CB8AC3E}">
        <p14:creationId xmlns:p14="http://schemas.microsoft.com/office/powerpoint/2010/main" val="460339525"/>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blank" preserve="1">
  <p:cSld name="Bildsida utan logga vi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2020-06-24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Tree>
    <p:extLst>
      <p:ext uri="{BB962C8B-B14F-4D97-AF65-F5344CB8AC3E}">
        <p14:creationId xmlns:p14="http://schemas.microsoft.com/office/powerpoint/2010/main" val="141981453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ildsida utan logga svart">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2020-06-24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44524" y="-49696"/>
            <a:ext cx="9433048"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spTree>
    <p:extLst>
      <p:ext uri="{BB962C8B-B14F-4D97-AF65-F5344CB8AC3E}">
        <p14:creationId xmlns:p14="http://schemas.microsoft.com/office/powerpoint/2010/main" val="347878591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blank" preserve="1">
  <p:cSld name="1_Bildsida utan logga svart">
    <p:bg>
      <p:bgPr>
        <a:solidFill>
          <a:srgbClr val="BC8EB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11015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Bakgrundsfärgsida turkos">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2020-06-24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25106" y="0"/>
            <a:ext cx="9433048" cy="7056784"/>
          </a:xfrm>
          <a:prstGeom prst="rect">
            <a:avLst/>
          </a:prstGeom>
          <a:solidFill>
            <a:srgbClr val="009A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11000"/>
          </a:p>
        </p:txBody>
      </p:sp>
      <p:sp>
        <p:nvSpPr>
          <p:cNvPr id="6" name="Rubrik 1"/>
          <p:cNvSpPr>
            <a:spLocks noGrp="1"/>
          </p:cNvSpPr>
          <p:nvPr>
            <p:ph type="title"/>
          </p:nvPr>
        </p:nvSpPr>
        <p:spPr>
          <a:xfrm>
            <a:off x="540000" y="692696"/>
            <a:ext cx="8100000" cy="864000"/>
          </a:xfrm>
        </p:spPr>
        <p:txBody>
          <a:bodyPr/>
          <a:lstStyle/>
          <a:p>
            <a:r>
              <a:rPr lang="sv-SE" smtClean="0"/>
              <a:t>Klicka här för att ändra format</a:t>
            </a:r>
            <a:endParaRPr lang="sv-SE" dirty="0"/>
          </a:p>
        </p:txBody>
      </p:sp>
    </p:spTree>
    <p:extLst>
      <p:ext uri="{BB962C8B-B14F-4D97-AF65-F5344CB8AC3E}">
        <p14:creationId xmlns:p14="http://schemas.microsoft.com/office/powerpoint/2010/main" val="31713892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Bakgrundsfärgsida grön">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2020-06-24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08520" y="-99392"/>
            <a:ext cx="9433048" cy="7128792"/>
          </a:xfrm>
          <a:prstGeom prst="rect">
            <a:avLst/>
          </a:prstGeom>
          <a:solidFill>
            <a:srgbClr val="C5DDA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p:cNvSpPr>
            <a:spLocks noGrp="1"/>
          </p:cNvSpPr>
          <p:nvPr>
            <p:ph type="title"/>
          </p:nvPr>
        </p:nvSpPr>
        <p:spPr>
          <a:xfrm>
            <a:off x="558004" y="3033004"/>
            <a:ext cx="8100000" cy="864000"/>
          </a:xfrm>
        </p:spPr>
        <p:txBody>
          <a:bodyPr/>
          <a:lstStyle/>
          <a:p>
            <a:r>
              <a:rPr lang="sv-SE" smtClean="0"/>
              <a:t>Klicka här för att ändra format</a:t>
            </a:r>
            <a:endParaRPr lang="sv-SE" dirty="0"/>
          </a:p>
        </p:txBody>
      </p:sp>
    </p:spTree>
    <p:extLst>
      <p:ext uri="{BB962C8B-B14F-4D97-AF65-F5344CB8AC3E}">
        <p14:creationId xmlns:p14="http://schemas.microsoft.com/office/powerpoint/2010/main" val="2651567318"/>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akgrundsfärgsida lila">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2020-06-24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7" name="Rektangel 6"/>
          <p:cNvSpPr/>
          <p:nvPr userDrawn="1"/>
        </p:nvSpPr>
        <p:spPr>
          <a:xfrm>
            <a:off x="-125215" y="-162943"/>
            <a:ext cx="9433048" cy="7056784"/>
          </a:xfrm>
          <a:prstGeom prst="rect">
            <a:avLst/>
          </a:prstGeom>
          <a:solidFill>
            <a:srgbClr val="951B8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ubrik 1"/>
          <p:cNvSpPr>
            <a:spLocks noGrp="1"/>
          </p:cNvSpPr>
          <p:nvPr>
            <p:ph type="title"/>
          </p:nvPr>
        </p:nvSpPr>
        <p:spPr>
          <a:xfrm>
            <a:off x="541309" y="5301208"/>
            <a:ext cx="8100000" cy="864000"/>
          </a:xfrm>
        </p:spPr>
        <p:txBody>
          <a:bodyPr/>
          <a:lstStyle/>
          <a:p>
            <a:r>
              <a:rPr lang="sv-SE" smtClean="0"/>
              <a:t>Klicka här för att ändra format</a:t>
            </a:r>
            <a:endParaRPr lang="sv-SE" dirty="0"/>
          </a:p>
        </p:txBody>
      </p:sp>
    </p:spTree>
    <p:extLst>
      <p:ext uri="{BB962C8B-B14F-4D97-AF65-F5344CB8AC3E}">
        <p14:creationId xmlns:p14="http://schemas.microsoft.com/office/powerpoint/2010/main" val="283533654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reserve="1">
  <p:cSld name="Budskapssida rättigheter">
    <p:spTree>
      <p:nvGrpSpPr>
        <p:cNvPr id="1" name=""/>
        <p:cNvGrpSpPr/>
        <p:nvPr/>
      </p:nvGrpSpPr>
      <p:grpSpPr>
        <a:xfrm>
          <a:off x="0" y="0"/>
          <a:ext cx="0" cy="0"/>
          <a:chOff x="0" y="0"/>
          <a:chExt cx="0" cy="0"/>
        </a:xfrm>
      </p:grpSpPr>
      <p:sp>
        <p:nvSpPr>
          <p:cNvPr id="2" name="Platshållare för datum 1"/>
          <p:cNvSpPr>
            <a:spLocks noGrp="1"/>
          </p:cNvSpPr>
          <p:nvPr>
            <p:ph type="dt" sz="half" idx="10"/>
          </p:nvPr>
        </p:nvSpPr>
        <p:spPr/>
        <p:txBody>
          <a:bodyPr/>
          <a:lstStyle/>
          <a:p>
            <a:fld id="{C8D265CD-995C-4F13-91E0-724414A3E1D1}" type="datetime1">
              <a:rPr lang="sv-SE" smtClean="0"/>
              <a:t>2020-06-24</a:t>
            </a:fld>
            <a:endParaRPr lang="sv-SE"/>
          </a:p>
        </p:txBody>
      </p:sp>
      <p:sp>
        <p:nvSpPr>
          <p:cNvPr id="3" name="Platshållare för sidfot 2"/>
          <p:cNvSpPr>
            <a:spLocks noGrp="1"/>
          </p:cNvSpPr>
          <p:nvPr>
            <p:ph type="ftr" sz="quarter" idx="11"/>
          </p:nvPr>
        </p:nvSpPr>
        <p:spPr/>
        <p:txBody>
          <a:bodyPr/>
          <a:lstStyle/>
          <a:p>
            <a:endParaRPr lang="sv-SE"/>
          </a:p>
        </p:txBody>
      </p:sp>
      <p:sp>
        <p:nvSpPr>
          <p:cNvPr id="4" name="Platshållare för bildnummer 3"/>
          <p:cNvSpPr>
            <a:spLocks noGrp="1"/>
          </p:cNvSpPr>
          <p:nvPr>
            <p:ph type="sldNum" sz="quarter" idx="12"/>
          </p:nvPr>
        </p:nvSpPr>
        <p:spPr/>
        <p:txBody>
          <a:bodyPr/>
          <a:lstStyle/>
          <a:p>
            <a:fld id="{2ED4C140-07DC-4A59-ADBF-8D0573EAB108}" type="slidenum">
              <a:rPr lang="sv-SE" smtClean="0"/>
              <a:t>‹#›</a:t>
            </a:fld>
            <a:endParaRPr lang="sv-SE"/>
          </a:p>
        </p:txBody>
      </p:sp>
      <p:sp>
        <p:nvSpPr>
          <p:cNvPr id="5" name="Rektangel 4"/>
          <p:cNvSpPr/>
          <p:nvPr userDrawn="1"/>
        </p:nvSpPr>
        <p:spPr>
          <a:xfrm>
            <a:off x="-144524" y="-49696"/>
            <a:ext cx="9433048" cy="695739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sv-S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sv-SE"/>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81000"/>
            <a:ext cx="9144000" cy="6096000"/>
          </a:xfrm>
          <a:prstGeom prst="rect">
            <a:avLst/>
          </a:prstGeom>
        </p:spPr>
      </p:pic>
    </p:spTree>
    <p:extLst>
      <p:ext uri="{BB962C8B-B14F-4D97-AF65-F5344CB8AC3E}">
        <p14:creationId xmlns:p14="http://schemas.microsoft.com/office/powerpoint/2010/main" val="3546365784"/>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540000" y="692696"/>
            <a:ext cx="8100000" cy="864000"/>
          </a:xfrm>
          <a:prstGeom prst="rect">
            <a:avLst/>
          </a:prstGeom>
        </p:spPr>
        <p:txBody>
          <a:bodyPr vert="horz" lIns="91440" tIns="45720" rIns="91440" bIns="45720" rtlCol="0" anchor="ctr">
            <a:noAutofit/>
          </a:bodyPr>
          <a:lstStyle/>
          <a:p>
            <a:r>
              <a:rPr lang="sv-SE" dirty="0" smtClean="0"/>
              <a:t>Klicka här för att ändra format</a:t>
            </a:r>
            <a:endParaRPr lang="sv-SE" dirty="0"/>
          </a:p>
        </p:txBody>
      </p:sp>
      <p:sp>
        <p:nvSpPr>
          <p:cNvPr id="3" name="Platshållare för text 2"/>
          <p:cNvSpPr>
            <a:spLocks noGrp="1"/>
          </p:cNvSpPr>
          <p:nvPr>
            <p:ph type="body" idx="1"/>
          </p:nvPr>
        </p:nvSpPr>
        <p:spPr>
          <a:xfrm>
            <a:off x="540000" y="1844696"/>
            <a:ext cx="8100000" cy="3600000"/>
          </a:xfrm>
          <a:prstGeom prst="rect">
            <a:avLst/>
          </a:prstGeom>
        </p:spPr>
        <p:txBody>
          <a:bodyPr vert="horz" lIns="91440" tIns="45720" rIns="91440" bIns="45720" rtlCol="0">
            <a:normAutofit/>
          </a:bodyPr>
          <a:lstStyle/>
          <a:p>
            <a:pPr lvl="0"/>
            <a:r>
              <a:rPr lang="sv-SE" dirty="0" smtClean="0"/>
              <a:t>Klicka här för att ändra format på bakgrundstexten</a:t>
            </a:r>
          </a:p>
          <a:p>
            <a:pPr lvl="1"/>
            <a:r>
              <a:rPr lang="sv-SE" dirty="0" smtClean="0"/>
              <a:t>Nivå två</a:t>
            </a:r>
          </a:p>
          <a:p>
            <a:pPr lvl="2"/>
            <a:r>
              <a:rPr lang="sv-SE" dirty="0" smtClean="0"/>
              <a:t>Nivå tre</a:t>
            </a:r>
          </a:p>
          <a:p>
            <a:pPr lvl="3"/>
            <a:r>
              <a:rPr lang="sv-SE" dirty="0" smtClean="0"/>
              <a:t>Nivå fyra</a:t>
            </a:r>
          </a:p>
          <a:p>
            <a:pPr lvl="4"/>
            <a:r>
              <a:rPr lang="sv-SE" dirty="0" smtClean="0"/>
              <a:t>Nivå fem</a:t>
            </a:r>
            <a:endParaRPr lang="sv-SE" dirty="0"/>
          </a:p>
        </p:txBody>
      </p:sp>
      <p:sp>
        <p:nvSpPr>
          <p:cNvPr id="4" name="Platshållare för datum 3"/>
          <p:cNvSpPr>
            <a:spLocks noGrp="1"/>
          </p:cNvSpPr>
          <p:nvPr>
            <p:ph type="dt" sz="half" idx="2"/>
          </p:nvPr>
        </p:nvSpPr>
        <p:spPr>
          <a:xfrm>
            <a:off x="1187624" y="6198860"/>
            <a:ext cx="1079672" cy="360000"/>
          </a:xfrm>
          <a:prstGeom prst="rect">
            <a:avLst/>
          </a:prstGeom>
        </p:spPr>
        <p:txBody>
          <a:bodyPr vert="horz" lIns="91440" tIns="45720" rIns="91440" bIns="45720" rtlCol="0" anchor="ctr"/>
          <a:lstStyle>
            <a:lvl1pPr algn="l">
              <a:defRPr sz="1200">
                <a:solidFill>
                  <a:schemeClr val="tx1">
                    <a:tint val="75000"/>
                  </a:schemeClr>
                </a:solidFill>
              </a:defRPr>
            </a:lvl1pPr>
          </a:lstStyle>
          <a:p>
            <a:fld id="{3874EB5F-A697-44E6-A1EA-34DADCC6EFB0}" type="datetime1">
              <a:rPr lang="sv-SE" smtClean="0"/>
              <a:t>2020-06-24</a:t>
            </a:fld>
            <a:endParaRPr lang="sv-SE"/>
          </a:p>
        </p:txBody>
      </p:sp>
      <p:sp>
        <p:nvSpPr>
          <p:cNvPr id="5" name="Platshållare för sidfot 4"/>
          <p:cNvSpPr>
            <a:spLocks noGrp="1"/>
          </p:cNvSpPr>
          <p:nvPr>
            <p:ph type="ftr" sz="quarter" idx="3"/>
          </p:nvPr>
        </p:nvSpPr>
        <p:spPr>
          <a:xfrm>
            <a:off x="2339304" y="6198861"/>
            <a:ext cx="4312520" cy="36000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540000" y="6198861"/>
            <a:ext cx="575616" cy="360000"/>
          </a:xfrm>
          <a:prstGeom prst="rect">
            <a:avLst/>
          </a:prstGeom>
        </p:spPr>
        <p:txBody>
          <a:bodyPr vert="horz" lIns="91440" tIns="45720" rIns="91440" bIns="45720" rtlCol="0" anchor="ctr"/>
          <a:lstStyle>
            <a:lvl1pPr algn="l">
              <a:defRPr sz="1200">
                <a:solidFill>
                  <a:schemeClr val="tx1">
                    <a:tint val="75000"/>
                  </a:schemeClr>
                </a:solidFill>
              </a:defRPr>
            </a:lvl1pPr>
          </a:lstStyle>
          <a:p>
            <a:fld id="{2ED4C140-07DC-4A59-ADBF-8D0573EAB108}" type="slidenum">
              <a:rPr lang="sv-SE" smtClean="0"/>
              <a:pPr/>
              <a:t>‹#›</a:t>
            </a:fld>
            <a:endParaRPr lang="sv-SE"/>
          </a:p>
        </p:txBody>
      </p:sp>
      <p:pic>
        <p:nvPicPr>
          <p:cNvPr id="7" name="Bildobjekt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6948000" y="6084000"/>
            <a:ext cx="1636616" cy="432000"/>
          </a:xfrm>
          <a:prstGeom prst="rect">
            <a:avLst/>
          </a:prstGeom>
        </p:spPr>
      </p:pic>
    </p:spTree>
    <p:extLst>
      <p:ext uri="{BB962C8B-B14F-4D97-AF65-F5344CB8AC3E}">
        <p14:creationId xmlns:p14="http://schemas.microsoft.com/office/powerpoint/2010/main" val="1684764602"/>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75" r:id="rId4"/>
    <p:sldLayoutId id="2147483684" r:id="rId5"/>
    <p:sldLayoutId id="2147483672" r:id="rId6"/>
    <p:sldLayoutId id="2147483667" r:id="rId7"/>
    <p:sldLayoutId id="2147483668" r:id="rId8"/>
    <p:sldLayoutId id="2147483676" r:id="rId9"/>
    <p:sldLayoutId id="2147483677" r:id="rId10"/>
    <p:sldLayoutId id="2147483678" r:id="rId11"/>
    <p:sldLayoutId id="2147483679" r:id="rId12"/>
    <p:sldLayoutId id="2147483680" r:id="rId13"/>
    <p:sldLayoutId id="2147483681" r:id="rId14"/>
    <p:sldLayoutId id="2147483685" r:id="rId15"/>
  </p:sldLayoutIdLst>
  <p:hf sldNum="0" hdr="0" ftr="0" dt="0"/>
  <p:txStyles>
    <p:titleStyle>
      <a:lvl1pPr algn="l" defTabSz="914400" rtl="0" eaLnBrk="1" latinLnBrk="0" hangingPunct="1">
        <a:spcBef>
          <a:spcPct val="0"/>
        </a:spcBef>
        <a:buNone/>
        <a:defRPr sz="46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2.jpeg"/><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jpeg"/><Relationship Id="rId4" Type="http://schemas.openxmlformats.org/officeDocument/2006/relationships/image" Target="../media/image11.jpeg"/></Relationships>
</file>

<file path=ppt/slides/_rels/slide2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1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s://youtu.be/AwAirRUjEHQ" TargetMode="External"/><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3.xml"/><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39.png"/><Relationship Id="rId4" Type="http://schemas.openxmlformats.org/officeDocument/2006/relationships/image" Target="../media/image38.png"/></Relationships>
</file>

<file path=ppt/slides/_rels/slide3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43.jpg"/></Relationships>
</file>

<file path=ppt/slides/_rels/slide43.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fy6z14GjO-4" TargetMode="External"/><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54.xml"/><Relationship Id="rId1" Type="http://schemas.openxmlformats.org/officeDocument/2006/relationships/slideLayout" Target="../slideLayouts/slideLayout15.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5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5.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2.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64.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5.xml"/><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2.jpeg"/><Relationship Id="rId4" Type="http://schemas.openxmlformats.org/officeDocument/2006/relationships/image" Target="../media/image11.jpeg"/></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67.xml"/><Relationship Id="rId1" Type="http://schemas.openxmlformats.org/officeDocument/2006/relationships/slideLayout" Target="../slideLayouts/slideLayout3.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1"/>
          <p:cNvSpPr txBox="1">
            <a:spLocks/>
          </p:cNvSpPr>
          <p:nvPr/>
        </p:nvSpPr>
        <p:spPr>
          <a:xfrm>
            <a:off x="1331640" y="2853096"/>
            <a:ext cx="6984776" cy="1440000"/>
          </a:xfrm>
          <a:prstGeom prst="rect">
            <a:avLst/>
          </a:prstGeom>
        </p:spPr>
        <p:txBody>
          <a:bodyPr vert="horz" lIns="91440" tIns="45720" rIns="91440" bIns="45720" rtlCol="0" anchor="ctr">
            <a:no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sz="12500" dirty="0" smtClean="0">
                <a:latin typeface="Georgia" panose="02040502050405020303" pitchFamily="18" charset="0"/>
              </a:rPr>
              <a:t>Welcome</a:t>
            </a:r>
            <a:endParaRPr lang="en-GB" sz="12500" dirty="0">
              <a:latin typeface="Georgia" panose="02040502050405020303" pitchFamily="18" charset="0"/>
            </a:endParaRPr>
          </a:p>
        </p:txBody>
      </p:sp>
    </p:spTree>
    <p:extLst>
      <p:ext uri="{BB962C8B-B14F-4D97-AF65-F5344CB8AC3E}">
        <p14:creationId xmlns:p14="http://schemas.microsoft.com/office/powerpoint/2010/main" val="156261480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539552" y="332656"/>
            <a:ext cx="8100000" cy="1013048"/>
          </a:xfrm>
          <a:prstGeom prst="rect">
            <a:avLst/>
          </a:prstGeom>
          <a:solidFill>
            <a:srgbClr val="EEAAAB"/>
          </a:solidFill>
        </p:spPr>
        <p:txBody>
          <a:bodyPr/>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endParaRPr lang="sv-SE" sz="1000" smtClean="0">
              <a:latin typeface="Georgia" panose="02040502050405020303" pitchFamily="18" charset="0"/>
            </a:endParaRPr>
          </a:p>
          <a:p>
            <a:pPr algn="ctr"/>
            <a:r>
              <a:rPr lang="en-GB" sz="4400" smtClean="0">
                <a:latin typeface="Georgia" panose="02040502050405020303" pitchFamily="18" charset="0"/>
              </a:rPr>
              <a:t>Language of development</a:t>
            </a:r>
            <a:endParaRPr lang="en-GB" sz="4400">
              <a:latin typeface="Georgia" panose="02040502050405020303" pitchFamily="18" charset="0"/>
            </a:endParaRPr>
          </a:p>
        </p:txBody>
      </p:sp>
      <p:sp>
        <p:nvSpPr>
          <p:cNvPr id="5" name="Ellips 4"/>
          <p:cNvSpPr/>
          <p:nvPr/>
        </p:nvSpPr>
        <p:spPr>
          <a:xfrm>
            <a:off x="971600" y="2564904"/>
            <a:ext cx="2160240" cy="2088232"/>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Ellips 5"/>
          <p:cNvSpPr/>
          <p:nvPr/>
        </p:nvSpPr>
        <p:spPr>
          <a:xfrm>
            <a:off x="5868144" y="2492896"/>
            <a:ext cx="2160240" cy="2088232"/>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Ellips 6"/>
          <p:cNvSpPr/>
          <p:nvPr/>
        </p:nvSpPr>
        <p:spPr>
          <a:xfrm>
            <a:off x="3419872" y="2492896"/>
            <a:ext cx="2160240" cy="2088232"/>
          </a:xfrm>
          <a:prstGeom prst="ellipse">
            <a:avLst/>
          </a:prstGeom>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p:cNvSpPr txBox="1"/>
          <p:nvPr/>
        </p:nvSpPr>
        <p:spPr>
          <a:xfrm>
            <a:off x="980826" y="3241866"/>
            <a:ext cx="2160240" cy="523220"/>
          </a:xfrm>
          <a:prstGeom prst="rect">
            <a:avLst/>
          </a:prstGeom>
          <a:noFill/>
        </p:spPr>
        <p:txBody>
          <a:bodyPr wrap="square" rtlCol="0">
            <a:spAutoFit/>
          </a:bodyPr>
          <a:lstStyle/>
          <a:p>
            <a:r>
              <a:rPr lang="sv-SE" sz="2800" smtClean="0"/>
              <a:t>BACKDONOR</a:t>
            </a:r>
            <a:endParaRPr lang="sv-SE" sz="2800"/>
          </a:p>
        </p:txBody>
      </p:sp>
      <p:sp>
        <p:nvSpPr>
          <p:cNvPr id="9" name="textruta 8"/>
          <p:cNvSpPr txBox="1"/>
          <p:nvPr/>
        </p:nvSpPr>
        <p:spPr>
          <a:xfrm>
            <a:off x="3815916" y="3194412"/>
            <a:ext cx="1368152" cy="523220"/>
          </a:xfrm>
          <a:prstGeom prst="rect">
            <a:avLst/>
          </a:prstGeom>
          <a:noFill/>
        </p:spPr>
        <p:txBody>
          <a:bodyPr wrap="square" rtlCol="0">
            <a:spAutoFit/>
          </a:bodyPr>
          <a:lstStyle/>
          <a:p>
            <a:r>
              <a:rPr lang="sv-SE" sz="2800" smtClean="0"/>
              <a:t>DONOR</a:t>
            </a:r>
            <a:endParaRPr lang="sv-SE" sz="2800"/>
          </a:p>
        </p:txBody>
      </p:sp>
      <p:sp>
        <p:nvSpPr>
          <p:cNvPr id="10" name="textruta 9"/>
          <p:cNvSpPr txBox="1"/>
          <p:nvPr/>
        </p:nvSpPr>
        <p:spPr>
          <a:xfrm>
            <a:off x="6084168" y="2982513"/>
            <a:ext cx="1944216" cy="954107"/>
          </a:xfrm>
          <a:prstGeom prst="rect">
            <a:avLst/>
          </a:prstGeom>
          <a:noFill/>
        </p:spPr>
        <p:txBody>
          <a:bodyPr wrap="square" rtlCol="0">
            <a:spAutoFit/>
          </a:bodyPr>
          <a:lstStyle/>
          <a:p>
            <a:r>
              <a:rPr lang="sv-SE" sz="2800" smtClean="0"/>
              <a:t>IMPLEMEN-TATION</a:t>
            </a:r>
            <a:endParaRPr lang="sv-SE" sz="2800"/>
          </a:p>
        </p:txBody>
      </p:sp>
      <p:sp>
        <p:nvSpPr>
          <p:cNvPr id="11" name="Rubrik 1"/>
          <p:cNvSpPr txBox="1">
            <a:spLocks/>
          </p:cNvSpPr>
          <p:nvPr/>
        </p:nvSpPr>
        <p:spPr>
          <a:xfrm>
            <a:off x="539552" y="5589240"/>
            <a:ext cx="8100000" cy="997442"/>
          </a:xfrm>
          <a:prstGeom prst="rect">
            <a:avLst/>
          </a:prstGeom>
          <a:solidFill>
            <a:srgbClr val="8DA198"/>
          </a:solidFill>
        </p:spPr>
        <p:txBody>
          <a:bodyPr/>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endParaRPr lang="sv-SE" sz="1000" smtClean="0">
              <a:latin typeface="Georgia" panose="02040502050405020303" pitchFamily="18" charset="0"/>
            </a:endParaRPr>
          </a:p>
          <a:p>
            <a:pPr algn="ctr"/>
            <a:r>
              <a:rPr lang="en-GB" sz="4400" smtClean="0">
                <a:latin typeface="Georgia" panose="02040502050405020303" pitchFamily="18" charset="0"/>
              </a:rPr>
              <a:t>Language of faith</a:t>
            </a:r>
            <a:endParaRPr lang="en-GB" sz="4400">
              <a:latin typeface="Georgia" panose="02040502050405020303" pitchFamily="18" charset="0"/>
            </a:endParaRPr>
          </a:p>
        </p:txBody>
      </p:sp>
      <p:sp>
        <p:nvSpPr>
          <p:cNvPr id="16" name="Cirkelformad pil 15"/>
          <p:cNvSpPr/>
          <p:nvPr/>
        </p:nvSpPr>
        <p:spPr>
          <a:xfrm>
            <a:off x="2339752" y="1940786"/>
            <a:ext cx="1476164" cy="1560222"/>
          </a:xfrm>
          <a:prstGeom prst="circularArrow">
            <a:avLst>
              <a:gd name="adj1" fmla="val 12500"/>
              <a:gd name="adj2" fmla="val 1142319"/>
              <a:gd name="adj3" fmla="val 20457681"/>
              <a:gd name="adj4" fmla="val 11355507"/>
              <a:gd name="adj5" fmla="val 0"/>
            </a:avLst>
          </a:prstGeom>
          <a:solidFill>
            <a:schemeClr val="tx1"/>
          </a:solidFill>
          <a:ln w="63500">
            <a:solidFill>
              <a:srgbClr val="EEA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
        <p:nvSpPr>
          <p:cNvPr id="22" name="Cirkelformad pil 21"/>
          <p:cNvSpPr/>
          <p:nvPr/>
        </p:nvSpPr>
        <p:spPr>
          <a:xfrm>
            <a:off x="5004048" y="1936757"/>
            <a:ext cx="1512168" cy="1200182"/>
          </a:xfrm>
          <a:prstGeom prst="circularArrow">
            <a:avLst>
              <a:gd name="adj1" fmla="val 12500"/>
              <a:gd name="adj2" fmla="val 1142319"/>
              <a:gd name="adj3" fmla="val 20457681"/>
              <a:gd name="adj4" fmla="val 10800000"/>
              <a:gd name="adj5" fmla="val 0"/>
            </a:avLst>
          </a:prstGeom>
          <a:solidFill>
            <a:schemeClr val="tx1"/>
          </a:solidFill>
          <a:ln w="63500">
            <a:solidFill>
              <a:srgbClr val="EEAAA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solidFill>
                <a:schemeClr val="tx1"/>
              </a:solidFill>
            </a:endParaRPr>
          </a:p>
        </p:txBody>
      </p:sp>
    </p:spTree>
    <p:extLst>
      <p:ext uri="{BB962C8B-B14F-4D97-AF65-F5344CB8AC3E}">
        <p14:creationId xmlns:p14="http://schemas.microsoft.com/office/powerpoint/2010/main" val="30465217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p:cNvSpPr/>
          <p:nvPr/>
        </p:nvSpPr>
        <p:spPr>
          <a:xfrm>
            <a:off x="3383384" y="2924944"/>
            <a:ext cx="4948238" cy="3600897"/>
          </a:xfrm>
          <a:prstGeom prst="ellipse">
            <a:avLst/>
          </a:prstGeom>
          <a:solidFill>
            <a:srgbClr val="8DA198">
              <a:alpha val="76000"/>
            </a:srgbClr>
          </a:solidFill>
          <a:ln w="12700">
            <a:miter lim="400000"/>
          </a:ln>
        </p:spPr>
        <p:txBody>
          <a:bodyPr lIns="50800" tIns="50800" rIns="50800" bIns="50800" anchor="ctr"/>
          <a:lstStyle/>
          <a:p>
            <a:pPr>
              <a:lnSpc>
                <a:spcPct val="80000"/>
              </a:lnSpc>
              <a:defRPr sz="5000" b="0">
                <a:solidFill>
                  <a:srgbClr val="FFFFFF"/>
                </a:solidFill>
                <a:latin typeface="Bradley Hand ITC TT-Bold"/>
                <a:ea typeface="Bradley Hand ITC TT-Bold"/>
                <a:cs typeface="Bradley Hand ITC TT-Bold"/>
                <a:sym typeface="Bradley Hand ITC TT-Bold"/>
              </a:defRPr>
            </a:pPr>
            <a:endParaRPr/>
          </a:p>
        </p:txBody>
      </p:sp>
      <p:grpSp>
        <p:nvGrpSpPr>
          <p:cNvPr id="4" name="Grupp 3"/>
          <p:cNvGrpSpPr/>
          <p:nvPr/>
        </p:nvGrpSpPr>
        <p:grpSpPr>
          <a:xfrm>
            <a:off x="850741" y="2090714"/>
            <a:ext cx="4948238" cy="3308300"/>
            <a:chOff x="850741" y="2090714"/>
            <a:chExt cx="4948238" cy="3308300"/>
          </a:xfrm>
        </p:grpSpPr>
        <p:sp>
          <p:nvSpPr>
            <p:cNvPr id="7" name="Oval"/>
            <p:cNvSpPr/>
            <p:nvPr/>
          </p:nvSpPr>
          <p:spPr>
            <a:xfrm>
              <a:off x="850741" y="2090714"/>
              <a:ext cx="4948238" cy="3308300"/>
            </a:xfrm>
            <a:prstGeom prst="ellipse">
              <a:avLst/>
            </a:prstGeom>
            <a:solidFill>
              <a:srgbClr val="B85B39">
                <a:alpha val="70000"/>
              </a:srgbClr>
            </a:solidFill>
            <a:ln w="12700">
              <a:miter lim="400000"/>
            </a:ln>
          </p:spPr>
          <p:txBody>
            <a:bodyPr lIns="50800" tIns="50800" rIns="50800" bIns="50800" anchor="ctr"/>
            <a:lstStyle/>
            <a:p>
              <a:pPr>
                <a:lnSpc>
                  <a:spcPct val="80000"/>
                </a:lnSpc>
                <a:defRPr sz="5000" b="0">
                  <a:solidFill>
                    <a:srgbClr val="FFFFFF"/>
                  </a:solidFill>
                  <a:latin typeface="Bradley Hand ITC TT-Bold"/>
                  <a:ea typeface="Bradley Hand ITC TT-Bold"/>
                  <a:cs typeface="Bradley Hand ITC TT-Bold"/>
                  <a:sym typeface="Bradley Hand ITC TT-Bold"/>
                </a:defRPr>
              </a:pPr>
              <a:endParaRPr/>
            </a:p>
          </p:txBody>
        </p:sp>
        <p:sp>
          <p:nvSpPr>
            <p:cNvPr id="9" name="Secularism?"/>
            <p:cNvSpPr txBox="1"/>
            <p:nvPr/>
          </p:nvSpPr>
          <p:spPr>
            <a:xfrm>
              <a:off x="1707410" y="3460801"/>
              <a:ext cx="2851743"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800"/>
                </a:spcBef>
                <a:defRPr sz="4000" b="0">
                  <a:solidFill>
                    <a:srgbClr val="FFFFFF"/>
                  </a:solidFill>
                  <a:latin typeface="+mn-lt"/>
                  <a:ea typeface="+mn-ea"/>
                  <a:cs typeface="+mn-cs"/>
                  <a:sym typeface="Trebuchet MS"/>
                </a:defRPr>
              </a:lvl1pPr>
            </a:lstStyle>
            <a:p>
              <a:r>
                <a:rPr>
                  <a:solidFill>
                    <a:schemeClr val="bg1"/>
                  </a:solidFill>
                  <a:latin typeface="Georgia" panose="02040502050405020303" pitchFamily="18" charset="0"/>
                </a:rPr>
                <a:t>Secularism?</a:t>
              </a:r>
            </a:p>
          </p:txBody>
        </p:sp>
      </p:grpSp>
      <p:sp>
        <p:nvSpPr>
          <p:cNvPr id="8" name="Religion?"/>
          <p:cNvSpPr txBox="1"/>
          <p:nvPr/>
        </p:nvSpPr>
        <p:spPr>
          <a:xfrm>
            <a:off x="4733798" y="4178946"/>
            <a:ext cx="2247410"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800"/>
              </a:spcBef>
              <a:defRPr sz="4000" b="0">
                <a:solidFill>
                  <a:srgbClr val="424242"/>
                </a:solidFill>
                <a:latin typeface="+mn-lt"/>
                <a:ea typeface="+mn-ea"/>
                <a:cs typeface="+mn-cs"/>
                <a:sym typeface="Trebuchet MS"/>
              </a:defRPr>
            </a:lvl1pPr>
          </a:lstStyle>
          <a:p>
            <a:r>
              <a:rPr>
                <a:solidFill>
                  <a:schemeClr val="bg1"/>
                </a:solidFill>
                <a:latin typeface="Georgia" panose="02040502050405020303" pitchFamily="18" charset="0"/>
              </a:rPr>
              <a:t>Religion?</a:t>
            </a:r>
          </a:p>
        </p:txBody>
      </p:sp>
      <p:grpSp>
        <p:nvGrpSpPr>
          <p:cNvPr id="2" name="Grupp 1"/>
          <p:cNvGrpSpPr/>
          <p:nvPr/>
        </p:nvGrpSpPr>
        <p:grpSpPr>
          <a:xfrm>
            <a:off x="6012160" y="-598"/>
            <a:ext cx="2880320" cy="1872208"/>
            <a:chOff x="6012160" y="-598"/>
            <a:chExt cx="2880320" cy="1872208"/>
          </a:xfrm>
        </p:grpSpPr>
        <p:pic>
          <p:nvPicPr>
            <p:cNvPr id="18" name="Bildobjekt 17"/>
            <p:cNvPicPr>
              <a:picLocks noChangeAspect="1"/>
            </p:cNvPicPr>
            <p:nvPr/>
          </p:nvPicPr>
          <p:blipFill rotWithShape="1">
            <a:blip r:embed="rId3">
              <a:extLst>
                <a:ext uri="{28A0092B-C50C-407E-A947-70E740481C1C}">
                  <a14:useLocalDpi xmlns:a14="http://schemas.microsoft.com/office/drawing/2010/main" val="0"/>
                </a:ext>
              </a:extLst>
            </a:blip>
            <a:srcRect l="9939" t="23960" r="9939" b="23960"/>
            <a:stretch/>
          </p:blipFill>
          <p:spPr>
            <a:xfrm>
              <a:off x="6012160" y="-598"/>
              <a:ext cx="2880320" cy="1872208"/>
            </a:xfrm>
            <a:prstGeom prst="rect">
              <a:avLst/>
            </a:prstGeom>
          </p:spPr>
        </p:pic>
        <p:sp>
          <p:nvSpPr>
            <p:cNvPr id="19" name="textruta 18"/>
            <p:cNvSpPr txBox="1"/>
            <p:nvPr/>
          </p:nvSpPr>
          <p:spPr>
            <a:xfrm>
              <a:off x="6945075" y="583264"/>
              <a:ext cx="1584177" cy="461665"/>
            </a:xfrm>
            <a:prstGeom prst="rect">
              <a:avLst/>
            </a:prstGeom>
            <a:noFill/>
          </p:spPr>
          <p:txBody>
            <a:bodyPr wrap="square" rtlCol="0">
              <a:spAutoFit/>
            </a:bodyPr>
            <a:lstStyle/>
            <a:p>
              <a:r>
                <a:rPr lang="en-GB" sz="2400" smtClean="0"/>
                <a:t>Exercise:</a:t>
              </a:r>
              <a:endParaRPr lang="en-GB" sz="2400"/>
            </a:p>
          </p:txBody>
        </p:sp>
      </p:grpSp>
    </p:spTree>
    <p:extLst>
      <p:ext uri="{BB962C8B-B14F-4D97-AF65-F5344CB8AC3E}">
        <p14:creationId xmlns:p14="http://schemas.microsoft.com/office/powerpoint/2010/main" val="350404390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9854" y="0"/>
            <a:ext cx="9144000" cy="6858000"/>
          </a:xfrm>
          <a:prstGeom prst="rect">
            <a:avLst/>
          </a:prstGeom>
          <a:solidFill>
            <a:srgbClr val="EEAAAB">
              <a:alpha val="25098"/>
            </a:srgbClr>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5475"/>
            <a:endParaRPr lang="en-US" sz="3200" smtClean="0">
              <a:solidFill>
                <a:prstClr val="black"/>
              </a:solidFill>
              <a:latin typeface="+mj-lt"/>
              <a:cs typeface="Calibri"/>
              <a:sym typeface="Calibri"/>
            </a:endParaRPr>
          </a:p>
          <a:p>
            <a:pPr marL="625475"/>
            <a:endParaRPr lang="en-US" sz="3200">
              <a:solidFill>
                <a:prstClr val="black"/>
              </a:solidFill>
              <a:latin typeface="+mj-lt"/>
              <a:cs typeface="Calibri"/>
              <a:sym typeface="Calibri"/>
            </a:endParaRPr>
          </a:p>
          <a:p>
            <a:pPr marL="625475"/>
            <a:endParaRPr lang="en-US" sz="3200" smtClean="0">
              <a:solidFill>
                <a:prstClr val="black"/>
              </a:solidFill>
              <a:latin typeface="+mj-lt"/>
              <a:cs typeface="Calibri"/>
              <a:sym typeface="Calibri"/>
            </a:endParaRPr>
          </a:p>
          <a:p>
            <a:pPr marL="625475"/>
            <a:endParaRPr lang="en-US" sz="3200">
              <a:solidFill>
                <a:prstClr val="black"/>
              </a:solidFill>
              <a:latin typeface="+mj-lt"/>
              <a:cs typeface="Calibri"/>
              <a:sym typeface="Calibri"/>
            </a:endParaRPr>
          </a:p>
        </p:txBody>
      </p:sp>
      <p:sp>
        <p:nvSpPr>
          <p:cNvPr id="2" name="textruta 1"/>
          <p:cNvSpPr txBox="1"/>
          <p:nvPr/>
        </p:nvSpPr>
        <p:spPr>
          <a:xfrm>
            <a:off x="827585" y="2348880"/>
            <a:ext cx="7560839" cy="3477875"/>
          </a:xfrm>
          <a:prstGeom prst="rect">
            <a:avLst/>
          </a:prstGeom>
          <a:noFill/>
        </p:spPr>
        <p:txBody>
          <a:bodyPr wrap="square" rtlCol="0">
            <a:spAutoFit/>
          </a:bodyPr>
          <a:lstStyle/>
          <a:p>
            <a:r>
              <a:rPr lang="en-US" sz="3200">
                <a:solidFill>
                  <a:prstClr val="black"/>
                </a:solidFill>
                <a:cs typeface="Calibri"/>
                <a:sym typeface="Calibri"/>
              </a:rPr>
              <a:t>What is </a:t>
            </a:r>
            <a:r>
              <a:rPr lang="en-US" sz="3200" smtClean="0">
                <a:solidFill>
                  <a:prstClr val="black"/>
                </a:solidFill>
                <a:cs typeface="Calibri"/>
                <a:sym typeface="Calibri"/>
              </a:rPr>
              <a:t>religion</a:t>
            </a:r>
            <a:r>
              <a:rPr lang="en-US" sz="3200">
                <a:solidFill>
                  <a:prstClr val="black"/>
                </a:solidFill>
                <a:cs typeface="Calibri"/>
                <a:sym typeface="Calibri"/>
              </a:rPr>
              <a:t>?</a:t>
            </a:r>
            <a:br>
              <a:rPr lang="en-US" sz="3200">
                <a:solidFill>
                  <a:prstClr val="black"/>
                </a:solidFill>
                <a:cs typeface="Calibri"/>
                <a:sym typeface="Calibri"/>
              </a:rPr>
            </a:br>
            <a:endParaRPr lang="en-GB" sz="1400" smtClean="0">
              <a:solidFill>
                <a:prstClr val="black"/>
              </a:solidFill>
              <a:cs typeface="Calibri"/>
              <a:sym typeface="Calibri"/>
            </a:endParaRPr>
          </a:p>
          <a:p>
            <a:r>
              <a:rPr lang="en-GB" sz="3200" smtClean="0">
                <a:solidFill>
                  <a:prstClr val="black"/>
                </a:solidFill>
                <a:cs typeface="Calibri"/>
                <a:sym typeface="Calibri"/>
              </a:rPr>
              <a:t>What is secularism?</a:t>
            </a:r>
            <a:br>
              <a:rPr lang="en-GB" sz="3200" smtClean="0">
                <a:solidFill>
                  <a:prstClr val="black"/>
                </a:solidFill>
                <a:cs typeface="Calibri"/>
                <a:sym typeface="Calibri"/>
              </a:rPr>
            </a:br>
            <a:endParaRPr lang="en-GB" sz="1400" smtClean="0">
              <a:solidFill>
                <a:prstClr val="black"/>
              </a:solidFill>
              <a:cs typeface="Calibri"/>
              <a:sym typeface="Calibri"/>
            </a:endParaRPr>
          </a:p>
          <a:p>
            <a:r>
              <a:rPr lang="en-GB" sz="3200" smtClean="0">
                <a:solidFill>
                  <a:prstClr val="black"/>
                </a:solidFill>
                <a:cs typeface="Calibri"/>
                <a:sym typeface="Calibri"/>
              </a:rPr>
              <a:t>In what situations and in relation to what kinds of questions do you relate to religious actors or ideas during an every day work week?</a:t>
            </a:r>
            <a:endParaRPr lang="en-GB" sz="3200"/>
          </a:p>
        </p:txBody>
      </p:sp>
      <p:grpSp>
        <p:nvGrpSpPr>
          <p:cNvPr id="14" name="Grupp 13"/>
          <p:cNvGrpSpPr/>
          <p:nvPr/>
        </p:nvGrpSpPr>
        <p:grpSpPr>
          <a:xfrm>
            <a:off x="5523618" y="171088"/>
            <a:ext cx="3593651" cy="1819137"/>
            <a:chOff x="5523618" y="171088"/>
            <a:chExt cx="3593651" cy="1819137"/>
          </a:xfrm>
        </p:grpSpPr>
        <p:pic>
          <p:nvPicPr>
            <p:cNvPr id="12" name="Bildobjekt 11"/>
            <p:cNvPicPr>
              <a:picLocks noChangeAspect="1"/>
            </p:cNvPicPr>
            <p:nvPr/>
          </p:nvPicPr>
          <p:blipFill rotWithShape="1">
            <a:blip r:embed="rId3">
              <a:extLst>
                <a:ext uri="{28A0092B-C50C-407E-A947-70E740481C1C}">
                  <a14:useLocalDpi xmlns:a14="http://schemas.microsoft.com/office/drawing/2010/main" val="0"/>
                </a:ext>
              </a:extLst>
            </a:blip>
            <a:srcRect t="26049" b="23331"/>
            <a:stretch/>
          </p:blipFill>
          <p:spPr>
            <a:xfrm>
              <a:off x="5523618" y="171088"/>
              <a:ext cx="3593651" cy="1819137"/>
            </a:xfrm>
            <a:prstGeom prst="rect">
              <a:avLst/>
            </a:prstGeom>
          </p:spPr>
        </p:pic>
        <p:sp>
          <p:nvSpPr>
            <p:cNvPr id="13" name="textruta 12"/>
            <p:cNvSpPr txBox="1"/>
            <p:nvPr/>
          </p:nvSpPr>
          <p:spPr>
            <a:xfrm>
              <a:off x="6821213" y="712775"/>
              <a:ext cx="1584177" cy="461665"/>
            </a:xfrm>
            <a:prstGeom prst="rect">
              <a:avLst/>
            </a:prstGeom>
            <a:noFill/>
          </p:spPr>
          <p:txBody>
            <a:bodyPr wrap="square" rtlCol="0">
              <a:spAutoFit/>
            </a:bodyPr>
            <a:lstStyle/>
            <a:p>
              <a:r>
                <a:rPr lang="en-GB" sz="2400" smtClean="0"/>
                <a:t>Exercise</a:t>
              </a:r>
              <a:r>
                <a:rPr lang="sv-SE" sz="2400" smtClean="0"/>
                <a:t>:</a:t>
              </a:r>
              <a:endParaRPr lang="sv-SE" sz="2400"/>
            </a:p>
          </p:txBody>
        </p:sp>
      </p:grpSp>
    </p:spTree>
    <p:extLst>
      <p:ext uri="{BB962C8B-B14F-4D97-AF65-F5344CB8AC3E}">
        <p14:creationId xmlns:p14="http://schemas.microsoft.com/office/powerpoint/2010/main" val="45486221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683568" y="620688"/>
            <a:ext cx="8100000" cy="864000"/>
          </a:xfrm>
          <a:prstGeom prst="rect">
            <a:avLst/>
          </a:prstGeom>
        </p:spPr>
        <p:txBody>
          <a:bodyPr/>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r>
              <a:rPr lang="sv-SE" err="1" smtClean="0">
                <a:latin typeface="Georgia" panose="02040502050405020303" pitchFamily="18" charset="0"/>
              </a:rPr>
              <a:t>What</a:t>
            </a:r>
            <a:r>
              <a:rPr lang="sv-SE" smtClean="0">
                <a:latin typeface="Georgia" panose="02040502050405020303" pitchFamily="18" charset="0"/>
              </a:rPr>
              <a:t> is religion?</a:t>
            </a:r>
            <a:endParaRPr lang="sv-SE">
              <a:latin typeface="Georgia" panose="02040502050405020303" pitchFamily="18" charset="0"/>
            </a:endParaRPr>
          </a:p>
        </p:txBody>
      </p:sp>
      <p:sp>
        <p:nvSpPr>
          <p:cNvPr id="3" name="Ellips 2"/>
          <p:cNvSpPr/>
          <p:nvPr/>
        </p:nvSpPr>
        <p:spPr>
          <a:xfrm>
            <a:off x="491353" y="1593317"/>
            <a:ext cx="2515634" cy="2507579"/>
          </a:xfrm>
          <a:prstGeom prst="ellipse">
            <a:avLst/>
          </a:prstGeom>
          <a:solidFill>
            <a:srgbClr val="D3E6C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textruta 3"/>
          <p:cNvSpPr txBox="1"/>
          <p:nvPr/>
        </p:nvSpPr>
        <p:spPr>
          <a:xfrm>
            <a:off x="611560" y="2437630"/>
            <a:ext cx="2323419" cy="584775"/>
          </a:xfrm>
          <a:prstGeom prst="rect">
            <a:avLst/>
          </a:prstGeom>
          <a:solidFill>
            <a:srgbClr val="D3E6CC"/>
          </a:solidFill>
        </p:spPr>
        <p:txBody>
          <a:bodyPr wrap="square" rtlCol="0">
            <a:spAutoFit/>
          </a:bodyPr>
          <a:lstStyle/>
          <a:p>
            <a:r>
              <a:rPr lang="sv-SE" sz="3200" err="1" smtClean="0"/>
              <a:t>Spirituality</a:t>
            </a:r>
            <a:endParaRPr lang="sv-SE" sz="3200"/>
          </a:p>
        </p:txBody>
      </p:sp>
      <p:sp>
        <p:nvSpPr>
          <p:cNvPr id="5" name="Ellips 4"/>
          <p:cNvSpPr/>
          <p:nvPr/>
        </p:nvSpPr>
        <p:spPr>
          <a:xfrm>
            <a:off x="2056366" y="3861048"/>
            <a:ext cx="2515634" cy="2507579"/>
          </a:xfrm>
          <a:prstGeom prst="ellipse">
            <a:avLst/>
          </a:prstGeom>
          <a:solidFill>
            <a:srgbClr val="85A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p:cNvSpPr txBox="1"/>
          <p:nvPr/>
        </p:nvSpPr>
        <p:spPr>
          <a:xfrm>
            <a:off x="2434134" y="4803730"/>
            <a:ext cx="1760098" cy="595035"/>
          </a:xfrm>
          <a:prstGeom prst="rect">
            <a:avLst/>
          </a:prstGeom>
          <a:solidFill>
            <a:srgbClr val="85A399"/>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sv-SE" sz="3200" err="1" smtClean="0"/>
              <a:t>Theology</a:t>
            </a:r>
            <a:endParaRPr lang="sv-SE" sz="3200" smtClean="0"/>
          </a:p>
        </p:txBody>
      </p:sp>
      <p:sp>
        <p:nvSpPr>
          <p:cNvPr id="7" name="Ellips 6"/>
          <p:cNvSpPr/>
          <p:nvPr/>
        </p:nvSpPr>
        <p:spPr>
          <a:xfrm>
            <a:off x="6267934" y="1916832"/>
            <a:ext cx="2515634" cy="2507579"/>
          </a:xfrm>
          <a:prstGeom prst="ellipse">
            <a:avLst/>
          </a:prstGeom>
          <a:solidFill>
            <a:srgbClr val="B85B3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textruta 7"/>
          <p:cNvSpPr txBox="1"/>
          <p:nvPr/>
        </p:nvSpPr>
        <p:spPr>
          <a:xfrm>
            <a:off x="6589647" y="2802150"/>
            <a:ext cx="2088232" cy="584775"/>
          </a:xfrm>
          <a:prstGeom prst="rect">
            <a:avLst/>
          </a:prstGeom>
          <a:solidFill>
            <a:srgbClr val="B85B39"/>
          </a:solidFill>
        </p:spPr>
        <p:txBody>
          <a:bodyPr wrap="square" rtlCol="0">
            <a:spAutoFit/>
          </a:bodyPr>
          <a:lstStyle/>
          <a:p>
            <a:pPr algn="ctr" defTabSz="584200" hangingPunct="0"/>
            <a:r>
              <a:rPr lang="sv-SE" sz="3200" err="1" smtClean="0"/>
              <a:t>Ethics</a:t>
            </a:r>
            <a:endParaRPr lang="sv-SE" sz="3200"/>
          </a:p>
        </p:txBody>
      </p:sp>
      <p:sp>
        <p:nvSpPr>
          <p:cNvPr id="9" name="Ellips 8"/>
          <p:cNvSpPr/>
          <p:nvPr/>
        </p:nvSpPr>
        <p:spPr>
          <a:xfrm>
            <a:off x="4890371" y="4209525"/>
            <a:ext cx="2515634" cy="2507579"/>
          </a:xfrm>
          <a:prstGeom prst="ellipse">
            <a:avLst/>
          </a:prstGeom>
          <a:solidFill>
            <a:srgbClr val="EEAAA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textruta 9"/>
          <p:cNvSpPr txBox="1"/>
          <p:nvPr/>
        </p:nvSpPr>
        <p:spPr>
          <a:xfrm>
            <a:off x="5320096" y="5094843"/>
            <a:ext cx="1656184" cy="584775"/>
          </a:xfrm>
          <a:prstGeom prst="rect">
            <a:avLst/>
          </a:prstGeom>
          <a:solidFill>
            <a:srgbClr val="EEAAAB"/>
          </a:solidFill>
        </p:spPr>
        <p:txBody>
          <a:bodyPr wrap="square" rtlCol="0">
            <a:spAutoFit/>
          </a:bodyPr>
          <a:lstStyle/>
          <a:p>
            <a:r>
              <a:rPr lang="sv-SE" sz="3200" err="1" smtClean="0">
                <a:solidFill>
                  <a:srgbClr val="000000"/>
                </a:solidFill>
                <a:latin typeface="+mj-lt"/>
                <a:ea typeface="Helvetica Neue"/>
                <a:cs typeface="Helvetica Neue"/>
                <a:sym typeface="Helvetica Neue"/>
              </a:rPr>
              <a:t>Identity</a:t>
            </a:r>
            <a:endParaRPr lang="sv-SE" sz="3200">
              <a:latin typeface="+mj-lt"/>
            </a:endParaRPr>
          </a:p>
        </p:txBody>
      </p:sp>
    </p:spTree>
    <p:extLst>
      <p:ext uri="{BB962C8B-B14F-4D97-AF65-F5344CB8AC3E}">
        <p14:creationId xmlns:p14="http://schemas.microsoft.com/office/powerpoint/2010/main" val="383115880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505" y="836712"/>
            <a:ext cx="8316988" cy="5256584"/>
          </a:xfrm>
          <a:prstGeom prst="rect">
            <a:avLst/>
          </a:prstGeom>
        </p:spPr>
      </p:pic>
      <p:sp>
        <p:nvSpPr>
          <p:cNvPr id="3" name="textruta 2"/>
          <p:cNvSpPr txBox="1"/>
          <p:nvPr/>
        </p:nvSpPr>
        <p:spPr>
          <a:xfrm>
            <a:off x="2555776" y="1628800"/>
            <a:ext cx="5475548" cy="4093428"/>
          </a:xfrm>
          <a:prstGeom prst="rect">
            <a:avLst/>
          </a:prstGeom>
          <a:noFill/>
        </p:spPr>
        <p:txBody>
          <a:bodyPr wrap="square" rtlCol="0">
            <a:spAutoFit/>
          </a:bodyPr>
          <a:lstStyle/>
          <a:p>
            <a:pPr algn="ctr"/>
            <a:r>
              <a:rPr lang="sv-SE" sz="2200" smtClean="0">
                <a:solidFill>
                  <a:schemeClr val="bg1"/>
                </a:solidFill>
                <a:latin typeface="Georgia" panose="02040502050405020303" pitchFamily="18" charset="0"/>
              </a:rPr>
              <a:t>”</a:t>
            </a:r>
            <a:r>
              <a:rPr lang="en-US" sz="2200" smtClean="0">
                <a:solidFill>
                  <a:schemeClr val="bg1"/>
                </a:solidFill>
                <a:latin typeface="Georgia" panose="02040502050405020303" pitchFamily="18" charset="0"/>
              </a:rPr>
              <a:t>An </a:t>
            </a:r>
            <a:r>
              <a:rPr lang="en-US" sz="2200" err="1">
                <a:solidFill>
                  <a:schemeClr val="bg1"/>
                </a:solidFill>
                <a:latin typeface="Georgia" panose="02040502050405020303" pitchFamily="18" charset="0"/>
              </a:rPr>
              <a:t>organised</a:t>
            </a:r>
            <a:r>
              <a:rPr lang="en-US" sz="2200">
                <a:solidFill>
                  <a:schemeClr val="bg1"/>
                </a:solidFill>
                <a:latin typeface="Georgia" panose="02040502050405020303" pitchFamily="18" charset="0"/>
              </a:rPr>
              <a:t> collection of beliefs, </a:t>
            </a:r>
            <a:endParaRPr lang="en-US" sz="2200" smtClean="0">
              <a:solidFill>
                <a:schemeClr val="bg1"/>
              </a:solidFill>
              <a:latin typeface="Georgia" panose="02040502050405020303" pitchFamily="18" charset="0"/>
            </a:endParaRPr>
          </a:p>
          <a:p>
            <a:pPr algn="ctr"/>
            <a:r>
              <a:rPr lang="en-US" sz="2200" smtClean="0">
                <a:solidFill>
                  <a:schemeClr val="bg1"/>
                </a:solidFill>
                <a:latin typeface="Georgia" panose="02040502050405020303" pitchFamily="18" charset="0"/>
              </a:rPr>
              <a:t>cultural </a:t>
            </a:r>
            <a:r>
              <a:rPr lang="en-US" sz="2200">
                <a:solidFill>
                  <a:schemeClr val="bg1"/>
                </a:solidFill>
                <a:latin typeface="Georgia" panose="02040502050405020303" pitchFamily="18" charset="0"/>
              </a:rPr>
              <a:t>systems, and world views that relate humanity to an order of existence. Many religions have narratives, symbols, and sacred histories that are intended to explain the meaning of life and/or explain the origin of life or the universe. From their beliefs about the cosmos and human nature, people derive morality ethics, religious laws or a preferred lifestyle (Wikipedia)</a:t>
            </a:r>
          </a:p>
          <a:p>
            <a:endParaRPr lang="sv-SE"/>
          </a:p>
        </p:txBody>
      </p:sp>
    </p:spTree>
    <p:extLst>
      <p:ext uri="{BB962C8B-B14F-4D97-AF65-F5344CB8AC3E}">
        <p14:creationId xmlns:p14="http://schemas.microsoft.com/office/powerpoint/2010/main" val="212898526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16623"/>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p:cNvSpPr/>
          <p:nvPr/>
        </p:nvSpPr>
        <p:spPr>
          <a:xfrm>
            <a:off x="3275856" y="188640"/>
            <a:ext cx="2358338" cy="4708981"/>
          </a:xfrm>
          <a:prstGeom prst="rect">
            <a:avLst/>
          </a:prstGeom>
        </p:spPr>
        <p:txBody>
          <a:bodyPr wrap="none">
            <a:spAutoFit/>
          </a:bodyPr>
          <a:lstStyle/>
          <a:p>
            <a:r>
              <a:rPr lang="en-GB" sz="30000" dirty="0" smtClean="0">
                <a:solidFill>
                  <a:srgbClr val="B85B39"/>
                </a:solidFill>
                <a:latin typeface="Georgia" panose="02040502050405020303" pitchFamily="18" charset="0"/>
              </a:rPr>
              <a:t>4</a:t>
            </a:r>
            <a:endParaRPr lang="en-GB" sz="30000" dirty="0">
              <a:solidFill>
                <a:srgbClr val="B85B39"/>
              </a:solidFill>
              <a:latin typeface="Georgia" panose="02040502050405020303" pitchFamily="18" charset="0"/>
            </a:endParaRPr>
          </a:p>
        </p:txBody>
      </p:sp>
    </p:spTree>
    <p:extLst>
      <p:ext uri="{BB962C8B-B14F-4D97-AF65-F5344CB8AC3E}">
        <p14:creationId xmlns:p14="http://schemas.microsoft.com/office/powerpoint/2010/main" val="131739379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16623"/>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A difference between confessional theology and the study of religion.…"/>
          <p:cNvSpPr txBox="1"/>
          <p:nvPr/>
        </p:nvSpPr>
        <p:spPr>
          <a:xfrm>
            <a:off x="611560" y="2421032"/>
            <a:ext cx="8136904" cy="194925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711200" indent="-711200" algn="l">
              <a:spcBef>
                <a:spcPts val="1200"/>
              </a:spcBef>
              <a:buSzPct val="100000"/>
              <a:buAutoNum type="arabicPeriod"/>
              <a:defRPr sz="4000" b="0">
                <a:solidFill>
                  <a:srgbClr val="5E5E5E"/>
                </a:solidFill>
                <a:latin typeface="+mn-lt"/>
                <a:ea typeface="+mn-ea"/>
                <a:cs typeface="+mn-cs"/>
                <a:sym typeface="Trebuchet MS"/>
              </a:defRPr>
            </a:pPr>
            <a:r>
              <a:rPr>
                <a:solidFill>
                  <a:schemeClr val="tx2"/>
                </a:solidFill>
                <a:latin typeface="Georgia" panose="02040502050405020303" pitchFamily="18" charset="0"/>
              </a:rPr>
              <a:t>A difference between confessional theology and the study of </a:t>
            </a:r>
            <a:r>
              <a:rPr smtClean="0">
                <a:solidFill>
                  <a:schemeClr val="tx2"/>
                </a:solidFill>
                <a:latin typeface="Georgia" panose="02040502050405020303" pitchFamily="18" charset="0"/>
              </a:rPr>
              <a:t>religion</a:t>
            </a:r>
            <a:endParaRPr>
              <a:solidFill>
                <a:schemeClr val="tx2"/>
              </a:solidFill>
              <a:latin typeface="Georgia" panose="02040502050405020303" pitchFamily="18" charset="0"/>
            </a:endParaRPr>
          </a:p>
        </p:txBody>
      </p:sp>
    </p:spTree>
    <p:extLst>
      <p:ext uri="{BB962C8B-B14F-4D97-AF65-F5344CB8AC3E}">
        <p14:creationId xmlns:p14="http://schemas.microsoft.com/office/powerpoint/2010/main" val="367411868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ktangel 4"/>
          <p:cNvSpPr/>
          <p:nvPr/>
        </p:nvSpPr>
        <p:spPr>
          <a:xfrm>
            <a:off x="0" y="-16623"/>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A difference between confessional theology and the study of religion.…"/>
          <p:cNvSpPr txBox="1"/>
          <p:nvPr/>
        </p:nvSpPr>
        <p:spPr>
          <a:xfrm>
            <a:off x="611560" y="3036442"/>
            <a:ext cx="8136904"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spcBef>
                <a:spcPts val="1200"/>
              </a:spcBef>
              <a:buSzPct val="100000"/>
              <a:defRPr sz="4000" b="0">
                <a:solidFill>
                  <a:srgbClr val="5E5E5E"/>
                </a:solidFill>
                <a:latin typeface="+mn-lt"/>
                <a:ea typeface="+mn-ea"/>
                <a:cs typeface="+mn-cs"/>
                <a:sym typeface="Trebuchet MS"/>
              </a:defRPr>
            </a:pPr>
            <a:r>
              <a:rPr lang="sv-SE" dirty="0" smtClean="0">
                <a:solidFill>
                  <a:schemeClr val="tx2"/>
                </a:solidFill>
                <a:latin typeface="Georgia" panose="02040502050405020303" pitchFamily="18" charset="0"/>
              </a:rPr>
              <a:t>2.</a:t>
            </a:r>
            <a:r>
              <a:rPr lang="sv-SE" dirty="0" smtClean="0"/>
              <a:t> </a:t>
            </a:r>
            <a:r>
              <a:rPr lang="en-GB" dirty="0" smtClean="0">
                <a:solidFill>
                  <a:schemeClr val="tx2"/>
                </a:solidFill>
                <a:latin typeface="Georgia" panose="02040502050405020303" pitchFamily="18" charset="0"/>
              </a:rPr>
              <a:t>Religions are internally diverse</a:t>
            </a:r>
            <a:endParaRPr lang="en-GB" dirty="0">
              <a:solidFill>
                <a:schemeClr val="tx2"/>
              </a:solidFill>
              <a:latin typeface="Georgia" panose="02040502050405020303" pitchFamily="18" charset="0"/>
            </a:endParaRPr>
          </a:p>
        </p:txBody>
      </p:sp>
    </p:spTree>
    <p:extLst>
      <p:ext uri="{BB962C8B-B14F-4D97-AF65-F5344CB8AC3E}">
        <p14:creationId xmlns:p14="http://schemas.microsoft.com/office/powerpoint/2010/main" val="193109992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6623"/>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A difference between confessional theology and the study of religion.…"/>
          <p:cNvSpPr txBox="1"/>
          <p:nvPr/>
        </p:nvSpPr>
        <p:spPr>
          <a:xfrm>
            <a:off x="611560" y="3036442"/>
            <a:ext cx="8136904"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spcBef>
                <a:spcPts val="1200"/>
              </a:spcBef>
              <a:buSzPct val="100000"/>
              <a:defRPr sz="4000" b="0">
                <a:solidFill>
                  <a:srgbClr val="5E5E5E"/>
                </a:solidFill>
                <a:latin typeface="+mn-lt"/>
                <a:ea typeface="+mn-ea"/>
                <a:cs typeface="+mn-cs"/>
                <a:sym typeface="Trebuchet MS"/>
              </a:defRPr>
            </a:pPr>
            <a:r>
              <a:rPr lang="sv-SE" smtClean="0">
                <a:solidFill>
                  <a:schemeClr val="tx2"/>
                </a:solidFill>
                <a:latin typeface="Georgia" panose="02040502050405020303" pitchFamily="18" charset="0"/>
              </a:rPr>
              <a:t>3.</a:t>
            </a:r>
            <a:r>
              <a:rPr lang="sv-SE" smtClean="0"/>
              <a:t> </a:t>
            </a:r>
            <a:r>
              <a:rPr smtClean="0">
                <a:solidFill>
                  <a:schemeClr val="tx2"/>
                </a:solidFill>
                <a:latin typeface="Georgia" panose="02040502050405020303" pitchFamily="18" charset="0"/>
              </a:rPr>
              <a:t>Religions </a:t>
            </a:r>
            <a:r>
              <a:rPr lang="sv-SE" err="1" smtClean="0">
                <a:solidFill>
                  <a:schemeClr val="tx2"/>
                </a:solidFill>
                <a:latin typeface="Georgia" panose="02040502050405020303" pitchFamily="18" charset="0"/>
              </a:rPr>
              <a:t>evolve</a:t>
            </a:r>
            <a:r>
              <a:rPr lang="sv-SE" smtClean="0">
                <a:solidFill>
                  <a:schemeClr val="tx2"/>
                </a:solidFill>
                <a:latin typeface="Georgia" panose="02040502050405020303" pitchFamily="18" charset="0"/>
              </a:rPr>
              <a:t> and </a:t>
            </a:r>
            <a:r>
              <a:rPr lang="sv-SE" err="1" smtClean="0">
                <a:solidFill>
                  <a:schemeClr val="tx2"/>
                </a:solidFill>
                <a:latin typeface="Georgia" panose="02040502050405020303" pitchFamily="18" charset="0"/>
              </a:rPr>
              <a:t>change</a:t>
            </a:r>
            <a:endParaRPr>
              <a:solidFill>
                <a:schemeClr val="tx2"/>
              </a:solidFill>
              <a:latin typeface="Georgia" panose="02040502050405020303" pitchFamily="18" charset="0"/>
            </a:endParaRPr>
          </a:p>
        </p:txBody>
      </p:sp>
    </p:spTree>
    <p:extLst>
      <p:ext uri="{BB962C8B-B14F-4D97-AF65-F5344CB8AC3E}">
        <p14:creationId xmlns:p14="http://schemas.microsoft.com/office/powerpoint/2010/main" val="249206788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ktangel 3"/>
          <p:cNvSpPr/>
          <p:nvPr/>
        </p:nvSpPr>
        <p:spPr>
          <a:xfrm>
            <a:off x="0" y="-16623"/>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A difference between confessional theology and the study of religion.…"/>
          <p:cNvSpPr txBox="1"/>
          <p:nvPr/>
        </p:nvSpPr>
        <p:spPr>
          <a:xfrm>
            <a:off x="611560" y="2728666"/>
            <a:ext cx="8136904"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625475" indent="-625475" algn="l">
              <a:spcBef>
                <a:spcPts val="1200"/>
              </a:spcBef>
              <a:buSzPct val="100000"/>
              <a:defRPr sz="4000" b="0">
                <a:solidFill>
                  <a:srgbClr val="5E5E5E"/>
                </a:solidFill>
                <a:latin typeface="+mn-lt"/>
                <a:ea typeface="+mn-ea"/>
                <a:cs typeface="+mn-cs"/>
                <a:sym typeface="Trebuchet MS"/>
              </a:defRPr>
            </a:pPr>
            <a:r>
              <a:rPr lang="sv-SE">
                <a:solidFill>
                  <a:schemeClr val="tx2"/>
                </a:solidFill>
                <a:latin typeface="Georgia" panose="02040502050405020303" pitchFamily="18" charset="0"/>
              </a:rPr>
              <a:t>4</a:t>
            </a:r>
            <a:r>
              <a:rPr lang="sv-SE" smtClean="0">
                <a:solidFill>
                  <a:schemeClr val="tx2"/>
                </a:solidFill>
                <a:latin typeface="Georgia" panose="02040502050405020303" pitchFamily="18" charset="0"/>
              </a:rPr>
              <a:t>. </a:t>
            </a:r>
            <a:r>
              <a:rPr err="1" smtClean="0">
                <a:solidFill>
                  <a:schemeClr val="tx2"/>
                </a:solidFill>
                <a:latin typeface="Georgia" panose="02040502050405020303" pitchFamily="18" charset="0"/>
              </a:rPr>
              <a:t>Religio</a:t>
            </a:r>
            <a:r>
              <a:rPr lang="sv-SE" smtClean="0">
                <a:solidFill>
                  <a:schemeClr val="tx2"/>
                </a:solidFill>
                <a:latin typeface="Georgia" panose="02040502050405020303" pitchFamily="18" charset="0"/>
              </a:rPr>
              <a:t>u</a:t>
            </a:r>
            <a:r>
              <a:rPr smtClean="0">
                <a:solidFill>
                  <a:schemeClr val="tx2"/>
                </a:solidFill>
                <a:latin typeface="Georgia" panose="02040502050405020303" pitchFamily="18" charset="0"/>
              </a:rPr>
              <a:t>s</a:t>
            </a:r>
            <a:r>
              <a:rPr lang="sv-SE" smtClean="0">
                <a:solidFill>
                  <a:schemeClr val="tx2"/>
                </a:solidFill>
                <a:latin typeface="Georgia" panose="02040502050405020303" pitchFamily="18" charset="0"/>
              </a:rPr>
              <a:t> </a:t>
            </a:r>
            <a:r>
              <a:rPr lang="sv-SE" err="1" smtClean="0">
                <a:solidFill>
                  <a:schemeClr val="tx2"/>
                </a:solidFill>
                <a:latin typeface="Georgia" panose="02040502050405020303" pitchFamily="18" charset="0"/>
              </a:rPr>
              <a:t>influences</a:t>
            </a:r>
            <a:r>
              <a:rPr lang="sv-SE" smtClean="0">
                <a:solidFill>
                  <a:schemeClr val="tx2"/>
                </a:solidFill>
                <a:latin typeface="Georgia" panose="02040502050405020303" pitchFamily="18" charset="0"/>
              </a:rPr>
              <a:t> </a:t>
            </a:r>
            <a:r>
              <a:rPr lang="sv-SE" err="1" smtClean="0">
                <a:solidFill>
                  <a:schemeClr val="tx2"/>
                </a:solidFill>
                <a:latin typeface="Georgia" panose="02040502050405020303" pitchFamily="18" charset="0"/>
              </a:rPr>
              <a:t>are</a:t>
            </a:r>
            <a:r>
              <a:rPr lang="sv-SE" smtClean="0">
                <a:solidFill>
                  <a:schemeClr val="tx2"/>
                </a:solidFill>
                <a:latin typeface="Georgia" panose="02040502050405020303" pitchFamily="18" charset="0"/>
              </a:rPr>
              <a:t> </a:t>
            </a:r>
            <a:r>
              <a:rPr lang="sv-SE" err="1">
                <a:solidFill>
                  <a:schemeClr val="tx2"/>
                </a:solidFill>
                <a:latin typeface="Georgia" panose="02040502050405020303" pitchFamily="18" charset="0"/>
              </a:rPr>
              <a:t>e</a:t>
            </a:r>
            <a:r>
              <a:rPr lang="sv-SE" err="1" smtClean="0">
                <a:solidFill>
                  <a:schemeClr val="tx2"/>
                </a:solidFill>
                <a:latin typeface="Georgia" panose="02040502050405020303" pitchFamily="18" charset="0"/>
              </a:rPr>
              <a:t>mbedded</a:t>
            </a:r>
            <a:r>
              <a:rPr lang="sv-SE" smtClean="0">
                <a:solidFill>
                  <a:schemeClr val="tx2"/>
                </a:solidFill>
                <a:latin typeface="Georgia" panose="02040502050405020303" pitchFamily="18" charset="0"/>
              </a:rPr>
              <a:t> in </a:t>
            </a:r>
            <a:r>
              <a:rPr lang="sv-SE" err="1" smtClean="0">
                <a:solidFill>
                  <a:schemeClr val="tx2"/>
                </a:solidFill>
                <a:latin typeface="Georgia" panose="02040502050405020303" pitchFamily="18" charset="0"/>
              </a:rPr>
              <a:t>cultures</a:t>
            </a:r>
            <a:endParaRPr>
              <a:solidFill>
                <a:schemeClr val="tx2"/>
              </a:solidFill>
              <a:latin typeface="Georgia" panose="02040502050405020303" pitchFamily="18" charset="0"/>
            </a:endParaRPr>
          </a:p>
        </p:txBody>
      </p:sp>
    </p:spTree>
    <p:extLst>
      <p:ext uri="{BB962C8B-B14F-4D97-AF65-F5344CB8AC3E}">
        <p14:creationId xmlns:p14="http://schemas.microsoft.com/office/powerpoint/2010/main" val="112581657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7124" y="2303291"/>
            <a:ext cx="5801180" cy="2223885"/>
          </a:xfrm>
          <a:prstGeom prst="rect">
            <a:avLst/>
          </a:prstGeom>
        </p:spPr>
      </p:pic>
    </p:spTree>
    <p:extLst>
      <p:ext uri="{BB962C8B-B14F-4D97-AF65-F5344CB8AC3E}">
        <p14:creationId xmlns:p14="http://schemas.microsoft.com/office/powerpoint/2010/main" val="5452901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16623"/>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A difference between confessional theology and the study of religion.…"/>
          <p:cNvSpPr txBox="1"/>
          <p:nvPr/>
        </p:nvSpPr>
        <p:spPr>
          <a:xfrm>
            <a:off x="488105" y="4625003"/>
            <a:ext cx="8136904" cy="1333698"/>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625475" indent="-625475" algn="l">
              <a:spcBef>
                <a:spcPts val="1200"/>
              </a:spcBef>
              <a:buSzPct val="100000"/>
              <a:defRPr sz="4000" b="0">
                <a:solidFill>
                  <a:srgbClr val="5E5E5E"/>
                </a:solidFill>
                <a:latin typeface="+mn-lt"/>
                <a:ea typeface="+mn-ea"/>
                <a:cs typeface="+mn-cs"/>
                <a:sym typeface="Trebuchet MS"/>
              </a:defRPr>
            </a:pPr>
            <a:r>
              <a:rPr lang="sv-SE" dirty="0">
                <a:solidFill>
                  <a:schemeClr val="tx2"/>
                </a:solidFill>
                <a:latin typeface="Georgia" panose="02040502050405020303" pitchFamily="18" charset="0"/>
              </a:rPr>
              <a:t>4</a:t>
            </a:r>
            <a:r>
              <a:rPr lang="sv-SE" dirty="0" smtClean="0">
                <a:solidFill>
                  <a:schemeClr val="tx2"/>
                </a:solidFill>
                <a:latin typeface="Georgia" panose="02040502050405020303" pitchFamily="18" charset="0"/>
              </a:rPr>
              <a:t>. </a:t>
            </a:r>
            <a:r>
              <a:rPr lang="sv-SE" dirty="0" smtClean="0">
                <a:solidFill>
                  <a:schemeClr val="tx2"/>
                </a:solidFill>
                <a:latin typeface="Georgia" panose="02040502050405020303" pitchFamily="18" charset="0"/>
              </a:rPr>
              <a:t> </a:t>
            </a:r>
            <a:r>
              <a:rPr lang="en-GB" dirty="0" smtClean="0">
                <a:solidFill>
                  <a:schemeClr val="tx2"/>
                </a:solidFill>
                <a:latin typeface="Georgia" panose="02040502050405020303" pitchFamily="18" charset="0"/>
              </a:rPr>
              <a:t>Religious </a:t>
            </a:r>
            <a:r>
              <a:rPr lang="en-GB" dirty="0" smtClean="0">
                <a:solidFill>
                  <a:schemeClr val="tx2"/>
                </a:solidFill>
                <a:latin typeface="Georgia" panose="02040502050405020303" pitchFamily="18" charset="0"/>
              </a:rPr>
              <a:t>influences are embedded in cultures</a:t>
            </a:r>
            <a:endParaRPr lang="en-GB" dirty="0">
              <a:solidFill>
                <a:schemeClr val="tx2"/>
              </a:solidFill>
              <a:latin typeface="Georgia" panose="02040502050405020303" pitchFamily="18" charset="0"/>
            </a:endParaRPr>
          </a:p>
        </p:txBody>
      </p:sp>
      <p:sp>
        <p:nvSpPr>
          <p:cNvPr id="3" name="A difference between confessional theology and the study of religion.…"/>
          <p:cNvSpPr txBox="1"/>
          <p:nvPr/>
        </p:nvSpPr>
        <p:spPr>
          <a:xfrm>
            <a:off x="488105" y="3646959"/>
            <a:ext cx="8136904"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spcBef>
                <a:spcPts val="1200"/>
              </a:spcBef>
              <a:buSzPct val="100000"/>
              <a:defRPr sz="4000" b="0">
                <a:solidFill>
                  <a:srgbClr val="5E5E5E"/>
                </a:solidFill>
                <a:latin typeface="+mn-lt"/>
                <a:ea typeface="+mn-ea"/>
                <a:cs typeface="+mn-cs"/>
                <a:sym typeface="Trebuchet MS"/>
              </a:defRPr>
            </a:pPr>
            <a:r>
              <a:rPr lang="sv-SE" dirty="0" smtClean="0">
                <a:solidFill>
                  <a:schemeClr val="tx2"/>
                </a:solidFill>
                <a:latin typeface="Georgia" panose="02040502050405020303" pitchFamily="18" charset="0"/>
              </a:rPr>
              <a:t>3. </a:t>
            </a:r>
            <a:r>
              <a:rPr lang="sv-SE" dirty="0" smtClean="0">
                <a:solidFill>
                  <a:schemeClr val="tx2"/>
                </a:solidFill>
                <a:latin typeface="Georgia" panose="02040502050405020303" pitchFamily="18" charset="0"/>
              </a:rPr>
              <a:t> </a:t>
            </a:r>
            <a:r>
              <a:rPr dirty="0" smtClean="0">
                <a:solidFill>
                  <a:schemeClr val="tx2"/>
                </a:solidFill>
                <a:latin typeface="Georgia" panose="02040502050405020303" pitchFamily="18" charset="0"/>
              </a:rPr>
              <a:t>Religions </a:t>
            </a:r>
            <a:r>
              <a:rPr lang="en-GB" dirty="0" smtClean="0">
                <a:solidFill>
                  <a:schemeClr val="tx2"/>
                </a:solidFill>
                <a:latin typeface="Georgia" panose="02040502050405020303" pitchFamily="18" charset="0"/>
              </a:rPr>
              <a:t>evolve and change</a:t>
            </a:r>
            <a:endParaRPr lang="en-GB" dirty="0">
              <a:solidFill>
                <a:schemeClr val="tx2"/>
              </a:solidFill>
              <a:latin typeface="Georgia" panose="02040502050405020303" pitchFamily="18" charset="0"/>
            </a:endParaRPr>
          </a:p>
        </p:txBody>
      </p:sp>
      <p:sp>
        <p:nvSpPr>
          <p:cNvPr id="4" name="A difference between confessional theology and the study of religion.…"/>
          <p:cNvSpPr txBox="1"/>
          <p:nvPr/>
        </p:nvSpPr>
        <p:spPr>
          <a:xfrm>
            <a:off x="488105" y="2677369"/>
            <a:ext cx="8136904" cy="718145"/>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algn="l">
              <a:spcBef>
                <a:spcPts val="1200"/>
              </a:spcBef>
              <a:buSzPct val="100000"/>
              <a:defRPr sz="4000" b="0">
                <a:solidFill>
                  <a:srgbClr val="5E5E5E"/>
                </a:solidFill>
                <a:latin typeface="+mn-lt"/>
                <a:ea typeface="+mn-ea"/>
                <a:cs typeface="+mn-cs"/>
                <a:sym typeface="Trebuchet MS"/>
              </a:defRPr>
            </a:pPr>
            <a:r>
              <a:rPr lang="sv-SE" dirty="0" smtClean="0">
                <a:solidFill>
                  <a:schemeClr val="tx2"/>
                </a:solidFill>
                <a:latin typeface="Georgia" panose="02040502050405020303" pitchFamily="18" charset="0"/>
              </a:rPr>
              <a:t>2. </a:t>
            </a:r>
            <a:r>
              <a:rPr lang="sv-SE" dirty="0" smtClean="0">
                <a:solidFill>
                  <a:schemeClr val="tx2"/>
                </a:solidFill>
                <a:latin typeface="Georgia" panose="02040502050405020303" pitchFamily="18" charset="0"/>
              </a:rPr>
              <a:t> </a:t>
            </a:r>
            <a:r>
              <a:rPr lang="en-GB" dirty="0" smtClean="0">
                <a:solidFill>
                  <a:schemeClr val="tx2"/>
                </a:solidFill>
                <a:latin typeface="Georgia" panose="02040502050405020303" pitchFamily="18" charset="0"/>
              </a:rPr>
              <a:t>Religions </a:t>
            </a:r>
            <a:r>
              <a:rPr lang="en-GB" dirty="0" smtClean="0">
                <a:solidFill>
                  <a:schemeClr val="tx2"/>
                </a:solidFill>
                <a:latin typeface="Georgia" panose="02040502050405020303" pitchFamily="18" charset="0"/>
              </a:rPr>
              <a:t>are internally diverse</a:t>
            </a:r>
            <a:endParaRPr lang="en-GB" dirty="0">
              <a:solidFill>
                <a:schemeClr val="tx2"/>
              </a:solidFill>
              <a:latin typeface="Georgia" panose="02040502050405020303" pitchFamily="18" charset="0"/>
            </a:endParaRPr>
          </a:p>
        </p:txBody>
      </p:sp>
      <p:sp>
        <p:nvSpPr>
          <p:cNvPr id="5" name="A difference between confessional theology and the study of religion.…"/>
          <p:cNvSpPr txBox="1"/>
          <p:nvPr/>
        </p:nvSpPr>
        <p:spPr>
          <a:xfrm>
            <a:off x="488105" y="620688"/>
            <a:ext cx="8136904" cy="1949252"/>
          </a:xfrm>
          <a:prstGeom prst="rect">
            <a:avLst/>
          </a:prstGeom>
          <a:ln w="12700">
            <a:miter lim="400000"/>
          </a:ln>
          <a:extLst>
            <a:ext uri="{C572A759-6A51-4108-AA02-DFA0A04FC94B}">
              <ma14:wrappingTextBoxFlag xmlns="" xmlns:ma14="http://schemas.microsoft.com/office/mac/drawingml/2011/main" val="1"/>
            </a:ext>
          </a:extLst>
        </p:spPr>
        <p:txBody>
          <a:bodyPr wrap="square" lIns="50800" tIns="50800" rIns="50800" bIns="50800" anchor="ctr">
            <a:spAutoFit/>
          </a:bodyPr>
          <a:lstStyle/>
          <a:p>
            <a:pPr marL="711200" indent="-711200" algn="l">
              <a:spcBef>
                <a:spcPts val="1200"/>
              </a:spcBef>
              <a:buSzPct val="100000"/>
              <a:buAutoNum type="arabicPeriod"/>
              <a:defRPr sz="4000" b="0">
                <a:solidFill>
                  <a:srgbClr val="5E5E5E"/>
                </a:solidFill>
                <a:latin typeface="+mn-lt"/>
                <a:ea typeface="+mn-ea"/>
                <a:cs typeface="+mn-cs"/>
                <a:sym typeface="Trebuchet MS"/>
              </a:defRPr>
            </a:pPr>
            <a:r>
              <a:rPr lang="en-GB" dirty="0" smtClean="0">
                <a:solidFill>
                  <a:schemeClr val="tx2"/>
                </a:solidFill>
                <a:latin typeface="Georgia" panose="02040502050405020303" pitchFamily="18" charset="0"/>
              </a:rPr>
              <a:t>A difference between confessional theology and the study of religion</a:t>
            </a:r>
            <a:endParaRPr lang="en-GB" dirty="0">
              <a:solidFill>
                <a:schemeClr val="tx2"/>
              </a:solidFill>
              <a:latin typeface="Georgia" panose="02040502050405020303" pitchFamily="18" charset="0"/>
            </a:endParaRPr>
          </a:p>
        </p:txBody>
      </p:sp>
    </p:spTree>
    <p:extLst>
      <p:ext uri="{BB962C8B-B14F-4D97-AF65-F5344CB8AC3E}">
        <p14:creationId xmlns:p14="http://schemas.microsoft.com/office/powerpoint/2010/main" val="3497725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MCs view of religious literacy"/>
          <p:cNvSpPr txBox="1">
            <a:spLocks/>
          </p:cNvSpPr>
          <p:nvPr/>
        </p:nvSpPr>
        <p:spPr>
          <a:xfrm>
            <a:off x="966837" y="543624"/>
            <a:ext cx="7186263"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defTabSz="914400" rtl="0" eaLnBrk="1" latinLnBrk="0" hangingPunct="1">
              <a:spcBef>
                <a:spcPts val="800"/>
              </a:spcBef>
              <a:buNone/>
              <a:defRPr sz="5000" b="0" kern="1200">
                <a:solidFill>
                  <a:srgbClr val="424242"/>
                </a:solidFill>
                <a:latin typeface="+mn-lt"/>
                <a:ea typeface="+mn-ea"/>
                <a:cs typeface="+mn-cs"/>
                <a:sym typeface="Trebuchet MS"/>
              </a:defRPr>
            </a:lvl1pPr>
          </a:lstStyle>
          <a:p>
            <a:r>
              <a:rPr lang="en-US" sz="4000" smtClean="0">
                <a:latin typeface="Georgia" panose="02040502050405020303" pitchFamily="18" charset="0"/>
              </a:rPr>
              <a:t>SMC:s view of religious literacy</a:t>
            </a:r>
            <a:endParaRPr lang="en-US" sz="4000">
              <a:latin typeface="Georgia" panose="02040502050405020303" pitchFamily="18" charset="0"/>
            </a:endParaRPr>
          </a:p>
        </p:txBody>
      </p:sp>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8407" y="1920072"/>
            <a:ext cx="2434580" cy="2447009"/>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1160" y="3022266"/>
            <a:ext cx="2537619" cy="2689629"/>
          </a:xfrm>
          <a:prstGeom prst="rect">
            <a:avLst/>
          </a:prstGeom>
        </p:spPr>
      </p:pic>
      <p:pic>
        <p:nvPicPr>
          <p:cNvPr id="6" name="Bildobjekt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27857" y="4653136"/>
            <a:ext cx="1296144" cy="1341077"/>
          </a:xfrm>
          <a:prstGeom prst="rect">
            <a:avLst/>
          </a:prstGeom>
        </p:spPr>
      </p:pic>
      <p:pic>
        <p:nvPicPr>
          <p:cNvPr id="7" name="Bildobjekt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35904" y="2924944"/>
            <a:ext cx="768483" cy="764704"/>
          </a:xfrm>
          <a:prstGeom prst="rect">
            <a:avLst/>
          </a:prstGeom>
        </p:spPr>
      </p:pic>
      <p:pic>
        <p:nvPicPr>
          <p:cNvPr id="8" name="Bildobjekt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94630" y="1844824"/>
            <a:ext cx="2697850" cy="2437057"/>
          </a:xfrm>
          <a:prstGeom prst="rect">
            <a:avLst/>
          </a:prstGeom>
          <a:solidFill>
            <a:srgbClr val="C3613E"/>
          </a:solidFill>
        </p:spPr>
      </p:pic>
    </p:spTree>
    <p:extLst>
      <p:ext uri="{BB962C8B-B14F-4D97-AF65-F5344CB8AC3E}">
        <p14:creationId xmlns:p14="http://schemas.microsoft.com/office/powerpoint/2010/main" val="27986629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67744" y="1772816"/>
            <a:ext cx="4233168" cy="4486746"/>
          </a:xfrm>
          <a:prstGeom prst="rect">
            <a:avLst/>
          </a:prstGeom>
        </p:spPr>
      </p:pic>
      <p:sp>
        <p:nvSpPr>
          <p:cNvPr id="4" name="Kommentar i oval 3"/>
          <p:cNvSpPr/>
          <p:nvPr/>
        </p:nvSpPr>
        <p:spPr>
          <a:xfrm>
            <a:off x="5076056" y="728700"/>
            <a:ext cx="3168352" cy="2088232"/>
          </a:xfrm>
          <a:prstGeom prst="wedgeEllipseCallout">
            <a:avLst>
              <a:gd name="adj1" fmla="val -53111"/>
              <a:gd name="adj2" fmla="val 66649"/>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What are the arguments?</a:t>
            </a:r>
            <a:endParaRPr lang="en-GB" sz="2400" dirty="0">
              <a:solidFill>
                <a:schemeClr val="tx1"/>
              </a:solidFill>
            </a:endParaRPr>
          </a:p>
        </p:txBody>
      </p:sp>
      <p:sp>
        <p:nvSpPr>
          <p:cNvPr id="6" name="Kommentar i oval 5"/>
          <p:cNvSpPr/>
          <p:nvPr/>
        </p:nvSpPr>
        <p:spPr>
          <a:xfrm>
            <a:off x="899592" y="404664"/>
            <a:ext cx="3168352" cy="2088232"/>
          </a:xfrm>
          <a:prstGeom prst="wedgeEllipseCallout">
            <a:avLst>
              <a:gd name="adj1" fmla="val 30811"/>
              <a:gd name="adj2" fmla="val 90271"/>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Why do we need religious literacy?</a:t>
            </a:r>
            <a:endParaRPr lang="en-GB" sz="2400" dirty="0">
              <a:solidFill>
                <a:schemeClr val="tx1"/>
              </a:solidFill>
            </a:endParaRPr>
          </a:p>
        </p:txBody>
      </p:sp>
    </p:spTree>
    <p:extLst>
      <p:ext uri="{BB962C8B-B14F-4D97-AF65-F5344CB8AC3E}">
        <p14:creationId xmlns:p14="http://schemas.microsoft.com/office/powerpoint/2010/main" val="1753718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2"/>
          <p:cNvPicPr>
            <a:picLocks noChangeAspect="1"/>
          </p:cNvPicPr>
          <p:nvPr/>
        </p:nvPicPr>
        <p:blipFill>
          <a:blip r:embed="rId3">
            <a:extLst/>
          </a:blip>
          <a:srcRect l="20472" t="11595" r="14530" b="5951"/>
          <a:stretch>
            <a:fillRect/>
          </a:stretch>
        </p:blipFill>
        <p:spPr>
          <a:xfrm>
            <a:off x="251520" y="9206"/>
            <a:ext cx="8638080" cy="6848794"/>
          </a:xfrm>
          <a:prstGeom prst="rect">
            <a:avLst/>
          </a:prstGeom>
          <a:ln w="12700">
            <a:miter lim="400000"/>
          </a:ln>
        </p:spPr>
      </p:pic>
      <p:pic>
        <p:nvPicPr>
          <p:cNvPr id="4" name="Picture 2" descr="Picture 2"/>
          <p:cNvPicPr>
            <a:picLocks noChangeAspect="1"/>
          </p:cNvPicPr>
          <p:nvPr/>
        </p:nvPicPr>
        <p:blipFill>
          <a:blip r:embed="rId3">
            <a:extLst/>
          </a:blip>
          <a:srcRect l="2162" t="28536" r="88791" b="43366"/>
          <a:stretch>
            <a:fillRect/>
          </a:stretch>
        </p:blipFill>
        <p:spPr>
          <a:xfrm>
            <a:off x="6156176" y="4062286"/>
            <a:ext cx="1440160" cy="2795714"/>
          </a:xfrm>
          <a:prstGeom prst="rect">
            <a:avLst/>
          </a:prstGeom>
          <a:ln w="12700">
            <a:miter lim="400000"/>
          </a:ln>
        </p:spPr>
      </p:pic>
    </p:spTree>
    <p:extLst>
      <p:ext uri="{BB962C8B-B14F-4D97-AF65-F5344CB8AC3E}">
        <p14:creationId xmlns:p14="http://schemas.microsoft.com/office/powerpoint/2010/main" val="148210767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8520" y="-99392"/>
            <a:ext cx="9361040" cy="7056784"/>
          </a:xfrm>
          <a:prstGeom prst="rect">
            <a:avLst/>
          </a:prstGeom>
          <a:solidFill>
            <a:srgbClr val="EEAA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 name="Rak 7"/>
          <p:cNvCxnSpPr/>
          <p:nvPr/>
        </p:nvCxnSpPr>
        <p:spPr>
          <a:xfrm>
            <a:off x="4267206" y="1154896"/>
            <a:ext cx="0" cy="43924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ruta 3"/>
          <p:cNvSpPr txBox="1"/>
          <p:nvPr/>
        </p:nvSpPr>
        <p:spPr>
          <a:xfrm>
            <a:off x="971600" y="1772816"/>
            <a:ext cx="2880320" cy="707886"/>
          </a:xfrm>
          <a:prstGeom prst="rect">
            <a:avLst/>
          </a:prstGeom>
          <a:noFill/>
        </p:spPr>
        <p:txBody>
          <a:bodyPr wrap="square" rtlCol="0">
            <a:spAutoFit/>
          </a:bodyPr>
          <a:lstStyle/>
          <a:p>
            <a:r>
              <a:rPr lang="sv-SE" sz="4000" smtClean="0"/>
              <a:t>2015</a:t>
            </a:r>
            <a:endParaRPr lang="sv-SE" sz="4000"/>
          </a:p>
        </p:txBody>
      </p:sp>
      <p:sp>
        <p:nvSpPr>
          <p:cNvPr id="5" name="textruta 4"/>
          <p:cNvSpPr txBox="1"/>
          <p:nvPr/>
        </p:nvSpPr>
        <p:spPr>
          <a:xfrm>
            <a:off x="817566" y="2784637"/>
            <a:ext cx="3600400" cy="2092881"/>
          </a:xfrm>
          <a:prstGeom prst="rect">
            <a:avLst/>
          </a:prstGeom>
          <a:noFill/>
        </p:spPr>
        <p:txBody>
          <a:bodyPr wrap="square" rtlCol="0">
            <a:spAutoFit/>
          </a:bodyPr>
          <a:lstStyle/>
          <a:p>
            <a:r>
              <a:rPr lang="sv-SE" sz="13000" dirty="0" smtClean="0"/>
              <a:t>84%</a:t>
            </a:r>
            <a:endParaRPr lang="sv-SE" sz="13000" dirty="0"/>
          </a:p>
        </p:txBody>
      </p:sp>
    </p:spTree>
    <p:extLst>
      <p:ext uri="{BB962C8B-B14F-4D97-AF65-F5344CB8AC3E}">
        <p14:creationId xmlns:p14="http://schemas.microsoft.com/office/powerpoint/2010/main" val="27517225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108520" y="-99392"/>
            <a:ext cx="9361040" cy="7056784"/>
          </a:xfrm>
          <a:prstGeom prst="rect">
            <a:avLst/>
          </a:prstGeom>
          <a:solidFill>
            <a:srgbClr val="EEAAA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cxnSp>
        <p:nvCxnSpPr>
          <p:cNvPr id="3" name="Rak 7"/>
          <p:cNvCxnSpPr/>
          <p:nvPr/>
        </p:nvCxnSpPr>
        <p:spPr>
          <a:xfrm>
            <a:off x="4267206" y="1154896"/>
            <a:ext cx="0" cy="43924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4" name="textruta 3"/>
          <p:cNvSpPr txBox="1"/>
          <p:nvPr/>
        </p:nvSpPr>
        <p:spPr>
          <a:xfrm>
            <a:off x="971600" y="1772816"/>
            <a:ext cx="2880320" cy="707886"/>
          </a:xfrm>
          <a:prstGeom prst="rect">
            <a:avLst/>
          </a:prstGeom>
          <a:noFill/>
        </p:spPr>
        <p:txBody>
          <a:bodyPr wrap="square" rtlCol="0">
            <a:spAutoFit/>
          </a:bodyPr>
          <a:lstStyle/>
          <a:p>
            <a:r>
              <a:rPr lang="sv-SE" sz="4000" smtClean="0"/>
              <a:t>2015</a:t>
            </a:r>
            <a:endParaRPr lang="sv-SE" sz="4000"/>
          </a:p>
        </p:txBody>
      </p:sp>
      <p:sp>
        <p:nvSpPr>
          <p:cNvPr id="5" name="textruta 4"/>
          <p:cNvSpPr txBox="1"/>
          <p:nvPr/>
        </p:nvSpPr>
        <p:spPr>
          <a:xfrm>
            <a:off x="817566" y="2784637"/>
            <a:ext cx="3600400" cy="2092881"/>
          </a:xfrm>
          <a:prstGeom prst="rect">
            <a:avLst/>
          </a:prstGeom>
          <a:noFill/>
        </p:spPr>
        <p:txBody>
          <a:bodyPr wrap="square" rtlCol="0">
            <a:spAutoFit/>
          </a:bodyPr>
          <a:lstStyle/>
          <a:p>
            <a:r>
              <a:rPr lang="sv-SE" sz="13000" smtClean="0"/>
              <a:t>84%</a:t>
            </a:r>
            <a:endParaRPr lang="sv-SE" sz="13000"/>
          </a:p>
        </p:txBody>
      </p:sp>
      <p:sp>
        <p:nvSpPr>
          <p:cNvPr id="6" name="textruta 5"/>
          <p:cNvSpPr txBox="1"/>
          <p:nvPr/>
        </p:nvSpPr>
        <p:spPr>
          <a:xfrm>
            <a:off x="4788024" y="1744350"/>
            <a:ext cx="2287249" cy="707886"/>
          </a:xfrm>
          <a:prstGeom prst="rect">
            <a:avLst/>
          </a:prstGeom>
          <a:noFill/>
        </p:spPr>
        <p:txBody>
          <a:bodyPr wrap="square" rtlCol="0">
            <a:spAutoFit/>
          </a:bodyPr>
          <a:lstStyle/>
          <a:p>
            <a:r>
              <a:rPr lang="sv-SE" sz="4000" smtClean="0"/>
              <a:t>2060</a:t>
            </a:r>
            <a:endParaRPr lang="sv-SE" sz="4000"/>
          </a:p>
        </p:txBody>
      </p:sp>
      <p:sp>
        <p:nvSpPr>
          <p:cNvPr id="7" name="textruta 6"/>
          <p:cNvSpPr txBox="1"/>
          <p:nvPr/>
        </p:nvSpPr>
        <p:spPr>
          <a:xfrm>
            <a:off x="4626684" y="2754317"/>
            <a:ext cx="4517316" cy="2092881"/>
          </a:xfrm>
          <a:prstGeom prst="rect">
            <a:avLst/>
          </a:prstGeom>
          <a:noFill/>
        </p:spPr>
        <p:txBody>
          <a:bodyPr wrap="square" rtlCol="0">
            <a:spAutoFit/>
          </a:bodyPr>
          <a:lstStyle/>
          <a:p>
            <a:r>
              <a:rPr lang="sv-SE" sz="13000" smtClean="0"/>
              <a:t>87,5%</a:t>
            </a:r>
            <a:endParaRPr lang="sv-SE" sz="13000"/>
          </a:p>
        </p:txBody>
      </p:sp>
    </p:spTree>
    <p:extLst>
      <p:ext uri="{BB962C8B-B14F-4D97-AF65-F5344CB8AC3E}">
        <p14:creationId xmlns:p14="http://schemas.microsoft.com/office/powerpoint/2010/main" val="979007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732038"/>
            <a:ext cx="7465966" cy="60400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ubrik 1"/>
          <p:cNvSpPr txBox="1">
            <a:spLocks/>
          </p:cNvSpPr>
          <p:nvPr/>
        </p:nvSpPr>
        <p:spPr>
          <a:xfrm>
            <a:off x="882040" y="260648"/>
            <a:ext cx="4338032" cy="864000"/>
          </a:xfrm>
          <a:prstGeom prst="rect">
            <a:avLst/>
          </a:prstGeom>
          <a:noFill/>
        </p:spPr>
        <p:txBody>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dirty="0" smtClean="0">
                <a:latin typeface="Georgia" panose="02040502050405020303" pitchFamily="18" charset="0"/>
              </a:rPr>
              <a:t>Values matter</a:t>
            </a:r>
            <a:endParaRPr lang="en-GB" dirty="0">
              <a:latin typeface="Georgia" panose="02040502050405020303" pitchFamily="18" charset="0"/>
            </a:endParaRPr>
          </a:p>
        </p:txBody>
      </p:sp>
    </p:spTree>
    <p:extLst>
      <p:ext uri="{BB962C8B-B14F-4D97-AF65-F5344CB8AC3E}">
        <p14:creationId xmlns:p14="http://schemas.microsoft.com/office/powerpoint/2010/main" val="125220009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660317" y="787351"/>
            <a:ext cx="5947462" cy="769441"/>
          </a:xfrm>
          <a:prstGeom prst="rect">
            <a:avLst/>
          </a:prstGeom>
        </p:spPr>
        <p:txBody>
          <a:bodyPr wrap="none">
            <a:spAutoFit/>
          </a:bodyPr>
          <a:lstStyle/>
          <a:p>
            <a:r>
              <a:rPr lang="sv-SE" sz="4400">
                <a:latin typeface="Georgia" panose="02040502050405020303" pitchFamily="18" charset="0"/>
              </a:rPr>
              <a:t>The </a:t>
            </a:r>
            <a:r>
              <a:rPr lang="sv-SE" sz="4400" err="1">
                <a:latin typeface="Georgia" panose="02040502050405020303" pitchFamily="18" charset="0"/>
              </a:rPr>
              <a:t>world</a:t>
            </a:r>
            <a:r>
              <a:rPr lang="sv-SE" sz="4400">
                <a:latin typeface="Georgia" panose="02040502050405020303" pitchFamily="18" charset="0"/>
              </a:rPr>
              <a:t> is </a:t>
            </a:r>
            <a:r>
              <a:rPr lang="sv-SE" sz="4400" err="1" smtClean="0">
                <a:latin typeface="Georgia" panose="02040502050405020303" pitchFamily="18" charset="0"/>
              </a:rPr>
              <a:t>complex</a:t>
            </a:r>
            <a:r>
              <a:rPr lang="sv-SE" sz="4400" smtClean="0">
                <a:latin typeface="Georgia" panose="02040502050405020303" pitchFamily="18" charset="0"/>
              </a:rPr>
              <a:t>…</a:t>
            </a:r>
            <a:endParaRPr lang="sv-SE" sz="4400">
              <a:latin typeface="Georgia" panose="02040502050405020303" pitchFamily="18" charset="0"/>
            </a:endParaRPr>
          </a:p>
        </p:txBody>
      </p:sp>
      <p:pic>
        <p:nvPicPr>
          <p:cNvPr id="5" name="worship-435108.jpg" descr="worship-435108.jpg"/>
          <p:cNvPicPr>
            <a:picLocks noChangeAspect="1"/>
          </p:cNvPicPr>
          <p:nvPr/>
        </p:nvPicPr>
        <p:blipFill>
          <a:blip r:embed="rId3">
            <a:extLst/>
          </a:blip>
          <a:srcRect l="24717" t="887" r="10316" b="1421"/>
          <a:stretch>
            <a:fillRect/>
          </a:stretch>
        </p:blipFill>
        <p:spPr>
          <a:xfrm>
            <a:off x="272965" y="4437112"/>
            <a:ext cx="2070585" cy="2068015"/>
          </a:xfrm>
          <a:prstGeom prst="rect">
            <a:avLst/>
          </a:prstGeom>
          <a:ln w="12700">
            <a:miter lim="400000"/>
          </a:ln>
        </p:spPr>
      </p:pic>
      <p:pic>
        <p:nvPicPr>
          <p:cNvPr id="6" name="baptism-644267_1920.jpg" descr="baptism-644267_1920.jpg"/>
          <p:cNvPicPr>
            <a:picLocks noChangeAspect="1"/>
          </p:cNvPicPr>
          <p:nvPr/>
        </p:nvPicPr>
        <p:blipFill>
          <a:blip r:embed="rId4">
            <a:extLst/>
          </a:blip>
          <a:srcRect t="6747" b="26550"/>
          <a:stretch>
            <a:fillRect/>
          </a:stretch>
        </p:blipFill>
        <p:spPr>
          <a:xfrm>
            <a:off x="2463014" y="4437946"/>
            <a:ext cx="2070585" cy="2071688"/>
          </a:xfrm>
          <a:prstGeom prst="rect">
            <a:avLst/>
          </a:prstGeom>
          <a:ln w="12700">
            <a:miter lim="400000"/>
          </a:ln>
        </p:spPr>
      </p:pic>
      <p:pic>
        <p:nvPicPr>
          <p:cNvPr id="7" name="9572853035_42f44d584b_o.jpg" descr="9572853035_42f44d584b_o.jpg"/>
          <p:cNvPicPr>
            <a:picLocks noChangeAspect="1"/>
          </p:cNvPicPr>
          <p:nvPr/>
        </p:nvPicPr>
        <p:blipFill>
          <a:blip r:embed="rId5">
            <a:extLst/>
          </a:blip>
          <a:srcRect l="19904" t="897" r="29279" b="22677"/>
          <a:stretch>
            <a:fillRect/>
          </a:stretch>
        </p:blipFill>
        <p:spPr>
          <a:xfrm>
            <a:off x="6821895" y="4437975"/>
            <a:ext cx="2070585" cy="2072104"/>
          </a:xfrm>
          <a:prstGeom prst="rect">
            <a:avLst/>
          </a:prstGeom>
          <a:ln w="12700">
            <a:miter lim="400000"/>
          </a:ln>
        </p:spPr>
      </p:pic>
      <p:pic>
        <p:nvPicPr>
          <p:cNvPr id="8" name="5170956707_257b96d35f_o.jpg" descr="5170956707_257b96d35f_o.jpg"/>
          <p:cNvPicPr>
            <a:picLocks noChangeAspect="1"/>
          </p:cNvPicPr>
          <p:nvPr/>
        </p:nvPicPr>
        <p:blipFill>
          <a:blip r:embed="rId6">
            <a:extLst/>
          </a:blip>
          <a:srcRect l="33036" t="209" r="694"/>
          <a:stretch>
            <a:fillRect/>
          </a:stretch>
        </p:blipFill>
        <p:spPr>
          <a:xfrm>
            <a:off x="4649711" y="4437470"/>
            <a:ext cx="2070586" cy="2069591"/>
          </a:xfrm>
          <a:prstGeom prst="rect">
            <a:avLst/>
          </a:prstGeom>
          <a:ln w="12700">
            <a:miter lim="400000"/>
          </a:ln>
        </p:spPr>
      </p:pic>
      <p:pic>
        <p:nvPicPr>
          <p:cNvPr id="3" name="Bildobjekt 2"/>
          <p:cNvPicPr>
            <a:picLocks noChangeAspect="1"/>
          </p:cNvPicPr>
          <p:nvPr/>
        </p:nvPicPr>
        <p:blipFill rotWithShape="1">
          <a:blip r:embed="rId7">
            <a:extLst>
              <a:ext uri="{28A0092B-C50C-407E-A947-70E740481C1C}">
                <a14:useLocalDpi xmlns:a14="http://schemas.microsoft.com/office/drawing/2010/main" val="0"/>
              </a:ext>
            </a:extLst>
          </a:blip>
          <a:srcRect l="9939" t="21957" r="7935" b="23961"/>
          <a:stretch/>
        </p:blipFill>
        <p:spPr>
          <a:xfrm>
            <a:off x="5284078" y="1412776"/>
            <a:ext cx="3608402" cy="2376264"/>
          </a:xfrm>
          <a:prstGeom prst="rect">
            <a:avLst/>
          </a:prstGeom>
        </p:spPr>
      </p:pic>
      <p:sp>
        <p:nvSpPr>
          <p:cNvPr id="9" name="Rektangel 8"/>
          <p:cNvSpPr/>
          <p:nvPr/>
        </p:nvSpPr>
        <p:spPr>
          <a:xfrm>
            <a:off x="6156176" y="2277742"/>
            <a:ext cx="2337499" cy="646331"/>
          </a:xfrm>
          <a:prstGeom prst="rect">
            <a:avLst/>
          </a:prstGeom>
        </p:spPr>
        <p:txBody>
          <a:bodyPr wrap="none">
            <a:spAutoFit/>
          </a:bodyPr>
          <a:lstStyle/>
          <a:p>
            <a:pPr algn="ctr"/>
            <a:r>
              <a:rPr lang="sv-SE"/>
              <a:t>…and religion and </a:t>
            </a:r>
            <a:endParaRPr lang="sv-SE" smtClean="0"/>
          </a:p>
          <a:p>
            <a:pPr algn="ctr"/>
            <a:r>
              <a:rPr lang="sv-SE" err="1" smtClean="0"/>
              <a:t>identity</a:t>
            </a:r>
            <a:r>
              <a:rPr lang="sv-SE" smtClean="0"/>
              <a:t> </a:t>
            </a:r>
            <a:r>
              <a:rPr lang="sv-SE" err="1"/>
              <a:t>are</a:t>
            </a:r>
            <a:r>
              <a:rPr lang="sv-SE"/>
              <a:t> </a:t>
            </a:r>
            <a:r>
              <a:rPr lang="sv-SE" err="1"/>
              <a:t>complex</a:t>
            </a:r>
            <a:endParaRPr lang="sv-SE"/>
          </a:p>
        </p:txBody>
      </p:sp>
    </p:spTree>
    <p:extLst>
      <p:ext uri="{BB962C8B-B14F-4D97-AF65-F5344CB8AC3E}">
        <p14:creationId xmlns:p14="http://schemas.microsoft.com/office/powerpoint/2010/main" val="202289254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755576" y="2420888"/>
            <a:ext cx="8208464" cy="3816424"/>
          </a:xfrm>
          <a:prstGeom prst="rect">
            <a:avLst/>
          </a:prstGeom>
        </p:spPr>
        <p:txBody>
          <a:bodyPr>
            <a:no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sz="7200" dirty="0" smtClean="0">
                <a:solidFill>
                  <a:srgbClr val="B85B39"/>
                </a:solidFill>
                <a:latin typeface="+mn-lt"/>
              </a:rPr>
              <a:t>To look at religion from an outside perspective?</a:t>
            </a:r>
            <a:endParaRPr lang="en-GB" sz="7200" dirty="0">
              <a:solidFill>
                <a:srgbClr val="B85B39"/>
              </a:solidFill>
              <a:latin typeface="+mn-lt"/>
            </a:endParaRPr>
          </a:p>
        </p:txBody>
      </p:sp>
      <p:grpSp>
        <p:nvGrpSpPr>
          <p:cNvPr id="9" name="Grupp 8"/>
          <p:cNvGrpSpPr/>
          <p:nvPr/>
        </p:nvGrpSpPr>
        <p:grpSpPr>
          <a:xfrm>
            <a:off x="5523618" y="171088"/>
            <a:ext cx="3593651" cy="1819137"/>
            <a:chOff x="5523618" y="171088"/>
            <a:chExt cx="3593651" cy="1819137"/>
          </a:xfrm>
        </p:grpSpPr>
        <p:pic>
          <p:nvPicPr>
            <p:cNvPr id="10" name="Bildobjekt 9"/>
            <p:cNvPicPr>
              <a:picLocks noChangeAspect="1"/>
            </p:cNvPicPr>
            <p:nvPr/>
          </p:nvPicPr>
          <p:blipFill rotWithShape="1">
            <a:blip r:embed="rId3">
              <a:extLst>
                <a:ext uri="{28A0092B-C50C-407E-A947-70E740481C1C}">
                  <a14:useLocalDpi xmlns:a14="http://schemas.microsoft.com/office/drawing/2010/main" val="0"/>
                </a:ext>
              </a:extLst>
            </a:blip>
            <a:srcRect t="26049" b="23331"/>
            <a:stretch/>
          </p:blipFill>
          <p:spPr>
            <a:xfrm>
              <a:off x="5523618" y="171088"/>
              <a:ext cx="3593651" cy="1819137"/>
            </a:xfrm>
            <a:prstGeom prst="rect">
              <a:avLst/>
            </a:prstGeom>
          </p:spPr>
        </p:pic>
        <p:sp>
          <p:nvSpPr>
            <p:cNvPr id="11" name="textruta 10"/>
            <p:cNvSpPr txBox="1"/>
            <p:nvPr/>
          </p:nvSpPr>
          <p:spPr>
            <a:xfrm>
              <a:off x="6821213" y="712775"/>
              <a:ext cx="1584177" cy="461665"/>
            </a:xfrm>
            <a:prstGeom prst="rect">
              <a:avLst/>
            </a:prstGeom>
            <a:noFill/>
          </p:spPr>
          <p:txBody>
            <a:bodyPr wrap="square" rtlCol="0">
              <a:spAutoFit/>
            </a:bodyPr>
            <a:lstStyle/>
            <a:p>
              <a:r>
                <a:rPr lang="en-GB" sz="2400" dirty="0" smtClean="0"/>
                <a:t>Exercise:</a:t>
              </a:r>
              <a:endParaRPr lang="en-GB" sz="2400" dirty="0"/>
            </a:p>
          </p:txBody>
        </p:sp>
      </p:grpSp>
    </p:spTree>
    <p:extLst>
      <p:ext uri="{BB962C8B-B14F-4D97-AF65-F5344CB8AC3E}">
        <p14:creationId xmlns:p14="http://schemas.microsoft.com/office/powerpoint/2010/main" val="54565307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395536" y="2379174"/>
            <a:ext cx="8208912" cy="1440000"/>
          </a:xfrm>
        </p:spPr>
        <p:txBody>
          <a:bodyPr/>
          <a:lstStyle/>
          <a:p>
            <a:r>
              <a:rPr lang="en-GB" sz="4400" u="sng" dirty="0">
                <a:hlinkClick r:id="rId3"/>
              </a:rPr>
              <a:t>https://youtu.be/AwAirRUjEHQ</a:t>
            </a:r>
            <a:r>
              <a:rPr lang="en-GB" sz="4400" dirty="0"/>
              <a:t> </a:t>
            </a:r>
            <a:endParaRPr lang="sv-SE" sz="4400" dirty="0"/>
          </a:p>
        </p:txBody>
      </p:sp>
    </p:spTree>
    <p:extLst>
      <p:ext uri="{BB962C8B-B14F-4D97-AF65-F5344CB8AC3E}">
        <p14:creationId xmlns:p14="http://schemas.microsoft.com/office/powerpoint/2010/main" val="3513202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755576" y="537553"/>
            <a:ext cx="7560840" cy="1477328"/>
          </a:xfrm>
          <a:prstGeom prst="rect">
            <a:avLst/>
          </a:prstGeom>
        </p:spPr>
        <p:txBody>
          <a:bodyPr wrap="square">
            <a:spAutoFit/>
          </a:bodyPr>
          <a:lstStyle/>
          <a:p>
            <a:pPr algn="ctr"/>
            <a:r>
              <a:rPr lang="en-US" sz="4500" smtClean="0">
                <a:latin typeface="Georgia" panose="02040502050405020303" pitchFamily="18" charset="0"/>
              </a:rPr>
              <a:t>Working with change </a:t>
            </a:r>
          </a:p>
          <a:p>
            <a:pPr algn="ctr"/>
            <a:r>
              <a:rPr lang="en-US" sz="4500" smtClean="0">
                <a:latin typeface="Georgia" panose="02040502050405020303" pitchFamily="18" charset="0"/>
              </a:rPr>
              <a:t>in a religious world</a:t>
            </a:r>
            <a:endParaRPr lang="sv-SE" sz="4500">
              <a:latin typeface="Georgia" panose="02040502050405020303" pitchFamily="18" charset="0"/>
            </a:endParaRPr>
          </a:p>
        </p:txBody>
      </p:sp>
      <p:pic>
        <p:nvPicPr>
          <p:cNvPr id="3" name="Bildobjekt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99592" y="2996952"/>
            <a:ext cx="2434580" cy="2447009"/>
          </a:xfrm>
          <a:prstGeom prst="rect">
            <a:avLst/>
          </a:prstGeom>
        </p:spPr>
      </p:pic>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9871" y="2996952"/>
            <a:ext cx="2537619" cy="2689629"/>
          </a:xfrm>
          <a:prstGeom prst="rect">
            <a:avLst/>
          </a:prstGeom>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43189" y="3030423"/>
            <a:ext cx="2697850" cy="2437057"/>
          </a:xfrm>
          <a:prstGeom prst="rect">
            <a:avLst/>
          </a:prstGeom>
          <a:solidFill>
            <a:srgbClr val="C3613E"/>
          </a:solidFill>
        </p:spPr>
      </p:pic>
    </p:spTree>
    <p:extLst>
      <p:ext uri="{BB962C8B-B14F-4D97-AF65-F5344CB8AC3E}">
        <p14:creationId xmlns:p14="http://schemas.microsoft.com/office/powerpoint/2010/main" val="337391356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3568" y="836712"/>
            <a:ext cx="7506531" cy="4682076"/>
          </a:xfrm>
          <a:prstGeom prst="rect">
            <a:avLst/>
          </a:prstGeom>
        </p:spPr>
      </p:pic>
    </p:spTree>
    <p:extLst>
      <p:ext uri="{BB962C8B-B14F-4D97-AF65-F5344CB8AC3E}">
        <p14:creationId xmlns:p14="http://schemas.microsoft.com/office/powerpoint/2010/main" val="16896772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1564481" y="1075135"/>
            <a:ext cx="6015038" cy="4707731"/>
          </a:xfrm>
          <a:prstGeom prst="rect">
            <a:avLst/>
          </a:prstGeom>
        </p:spPr>
      </p:pic>
    </p:spTree>
    <p:extLst>
      <p:ext uri="{BB962C8B-B14F-4D97-AF65-F5344CB8AC3E}">
        <p14:creationId xmlns:p14="http://schemas.microsoft.com/office/powerpoint/2010/main" val="279295788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1276350" y="1194798"/>
            <a:ext cx="6606778" cy="4523774"/>
          </a:xfrm>
          <a:prstGeom prst="rect">
            <a:avLst/>
          </a:prstGeom>
        </p:spPr>
      </p:pic>
    </p:spTree>
    <p:extLst>
      <p:ext uri="{BB962C8B-B14F-4D97-AF65-F5344CB8AC3E}">
        <p14:creationId xmlns:p14="http://schemas.microsoft.com/office/powerpoint/2010/main" val="425920049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1023603" y="1066800"/>
            <a:ext cx="7313413" cy="4857750"/>
          </a:xfrm>
          <a:prstGeom prst="rect">
            <a:avLst/>
          </a:prstGeom>
        </p:spPr>
      </p:pic>
    </p:spTree>
    <p:extLst>
      <p:ext uri="{BB962C8B-B14F-4D97-AF65-F5344CB8AC3E}">
        <p14:creationId xmlns:p14="http://schemas.microsoft.com/office/powerpoint/2010/main" val="15837438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a:stretch>
            <a:fillRect/>
          </a:stretch>
        </p:blipFill>
        <p:spPr>
          <a:xfrm>
            <a:off x="739378" y="1335881"/>
            <a:ext cx="7665244" cy="4186238"/>
          </a:xfrm>
          <a:prstGeom prst="rect">
            <a:avLst/>
          </a:prstGeom>
        </p:spPr>
      </p:pic>
      <p:pic>
        <p:nvPicPr>
          <p:cNvPr id="3" name="Bildobjekt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9792" y="5283706"/>
            <a:ext cx="601429" cy="505343"/>
          </a:xfrm>
          <a:prstGeom prst="rect">
            <a:avLst/>
          </a:prstGeom>
        </p:spPr>
      </p:pic>
    </p:spTree>
    <p:extLst>
      <p:ext uri="{BB962C8B-B14F-4D97-AF65-F5344CB8AC3E}">
        <p14:creationId xmlns:p14="http://schemas.microsoft.com/office/powerpoint/2010/main" val="1716823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0" y="1124744"/>
            <a:ext cx="9144000" cy="5121924"/>
          </a:xfrm>
          <a:prstGeom prst="rect">
            <a:avLst/>
          </a:prstGeom>
        </p:spPr>
      </p:pic>
    </p:spTree>
    <p:extLst>
      <p:ext uri="{BB962C8B-B14F-4D97-AF65-F5344CB8AC3E}">
        <p14:creationId xmlns:p14="http://schemas.microsoft.com/office/powerpoint/2010/main" val="162947405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92696"/>
            <a:ext cx="9173131" cy="5902868"/>
          </a:xfrm>
          <a:prstGeom prst="rect">
            <a:avLst/>
          </a:prstGeom>
        </p:spPr>
      </p:pic>
    </p:spTree>
    <p:extLst>
      <p:ext uri="{BB962C8B-B14F-4D97-AF65-F5344CB8AC3E}">
        <p14:creationId xmlns:p14="http://schemas.microsoft.com/office/powerpoint/2010/main" val="42811396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a:stretch>
            <a:fillRect/>
          </a:stretch>
        </p:blipFill>
        <p:spPr>
          <a:xfrm>
            <a:off x="0" y="836712"/>
            <a:ext cx="9144001" cy="5341043"/>
          </a:xfrm>
          <a:prstGeom prst="rect">
            <a:avLst/>
          </a:prstGeom>
        </p:spPr>
      </p:pic>
    </p:spTree>
    <p:extLst>
      <p:ext uri="{BB962C8B-B14F-4D97-AF65-F5344CB8AC3E}">
        <p14:creationId xmlns:p14="http://schemas.microsoft.com/office/powerpoint/2010/main" val="23228235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7308304" y="2479289"/>
            <a:ext cx="1551946" cy="841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defTabSz="410751" hangingPunct="0"/>
            <a:r>
              <a:rPr lang="en-GB" sz="2500" dirty="0">
                <a:solidFill>
                  <a:schemeClr val="tx1">
                    <a:lumMod val="65000"/>
                    <a:lumOff val="35000"/>
                  </a:schemeClr>
                </a:solidFill>
                <a:latin typeface="Helvetica Neue"/>
                <a:ea typeface="Helvetica Neue"/>
                <a:cs typeface="Helvetica Neue"/>
                <a:sym typeface="Helvetica Neue"/>
              </a:rPr>
              <a:t>Individual issues</a:t>
            </a:r>
          </a:p>
        </p:txBody>
      </p:sp>
      <p:sp>
        <p:nvSpPr>
          <p:cNvPr id="3" name="Rektangel 2"/>
          <p:cNvSpPr/>
          <p:nvPr/>
        </p:nvSpPr>
        <p:spPr>
          <a:xfrm>
            <a:off x="3207855" y="5462240"/>
            <a:ext cx="2285026" cy="834361"/>
          </a:xfrm>
          <a:prstGeom prst="rect">
            <a:avLst/>
          </a:prstGeom>
        </p:spPr>
        <p:txBody>
          <a:bodyPr wrap="square" lIns="64291" tIns="32146" rIns="64291" bIns="32146">
            <a:spAutoFit/>
          </a:bodyPr>
          <a:lstStyle/>
          <a:p>
            <a:pPr algn="l"/>
            <a:r>
              <a:rPr lang="en-GB" sz="2500" dirty="0" smtClean="0">
                <a:solidFill>
                  <a:schemeClr val="tx1">
                    <a:lumMod val="65000"/>
                    <a:lumOff val="35000"/>
                  </a:schemeClr>
                </a:solidFill>
                <a:latin typeface="+mj-lt"/>
              </a:rPr>
              <a:t>Change from </a:t>
            </a:r>
          </a:p>
          <a:p>
            <a:pPr algn="l"/>
            <a:r>
              <a:rPr lang="en-GB" sz="2500" dirty="0" smtClean="0">
                <a:solidFill>
                  <a:schemeClr val="tx1">
                    <a:lumMod val="65000"/>
                    <a:lumOff val="35000"/>
                  </a:schemeClr>
                </a:solidFill>
                <a:latin typeface="+mj-lt"/>
              </a:rPr>
              <a:t>bottom to top</a:t>
            </a:r>
            <a:endParaRPr lang="en-GB" sz="2500" dirty="0">
              <a:solidFill>
                <a:schemeClr val="tx1">
                  <a:lumMod val="65000"/>
                  <a:lumOff val="35000"/>
                </a:schemeClr>
              </a:solidFill>
              <a:latin typeface="+mj-lt"/>
            </a:endParaRPr>
          </a:p>
        </p:txBody>
      </p:sp>
      <p:pic>
        <p:nvPicPr>
          <p:cNvPr id="4" name="Bildobjekt 3"/>
          <p:cNvPicPr>
            <a:picLocks noChangeAspect="1"/>
          </p:cNvPicPr>
          <p:nvPr/>
        </p:nvPicPr>
        <p:blipFill>
          <a:blip r:embed="rId3"/>
          <a:stretch>
            <a:fillRect/>
          </a:stretch>
        </p:blipFill>
        <p:spPr>
          <a:xfrm>
            <a:off x="2771691" y="1353757"/>
            <a:ext cx="1080229" cy="1395072"/>
          </a:xfrm>
          <a:prstGeom prst="rect">
            <a:avLst/>
          </a:prstGeom>
        </p:spPr>
      </p:pic>
      <p:pic>
        <p:nvPicPr>
          <p:cNvPr id="5" name="Bildobjekt 4"/>
          <p:cNvPicPr>
            <a:picLocks noChangeAspect="1"/>
          </p:cNvPicPr>
          <p:nvPr/>
        </p:nvPicPr>
        <p:blipFill>
          <a:blip r:embed="rId4"/>
          <a:stretch>
            <a:fillRect/>
          </a:stretch>
        </p:blipFill>
        <p:spPr>
          <a:xfrm>
            <a:off x="5292080" y="3374140"/>
            <a:ext cx="1457640" cy="1847789"/>
          </a:xfrm>
          <a:prstGeom prst="rect">
            <a:avLst/>
          </a:prstGeom>
        </p:spPr>
      </p:pic>
      <p:pic>
        <p:nvPicPr>
          <p:cNvPr id="6" name="Bildobjekt 5"/>
          <p:cNvPicPr>
            <a:picLocks noChangeAspect="1"/>
          </p:cNvPicPr>
          <p:nvPr/>
        </p:nvPicPr>
        <p:blipFill>
          <a:blip r:embed="rId5"/>
          <a:stretch>
            <a:fillRect/>
          </a:stretch>
        </p:blipFill>
        <p:spPr>
          <a:xfrm>
            <a:off x="1343655" y="3573016"/>
            <a:ext cx="2203015" cy="1240295"/>
          </a:xfrm>
          <a:prstGeom prst="rect">
            <a:avLst/>
          </a:prstGeom>
        </p:spPr>
      </p:pic>
      <p:sp>
        <p:nvSpPr>
          <p:cNvPr id="7" name="textruta 6"/>
          <p:cNvSpPr txBox="1"/>
          <p:nvPr/>
        </p:nvSpPr>
        <p:spPr>
          <a:xfrm>
            <a:off x="3203848" y="316510"/>
            <a:ext cx="2289033" cy="841573"/>
          </a:xfrm>
          <a:prstGeom prst="rect">
            <a:avLst/>
          </a:prstGeom>
          <a:noFill/>
          <a:ln>
            <a:noFill/>
          </a:ln>
        </p:spPr>
        <p:style>
          <a:lnRef idx="2">
            <a:schemeClr val="dk1"/>
          </a:lnRef>
          <a:fillRef idx="1">
            <a:schemeClr val="lt1"/>
          </a:fillRef>
          <a:effectRef idx="0">
            <a:schemeClr val="dk1"/>
          </a:effectRef>
          <a:fontRef idx="minor">
            <a:schemeClr val="dk1"/>
          </a:fontRef>
        </p:style>
        <p:txBody>
          <a:bodyPr rot="0" spcFirstLastPara="1" vertOverflow="overflow" horzOverflow="overflow" vert="horz" wrap="square" lIns="35717" tIns="35717" rIns="35717" bIns="35717" numCol="1" spcCol="26788" rtlCol="0" anchor="ctr">
            <a:spAutoFit/>
          </a:bodyPr>
          <a:lstStyle/>
          <a:p>
            <a:pPr defTabSz="410751" hangingPunct="0"/>
            <a:r>
              <a:rPr lang="en-GB" sz="2500" dirty="0" smtClean="0">
                <a:solidFill>
                  <a:schemeClr val="tx1">
                    <a:lumMod val="65000"/>
                    <a:lumOff val="35000"/>
                  </a:schemeClr>
                </a:solidFill>
                <a:latin typeface="+mj-lt"/>
                <a:ea typeface="Helvetica Neue"/>
                <a:cs typeface="Helvetica Neue"/>
              </a:rPr>
              <a:t>Change from top to bottom</a:t>
            </a:r>
            <a:endParaRPr lang="en-GB" sz="2500" dirty="0">
              <a:solidFill>
                <a:schemeClr val="tx1">
                  <a:lumMod val="65000"/>
                  <a:lumOff val="35000"/>
                </a:schemeClr>
              </a:solidFill>
              <a:latin typeface="+mj-lt"/>
              <a:ea typeface="Helvetica Neue"/>
              <a:cs typeface="Helvetica Neue"/>
              <a:sym typeface="Helvetica Neue"/>
            </a:endParaRPr>
          </a:p>
        </p:txBody>
      </p:sp>
      <p:sp>
        <p:nvSpPr>
          <p:cNvPr id="8" name="textruta 7"/>
          <p:cNvSpPr txBox="1"/>
          <p:nvPr/>
        </p:nvSpPr>
        <p:spPr>
          <a:xfrm>
            <a:off x="251520" y="2478140"/>
            <a:ext cx="1669973" cy="8415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35717" tIns="35717" rIns="35717" bIns="35717" numCol="1" spcCol="26788" rtlCol="0" anchor="ctr">
            <a:spAutoFit/>
          </a:bodyPr>
          <a:lstStyle/>
          <a:p>
            <a:pPr defTabSz="410751" hangingPunct="0"/>
            <a:r>
              <a:rPr lang="en-GB" sz="2500" dirty="0" smtClean="0">
                <a:solidFill>
                  <a:schemeClr val="tx1">
                    <a:lumMod val="65000"/>
                    <a:lumOff val="35000"/>
                  </a:schemeClr>
                </a:solidFill>
              </a:rPr>
              <a:t>Structural issues</a:t>
            </a:r>
            <a:endParaRPr lang="en-GB" sz="2500" dirty="0">
              <a:solidFill>
                <a:schemeClr val="tx1">
                  <a:lumMod val="65000"/>
                  <a:lumOff val="35000"/>
                </a:schemeClr>
              </a:solidFill>
              <a:sym typeface="Helvetica Neue"/>
            </a:endParaRPr>
          </a:p>
        </p:txBody>
      </p:sp>
      <p:cxnSp>
        <p:nvCxnSpPr>
          <p:cNvPr id="12" name="Rak pilkoppling 11"/>
          <p:cNvCxnSpPr/>
          <p:nvPr/>
        </p:nvCxnSpPr>
        <p:spPr>
          <a:xfrm>
            <a:off x="4307384" y="1573941"/>
            <a:ext cx="56445" cy="3600400"/>
          </a:xfrm>
          <a:prstGeom prst="straightConnector1">
            <a:avLst/>
          </a:prstGeom>
          <a:ln w="127000">
            <a:solidFill>
              <a:srgbClr val="EEAAAB"/>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2" name="Rak pilkoppling 21"/>
          <p:cNvCxnSpPr/>
          <p:nvPr/>
        </p:nvCxnSpPr>
        <p:spPr>
          <a:xfrm>
            <a:off x="1921493" y="2996952"/>
            <a:ext cx="4882755" cy="0"/>
          </a:xfrm>
          <a:prstGeom prst="straightConnector1">
            <a:avLst/>
          </a:prstGeom>
          <a:ln w="127000">
            <a:solidFill>
              <a:srgbClr val="EEAAAB"/>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7060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Screenshot 2019-02-01 at 11.56.05.png" descr="Screenshot 2019-02-01 at 11.56.05.png"/>
          <p:cNvPicPr>
            <a:picLocks noChangeAspect="1"/>
          </p:cNvPicPr>
          <p:nvPr/>
        </p:nvPicPr>
        <p:blipFill>
          <a:blip r:embed="rId3">
            <a:extLst/>
          </a:blip>
          <a:stretch>
            <a:fillRect/>
          </a:stretch>
        </p:blipFill>
        <p:spPr>
          <a:xfrm rot="420000">
            <a:off x="4155565" y="202992"/>
            <a:ext cx="4179994" cy="6420526"/>
          </a:xfrm>
          <a:prstGeom prst="rect">
            <a:avLst/>
          </a:prstGeom>
          <a:ln w="12700">
            <a:miter lim="400000"/>
          </a:ln>
          <a:effectLst>
            <a:outerShdw blurRad="355600" rotWithShape="0">
              <a:srgbClr val="000000">
                <a:alpha val="75000"/>
              </a:srgbClr>
            </a:outerShdw>
          </a:effectLst>
        </p:spPr>
      </p:pic>
      <p:sp>
        <p:nvSpPr>
          <p:cNvPr id="3" name="Rubrik 1"/>
          <p:cNvSpPr txBox="1">
            <a:spLocks/>
          </p:cNvSpPr>
          <p:nvPr/>
        </p:nvSpPr>
        <p:spPr>
          <a:xfrm>
            <a:off x="323528" y="980728"/>
            <a:ext cx="3240360" cy="2664296"/>
          </a:xfrm>
          <a:prstGeom prst="rect">
            <a:avLst/>
          </a:prstGeom>
        </p:spPr>
        <p:txBody>
          <a:bodyPr/>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r>
              <a:rPr lang="sv-SE" smtClean="0">
                <a:latin typeface="Georgia" panose="02040502050405020303" pitchFamily="18" charset="0"/>
              </a:rPr>
              <a:t>Religion </a:t>
            </a:r>
            <a:r>
              <a:rPr lang="sv-SE" err="1" smtClean="0">
                <a:latin typeface="Georgia" panose="02040502050405020303" pitchFamily="18" charset="0"/>
              </a:rPr>
              <a:t>motivates</a:t>
            </a:r>
            <a:r>
              <a:rPr lang="sv-SE" smtClean="0"/>
              <a:t>…</a:t>
            </a:r>
            <a:endParaRPr lang="sv-SE"/>
          </a:p>
        </p:txBody>
      </p:sp>
    </p:spTree>
    <p:extLst>
      <p:ext uri="{BB962C8B-B14F-4D97-AF65-F5344CB8AC3E}">
        <p14:creationId xmlns:p14="http://schemas.microsoft.com/office/powerpoint/2010/main" val="302168842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 4"/>
          <p:cNvGrpSpPr/>
          <p:nvPr/>
        </p:nvGrpSpPr>
        <p:grpSpPr>
          <a:xfrm>
            <a:off x="971600" y="1052736"/>
            <a:ext cx="7407317" cy="4320481"/>
            <a:chOff x="944038" y="1340768"/>
            <a:chExt cx="7407317" cy="4320481"/>
          </a:xfrm>
        </p:grpSpPr>
        <p:pic>
          <p:nvPicPr>
            <p:cNvPr id="4" name="Bildobjekt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038" y="1340768"/>
              <a:ext cx="7407317" cy="4320481"/>
            </a:xfrm>
            <a:prstGeom prst="rect">
              <a:avLst/>
            </a:prstGeom>
          </p:spPr>
        </p:pic>
        <p:sp>
          <p:nvSpPr>
            <p:cNvPr id="3" name="textruta 2"/>
            <p:cNvSpPr txBox="1"/>
            <p:nvPr/>
          </p:nvSpPr>
          <p:spPr>
            <a:xfrm>
              <a:off x="3032270" y="1988840"/>
              <a:ext cx="4968552" cy="2677656"/>
            </a:xfrm>
            <a:prstGeom prst="rect">
              <a:avLst/>
            </a:prstGeom>
            <a:noFill/>
          </p:spPr>
          <p:txBody>
            <a:bodyPr wrap="square" rtlCol="0">
              <a:spAutoFit/>
            </a:bodyPr>
            <a:lstStyle/>
            <a:p>
              <a:r>
                <a:rPr lang="sv-SE" sz="7200" smtClean="0">
                  <a:solidFill>
                    <a:schemeClr val="bg1"/>
                  </a:solidFill>
                  <a:latin typeface="Georgia" panose="02040502050405020303" pitchFamily="18" charset="0"/>
                </a:rPr>
                <a:t>”</a:t>
              </a:r>
              <a:r>
                <a:rPr lang="sv-SE" sz="4800" smtClean="0">
                  <a:solidFill>
                    <a:schemeClr val="bg1"/>
                  </a:solidFill>
                  <a:latin typeface="Georgia" panose="02040502050405020303" pitchFamily="18" charset="0"/>
                </a:rPr>
                <a:t>The </a:t>
              </a:r>
              <a:r>
                <a:rPr lang="sv-SE" sz="4800" err="1" smtClean="0">
                  <a:solidFill>
                    <a:schemeClr val="bg1"/>
                  </a:solidFill>
                  <a:latin typeface="Georgia" panose="02040502050405020303" pitchFamily="18" charset="0"/>
                </a:rPr>
                <a:t>purpose</a:t>
              </a:r>
              <a:r>
                <a:rPr lang="sv-SE" sz="4800" smtClean="0">
                  <a:solidFill>
                    <a:schemeClr val="bg1"/>
                  </a:solidFill>
                  <a:latin typeface="Georgia" panose="02040502050405020303" pitchFamily="18" charset="0"/>
                </a:rPr>
                <a:t> </a:t>
              </a:r>
              <a:br>
                <a:rPr lang="sv-SE" sz="4800" smtClean="0">
                  <a:solidFill>
                    <a:schemeClr val="bg1"/>
                  </a:solidFill>
                  <a:latin typeface="Georgia" panose="02040502050405020303" pitchFamily="18" charset="0"/>
                </a:rPr>
              </a:br>
              <a:r>
                <a:rPr lang="sv-SE" sz="4800" smtClean="0">
                  <a:solidFill>
                    <a:schemeClr val="bg1"/>
                  </a:solidFill>
                  <a:latin typeface="Georgia" panose="02040502050405020303" pitchFamily="18" charset="0"/>
                </a:rPr>
                <a:t>is </a:t>
              </a:r>
              <a:r>
                <a:rPr lang="sv-SE" sz="4800" err="1" smtClean="0">
                  <a:solidFill>
                    <a:schemeClr val="bg1"/>
                  </a:solidFill>
                  <a:latin typeface="Georgia" panose="02040502050405020303" pitchFamily="18" charset="0"/>
                </a:rPr>
                <a:t>increased</a:t>
              </a:r>
              <a:r>
                <a:rPr lang="sv-SE" sz="4800" smtClean="0">
                  <a:solidFill>
                    <a:schemeClr val="bg1"/>
                  </a:solidFill>
                  <a:latin typeface="Georgia" panose="02040502050405020303" pitchFamily="18" charset="0"/>
                </a:rPr>
                <a:t> </a:t>
              </a:r>
              <a:r>
                <a:rPr lang="sv-SE" sz="4800" err="1" smtClean="0">
                  <a:solidFill>
                    <a:schemeClr val="bg1"/>
                  </a:solidFill>
                  <a:latin typeface="Georgia" panose="02040502050405020303" pitchFamily="18" charset="0"/>
                </a:rPr>
                <a:t>religious</a:t>
              </a:r>
              <a:r>
                <a:rPr lang="sv-SE" sz="4800" smtClean="0">
                  <a:solidFill>
                    <a:schemeClr val="bg1"/>
                  </a:solidFill>
                  <a:latin typeface="Georgia" panose="02040502050405020303" pitchFamily="18" charset="0"/>
                </a:rPr>
                <a:t> literacy</a:t>
              </a:r>
              <a:endParaRPr lang="sv-SE" sz="4800">
                <a:solidFill>
                  <a:schemeClr val="bg1"/>
                </a:solidFill>
                <a:latin typeface="Georgia" panose="02040502050405020303" pitchFamily="18" charset="0"/>
              </a:endParaRPr>
            </a:p>
          </p:txBody>
        </p:sp>
      </p:grpSp>
    </p:spTree>
    <p:extLst>
      <p:ext uri="{BB962C8B-B14F-4D97-AF65-F5344CB8AC3E}">
        <p14:creationId xmlns:p14="http://schemas.microsoft.com/office/powerpoint/2010/main" val="196258629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Picture 2"/>
          <p:cNvPicPr>
            <a:picLocks noChangeAspect="1"/>
          </p:cNvPicPr>
          <p:nvPr/>
        </p:nvPicPr>
        <p:blipFill>
          <a:blip r:embed="rId3">
            <a:extLst/>
          </a:blip>
          <a:srcRect t="600"/>
          <a:stretch>
            <a:fillRect/>
          </a:stretch>
        </p:blipFill>
        <p:spPr>
          <a:xfrm>
            <a:off x="-30771" y="0"/>
            <a:ext cx="9199273" cy="6858000"/>
          </a:xfrm>
          <a:prstGeom prst="rect">
            <a:avLst/>
          </a:prstGeom>
          <a:ln w="12700">
            <a:miter lim="400000"/>
          </a:ln>
        </p:spPr>
      </p:pic>
      <p:sp>
        <p:nvSpPr>
          <p:cNvPr id="3" name="Rektangel 2"/>
          <p:cNvSpPr/>
          <p:nvPr/>
        </p:nvSpPr>
        <p:spPr>
          <a:xfrm>
            <a:off x="680433" y="5661248"/>
            <a:ext cx="7776864" cy="830997"/>
          </a:xfrm>
          <a:prstGeom prst="rect">
            <a:avLst/>
          </a:prstGeom>
          <a:solidFill>
            <a:schemeClr val="accent1">
              <a:alpha val="70000"/>
            </a:schemeClr>
          </a:solidFill>
        </p:spPr>
        <p:txBody>
          <a:bodyPr wrap="square">
            <a:spAutoFit/>
          </a:bodyPr>
          <a:lstStyle/>
          <a:p>
            <a:r>
              <a:rPr lang="sv-SE" sz="4800" smtClean="0">
                <a:latin typeface="Georgia" panose="02040502050405020303" pitchFamily="18" charset="0"/>
              </a:rPr>
              <a:t>Faith </a:t>
            </a:r>
            <a:r>
              <a:rPr lang="sv-SE" sz="4800" err="1" smtClean="0">
                <a:latin typeface="Georgia" panose="02040502050405020303" pitchFamily="18" charset="0"/>
              </a:rPr>
              <a:t>based</a:t>
            </a:r>
            <a:r>
              <a:rPr lang="sv-SE" sz="4800" smtClean="0">
                <a:latin typeface="Georgia" panose="02040502050405020303" pitchFamily="18" charset="0"/>
              </a:rPr>
              <a:t> </a:t>
            </a:r>
            <a:r>
              <a:rPr lang="sv-SE" sz="4800" err="1" smtClean="0">
                <a:latin typeface="Georgia" panose="02040502050405020303" pitchFamily="18" charset="0"/>
              </a:rPr>
              <a:t>actors</a:t>
            </a:r>
            <a:r>
              <a:rPr lang="sv-SE" sz="4800" smtClean="0">
                <a:latin typeface="Georgia" panose="02040502050405020303" pitchFamily="18" charset="0"/>
              </a:rPr>
              <a:t> </a:t>
            </a:r>
            <a:r>
              <a:rPr lang="sv-SE" sz="4800" err="1" smtClean="0">
                <a:latin typeface="Georgia" panose="02040502050405020303" pitchFamily="18" charset="0"/>
              </a:rPr>
              <a:t>have</a:t>
            </a:r>
            <a:r>
              <a:rPr lang="sv-SE" sz="4800" smtClean="0"/>
              <a:t>…</a:t>
            </a:r>
            <a:endParaRPr lang="sv-SE" sz="4800"/>
          </a:p>
        </p:txBody>
      </p:sp>
    </p:spTree>
    <p:extLst>
      <p:ext uri="{BB962C8B-B14F-4D97-AF65-F5344CB8AC3E}">
        <p14:creationId xmlns:p14="http://schemas.microsoft.com/office/powerpoint/2010/main" val="75848323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540000" y="692696"/>
            <a:ext cx="8100001" cy="864001"/>
          </a:xfrm>
          <a:prstGeom prst="rect">
            <a:avLst/>
          </a:prstGeom>
        </p:spPr>
        <p:txBody>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smtClean="0"/>
              <a:t>Religion and gender</a:t>
            </a:r>
            <a:endParaRPr lang="en-GB" dirty="0"/>
          </a:p>
        </p:txBody>
      </p:sp>
      <p:sp>
        <p:nvSpPr>
          <p:cNvPr id="3" name="Platshållare för text 2"/>
          <p:cNvSpPr txBox="1">
            <a:spLocks/>
          </p:cNvSpPr>
          <p:nvPr/>
        </p:nvSpPr>
        <p:spPr>
          <a:xfrm>
            <a:off x="540000" y="1844696"/>
            <a:ext cx="8100001" cy="4608640"/>
          </a:xfrm>
          <a:prstGeom prst="rect">
            <a:avLst/>
          </a:prstGeom>
        </p:spPr>
        <p:txBody>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smtClean="0"/>
              <a:t>Who have access to power trough religious organisations?</a:t>
            </a:r>
            <a:br>
              <a:rPr lang="en-GB" dirty="0" smtClean="0"/>
            </a:br>
            <a:endParaRPr lang="en-GB" dirty="0" smtClean="0"/>
          </a:p>
          <a:p>
            <a:pPr marL="0" indent="0">
              <a:buNone/>
            </a:pPr>
            <a:r>
              <a:rPr lang="en-GB" dirty="0" smtClean="0"/>
              <a:t>Who are the followers and believers?</a:t>
            </a:r>
            <a:br>
              <a:rPr lang="en-GB" dirty="0" smtClean="0"/>
            </a:br>
            <a:endParaRPr lang="en-GB" dirty="0" smtClean="0"/>
          </a:p>
          <a:p>
            <a:pPr marL="0" indent="0">
              <a:buNone/>
            </a:pPr>
            <a:r>
              <a:rPr lang="en-GB" dirty="0" smtClean="0"/>
              <a:t>Does religion have a positive or negative impact on gender equality?</a:t>
            </a:r>
            <a:endParaRPr lang="en-GB" dirty="0"/>
          </a:p>
        </p:txBody>
      </p:sp>
    </p:spTree>
    <p:extLst>
      <p:ext uri="{BB962C8B-B14F-4D97-AF65-F5344CB8AC3E}">
        <p14:creationId xmlns:p14="http://schemas.microsoft.com/office/powerpoint/2010/main" val="137219413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en-GB" sz="4800" dirty="0" smtClean="0">
                <a:solidFill>
                  <a:srgbClr val="B85B39"/>
                </a:solidFill>
                <a:latin typeface="Georgia" panose="02040502050405020303" pitchFamily="18" charset="0"/>
              </a:rPr>
              <a:t>For better, for worse…..</a:t>
            </a:r>
            <a:endParaRPr lang="en-GB" sz="4800" dirty="0">
              <a:solidFill>
                <a:srgbClr val="B85B39"/>
              </a:solidFill>
              <a:latin typeface="Georgia" panose="02040502050405020303" pitchFamily="18" charset="0"/>
            </a:endParaRPr>
          </a:p>
        </p:txBody>
      </p:sp>
      <p:pic>
        <p:nvPicPr>
          <p:cNvPr id="7" name="Platshållare för innehåll 6"/>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572048" y="2564904"/>
            <a:ext cx="4480687" cy="2852936"/>
          </a:xfrm>
        </p:spPr>
      </p:pic>
      <p:pic>
        <p:nvPicPr>
          <p:cNvPr id="11" name="Platshållare för innehåll 10"/>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03403" y="1844675"/>
            <a:ext cx="2713907" cy="3600450"/>
          </a:xfrm>
        </p:spPr>
      </p:pic>
    </p:spTree>
    <p:extLst>
      <p:ext uri="{BB962C8B-B14F-4D97-AF65-F5344CB8AC3E}">
        <p14:creationId xmlns:p14="http://schemas.microsoft.com/office/powerpoint/2010/main" val="386539489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01797" y="1124744"/>
            <a:ext cx="4320480" cy="5253703"/>
          </a:xfrm>
          <a:prstGeom prst="rect">
            <a:avLst/>
          </a:prstGeom>
        </p:spPr>
      </p:pic>
      <p:sp>
        <p:nvSpPr>
          <p:cNvPr id="6" name="textruta 5"/>
          <p:cNvSpPr txBox="1"/>
          <p:nvPr/>
        </p:nvSpPr>
        <p:spPr>
          <a:xfrm>
            <a:off x="5796136" y="1628800"/>
            <a:ext cx="2232248" cy="954107"/>
          </a:xfrm>
          <a:prstGeom prst="rect">
            <a:avLst/>
          </a:prstGeom>
          <a:noFill/>
        </p:spPr>
        <p:txBody>
          <a:bodyPr wrap="square" rtlCol="0">
            <a:spAutoFit/>
          </a:bodyPr>
          <a:lstStyle/>
          <a:p>
            <a:r>
              <a:rPr lang="en-GB" sz="2800" smtClean="0"/>
              <a:t>Who owns the agenda</a:t>
            </a:r>
            <a:r>
              <a:rPr lang="sv-SE" sz="2800" smtClean="0"/>
              <a:t>?</a:t>
            </a:r>
            <a:endParaRPr lang="sv-SE" sz="2800"/>
          </a:p>
        </p:txBody>
      </p:sp>
      <p:sp>
        <p:nvSpPr>
          <p:cNvPr id="3" name="Rubrik 1"/>
          <p:cNvSpPr txBox="1">
            <a:spLocks/>
          </p:cNvSpPr>
          <p:nvPr/>
        </p:nvSpPr>
        <p:spPr>
          <a:xfrm>
            <a:off x="683568" y="620689"/>
            <a:ext cx="5544616" cy="1224135"/>
          </a:xfrm>
          <a:prstGeom prst="rect">
            <a:avLst/>
          </a:prstGeom>
        </p:spPr>
        <p:txBody>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err="1" smtClean="0">
                <a:latin typeface="Georgia" panose="02040502050405020303" pitchFamily="18" charset="0"/>
              </a:rPr>
              <a:t>Instumentalization</a:t>
            </a:r>
            <a:r>
              <a:rPr lang="sv-SE" smtClean="0">
                <a:latin typeface="Georgia" panose="02040502050405020303" pitchFamily="18" charset="0"/>
              </a:rPr>
              <a:t>:</a:t>
            </a:r>
            <a:r>
              <a:rPr lang="sv-SE" smtClean="0"/>
              <a:t/>
            </a:r>
            <a:br>
              <a:rPr lang="sv-SE" smtClean="0"/>
            </a:br>
            <a:endParaRPr lang="sv-SE"/>
          </a:p>
        </p:txBody>
      </p:sp>
    </p:spTree>
    <p:extLst>
      <p:ext uri="{BB962C8B-B14F-4D97-AF65-F5344CB8AC3E}">
        <p14:creationId xmlns:p14="http://schemas.microsoft.com/office/powerpoint/2010/main" val="11683965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p:cNvSpPr/>
          <p:nvPr/>
        </p:nvSpPr>
        <p:spPr>
          <a:xfrm>
            <a:off x="3419872" y="2060848"/>
            <a:ext cx="4948238" cy="3600897"/>
          </a:xfrm>
          <a:prstGeom prst="ellipse">
            <a:avLst/>
          </a:prstGeom>
          <a:solidFill>
            <a:srgbClr val="8DA198">
              <a:alpha val="76000"/>
            </a:srgbClr>
          </a:solidFill>
          <a:ln w="12700">
            <a:miter lim="400000"/>
          </a:ln>
        </p:spPr>
        <p:txBody>
          <a:bodyPr lIns="50800" tIns="50800" rIns="50800" bIns="50800" anchor="ctr"/>
          <a:lstStyle/>
          <a:p>
            <a:pPr>
              <a:lnSpc>
                <a:spcPct val="80000"/>
              </a:lnSpc>
              <a:defRPr sz="5000" b="0">
                <a:solidFill>
                  <a:srgbClr val="FFFFFF"/>
                </a:solidFill>
                <a:latin typeface="Bradley Hand ITC TT-Bold"/>
                <a:ea typeface="Bradley Hand ITC TT-Bold"/>
                <a:cs typeface="Bradley Hand ITC TT-Bold"/>
                <a:sym typeface="Bradley Hand ITC TT-Bold"/>
              </a:defRPr>
            </a:pPr>
            <a:endParaRPr/>
          </a:p>
        </p:txBody>
      </p:sp>
      <p:grpSp>
        <p:nvGrpSpPr>
          <p:cNvPr id="3" name="Grupp 2"/>
          <p:cNvGrpSpPr/>
          <p:nvPr/>
        </p:nvGrpSpPr>
        <p:grpSpPr>
          <a:xfrm>
            <a:off x="887229" y="1226618"/>
            <a:ext cx="6235553" cy="3308300"/>
            <a:chOff x="850741" y="2090714"/>
            <a:chExt cx="6235553" cy="3308300"/>
          </a:xfrm>
        </p:grpSpPr>
        <p:sp>
          <p:nvSpPr>
            <p:cNvPr id="4" name="Oval"/>
            <p:cNvSpPr/>
            <p:nvPr/>
          </p:nvSpPr>
          <p:spPr>
            <a:xfrm>
              <a:off x="850741" y="2090714"/>
              <a:ext cx="4948238" cy="3308300"/>
            </a:xfrm>
            <a:prstGeom prst="ellipse">
              <a:avLst/>
            </a:prstGeom>
            <a:solidFill>
              <a:srgbClr val="B85B39">
                <a:alpha val="70000"/>
              </a:srgbClr>
            </a:solidFill>
            <a:ln w="12700">
              <a:miter lim="400000"/>
            </a:ln>
          </p:spPr>
          <p:txBody>
            <a:bodyPr lIns="50800" tIns="50800" rIns="50800" bIns="50800" anchor="ctr"/>
            <a:lstStyle/>
            <a:p>
              <a:pPr>
                <a:lnSpc>
                  <a:spcPct val="80000"/>
                </a:lnSpc>
                <a:defRPr sz="5000" b="0">
                  <a:solidFill>
                    <a:srgbClr val="FFFFFF"/>
                  </a:solidFill>
                  <a:latin typeface="Bradley Hand ITC TT-Bold"/>
                  <a:ea typeface="Bradley Hand ITC TT-Bold"/>
                  <a:cs typeface="Bradley Hand ITC TT-Bold"/>
                  <a:sym typeface="Bradley Hand ITC TT-Bold"/>
                </a:defRPr>
              </a:pPr>
              <a:endParaRPr/>
            </a:p>
          </p:txBody>
        </p:sp>
        <p:sp>
          <p:nvSpPr>
            <p:cNvPr id="5" name="Secularism?"/>
            <p:cNvSpPr txBox="1"/>
            <p:nvPr/>
          </p:nvSpPr>
          <p:spPr>
            <a:xfrm>
              <a:off x="1583184" y="3744864"/>
              <a:ext cx="5503110" cy="718145"/>
            </a:xfrm>
            <a:prstGeom prst="rect">
              <a:avLst/>
            </a:prstGeom>
            <a:ln w="12700">
              <a:miter lim="400000"/>
            </a:ln>
            <a:extLst>
              <a:ext uri="{C572A759-6A51-4108-AA02-DFA0A04FC94B}">
                <ma14:wrappingTextBoxFlag xmlns="" xmlns:ma14="http://schemas.microsoft.com/office/mac/drawingml/2011/main" val="1"/>
              </a:ext>
            </a:extLst>
          </p:spPr>
          <p:txBody>
            <a:bodyPr wrap="none" lIns="50800" tIns="50800" rIns="50800" bIns="50800" anchor="ctr">
              <a:spAutoFit/>
            </a:bodyPr>
            <a:lstStyle>
              <a:lvl1pPr algn="l">
                <a:spcBef>
                  <a:spcPts val="800"/>
                </a:spcBef>
                <a:defRPr sz="4000" b="0">
                  <a:solidFill>
                    <a:srgbClr val="FFFFFF"/>
                  </a:solidFill>
                  <a:latin typeface="+mn-lt"/>
                  <a:ea typeface="+mn-ea"/>
                  <a:cs typeface="+mn-cs"/>
                  <a:sym typeface="Trebuchet MS"/>
                </a:defRPr>
              </a:lvl1pPr>
            </a:lstStyle>
            <a:p>
              <a:r>
                <a:rPr smtClean="0">
                  <a:solidFill>
                    <a:schemeClr val="bg1"/>
                  </a:solidFill>
                  <a:latin typeface="Georgia" panose="02040502050405020303" pitchFamily="18" charset="0"/>
                </a:rPr>
                <a:t>Secular</a:t>
              </a:r>
              <a:r>
                <a:rPr lang="sv-SE" smtClean="0">
                  <a:solidFill>
                    <a:schemeClr val="bg1"/>
                  </a:solidFill>
                  <a:latin typeface="Georgia" panose="02040502050405020303" pitchFamily="18" charset="0"/>
                </a:rPr>
                <a:t> or Faith-</a:t>
              </a:r>
              <a:r>
                <a:rPr lang="sv-SE" err="1" smtClean="0">
                  <a:solidFill>
                    <a:schemeClr val="bg1"/>
                  </a:solidFill>
                  <a:latin typeface="Georgia" panose="02040502050405020303" pitchFamily="18" charset="0"/>
                </a:rPr>
                <a:t>Based</a:t>
              </a:r>
              <a:r>
                <a:rPr smtClean="0">
                  <a:solidFill>
                    <a:schemeClr val="bg1"/>
                  </a:solidFill>
                  <a:latin typeface="Georgia" panose="02040502050405020303" pitchFamily="18" charset="0"/>
                </a:rPr>
                <a:t>?</a:t>
              </a:r>
              <a:endParaRPr>
                <a:solidFill>
                  <a:schemeClr val="bg1"/>
                </a:solidFill>
                <a:latin typeface="Georgia" panose="02040502050405020303" pitchFamily="18" charset="0"/>
              </a:endParaRPr>
            </a:p>
          </p:txBody>
        </p:sp>
      </p:grpSp>
    </p:spTree>
    <p:extLst>
      <p:ext uri="{BB962C8B-B14F-4D97-AF65-F5344CB8AC3E}">
        <p14:creationId xmlns:p14="http://schemas.microsoft.com/office/powerpoint/2010/main" val="250233595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ktangel 5"/>
          <p:cNvSpPr/>
          <p:nvPr/>
        </p:nvSpPr>
        <p:spPr>
          <a:xfrm>
            <a:off x="0" y="0"/>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p:cNvSpPr/>
          <p:nvPr/>
        </p:nvSpPr>
        <p:spPr>
          <a:xfrm>
            <a:off x="971600" y="836712"/>
            <a:ext cx="7704856" cy="4503797"/>
          </a:xfrm>
          <a:prstGeom prst="rect">
            <a:avLst/>
          </a:prstGeom>
        </p:spPr>
        <p:txBody>
          <a:bodyPr wrap="square">
            <a:spAutoFit/>
          </a:bodyPr>
          <a:lstStyle/>
          <a:p>
            <a:pPr>
              <a:spcBef>
                <a:spcPts val="800"/>
              </a:spcBef>
              <a:defRPr sz="4000" b="0">
                <a:solidFill>
                  <a:srgbClr val="424242"/>
                </a:solidFill>
                <a:latin typeface="+mn-lt"/>
                <a:ea typeface="+mn-ea"/>
                <a:cs typeface="+mn-cs"/>
                <a:sym typeface="Trebuchet MS"/>
              </a:defRPr>
            </a:pPr>
            <a:r>
              <a:rPr lang="en-GB" dirty="0" smtClean="0">
                <a:solidFill>
                  <a:schemeClr val="tx2"/>
                </a:solidFill>
                <a:latin typeface="Georgia" panose="02040502050405020303" pitchFamily="18" charset="0"/>
              </a:rPr>
              <a:t>Sider and Unruh’s FBO typology</a:t>
            </a:r>
          </a:p>
          <a:p>
            <a:pPr>
              <a:spcBef>
                <a:spcPts val="800"/>
              </a:spcBef>
              <a:defRPr sz="4000" b="0">
                <a:solidFill>
                  <a:srgbClr val="424242"/>
                </a:solidFill>
                <a:latin typeface="+mn-lt"/>
                <a:ea typeface="+mn-ea"/>
                <a:cs typeface="+mn-cs"/>
                <a:sym typeface="Trebuchet MS"/>
              </a:defRPr>
            </a:pPr>
            <a:endParaRPr lang="en-GB" dirty="0" smtClean="0"/>
          </a:p>
          <a:p>
            <a:pPr>
              <a:spcBef>
                <a:spcPts val="1200"/>
              </a:spcBef>
              <a:defRPr sz="3000" b="0">
                <a:solidFill>
                  <a:srgbClr val="5E5E5E"/>
                </a:solidFill>
                <a:latin typeface="+mn-lt"/>
                <a:ea typeface="+mn-ea"/>
                <a:cs typeface="+mn-cs"/>
                <a:sym typeface="Trebuchet MS"/>
              </a:defRPr>
            </a:pPr>
            <a:r>
              <a:rPr lang="en-GB" dirty="0" smtClean="0">
                <a:solidFill>
                  <a:schemeClr val="tx2"/>
                </a:solidFill>
              </a:rPr>
              <a:t>1. Faith-permeated organisations</a:t>
            </a:r>
          </a:p>
          <a:p>
            <a:pPr>
              <a:spcBef>
                <a:spcPts val="1200"/>
              </a:spcBef>
              <a:defRPr sz="3000" b="0">
                <a:solidFill>
                  <a:srgbClr val="5E5E5E"/>
                </a:solidFill>
                <a:latin typeface="+mn-lt"/>
                <a:ea typeface="+mn-ea"/>
                <a:cs typeface="+mn-cs"/>
                <a:sym typeface="Trebuchet MS"/>
              </a:defRPr>
            </a:pPr>
            <a:r>
              <a:rPr lang="en-GB" dirty="0" smtClean="0">
                <a:solidFill>
                  <a:schemeClr val="tx2"/>
                </a:solidFill>
              </a:rPr>
              <a:t>2. Faith-centred organisations </a:t>
            </a:r>
          </a:p>
          <a:p>
            <a:pPr>
              <a:spcBef>
                <a:spcPts val="1200"/>
              </a:spcBef>
              <a:defRPr sz="3000" b="0">
                <a:solidFill>
                  <a:srgbClr val="5E5E5E"/>
                </a:solidFill>
                <a:latin typeface="+mn-lt"/>
                <a:ea typeface="+mn-ea"/>
                <a:cs typeface="+mn-cs"/>
                <a:sym typeface="Trebuchet MS"/>
              </a:defRPr>
            </a:pPr>
            <a:r>
              <a:rPr lang="en-GB" dirty="0" smtClean="0">
                <a:solidFill>
                  <a:schemeClr val="tx2"/>
                </a:solidFill>
              </a:rPr>
              <a:t>3. Faith-background organisations </a:t>
            </a:r>
          </a:p>
          <a:p>
            <a:pPr>
              <a:spcBef>
                <a:spcPts val="1200"/>
              </a:spcBef>
              <a:defRPr sz="3000" b="0">
                <a:solidFill>
                  <a:srgbClr val="5E5E5E"/>
                </a:solidFill>
                <a:latin typeface="+mn-lt"/>
                <a:ea typeface="+mn-ea"/>
                <a:cs typeface="+mn-cs"/>
                <a:sym typeface="Trebuchet MS"/>
              </a:defRPr>
            </a:pPr>
            <a:r>
              <a:rPr lang="en-GB" dirty="0" smtClean="0">
                <a:solidFill>
                  <a:schemeClr val="tx2"/>
                </a:solidFill>
              </a:rPr>
              <a:t>4. Faith-secular partnerships </a:t>
            </a:r>
          </a:p>
          <a:p>
            <a:pPr>
              <a:spcBef>
                <a:spcPts val="1200"/>
              </a:spcBef>
              <a:defRPr sz="3000" b="0">
                <a:solidFill>
                  <a:srgbClr val="5E5E5E"/>
                </a:solidFill>
                <a:latin typeface="+mn-lt"/>
                <a:ea typeface="+mn-ea"/>
                <a:cs typeface="+mn-cs"/>
                <a:sym typeface="Trebuchet MS"/>
              </a:defRPr>
            </a:pPr>
            <a:r>
              <a:rPr lang="en-GB" dirty="0" smtClean="0">
                <a:solidFill>
                  <a:schemeClr val="tx2"/>
                </a:solidFill>
              </a:rPr>
              <a:t>5. Secular organisations</a:t>
            </a:r>
            <a:endParaRPr lang="en-GB" dirty="0">
              <a:solidFill>
                <a:schemeClr val="tx2"/>
              </a:solidFill>
            </a:endParaRPr>
          </a:p>
        </p:txBody>
      </p:sp>
    </p:spTree>
    <p:extLst>
      <p:ext uri="{BB962C8B-B14F-4D97-AF65-F5344CB8AC3E}">
        <p14:creationId xmlns:p14="http://schemas.microsoft.com/office/powerpoint/2010/main" val="401239253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899592" y="548680"/>
            <a:ext cx="7056784" cy="1015663"/>
          </a:xfrm>
          <a:prstGeom prst="rect">
            <a:avLst/>
          </a:prstGeom>
          <a:noFill/>
        </p:spPr>
        <p:txBody>
          <a:bodyPr wrap="square" rtlCol="0">
            <a:spAutoFit/>
          </a:bodyPr>
          <a:lstStyle/>
          <a:p>
            <a:pPr algn="ctr"/>
            <a:r>
              <a:rPr lang="en-GB" sz="6000" smtClean="0">
                <a:latin typeface="Georgia" panose="02040502050405020303" pitchFamily="18" charset="0"/>
              </a:rPr>
              <a:t>IDEA model</a:t>
            </a:r>
            <a:endParaRPr lang="en-GB" sz="6000">
              <a:latin typeface="Georgia" panose="02040502050405020303" pitchFamily="18" charset="0"/>
            </a:endParaRPr>
          </a:p>
        </p:txBody>
      </p:sp>
      <p:sp>
        <p:nvSpPr>
          <p:cNvPr id="3" name="Ellips 2"/>
          <p:cNvSpPr/>
          <p:nvPr/>
        </p:nvSpPr>
        <p:spPr>
          <a:xfrm>
            <a:off x="1475656" y="1988839"/>
            <a:ext cx="2515634" cy="2507579"/>
          </a:xfrm>
          <a:prstGeom prst="ellipse">
            <a:avLst/>
          </a:prstGeom>
          <a:solidFill>
            <a:srgbClr val="D3E6C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smtClean="0">
                <a:solidFill>
                  <a:schemeClr val="tx1"/>
                </a:solidFill>
              </a:rPr>
              <a:t>Declared identity:</a:t>
            </a:r>
            <a:r>
              <a:rPr lang="sv-SE" sz="2400" smtClean="0">
                <a:solidFill>
                  <a:schemeClr val="tx1"/>
                </a:solidFill>
              </a:rPr>
              <a:t/>
            </a:r>
            <a:br>
              <a:rPr lang="sv-SE" sz="2400" smtClean="0">
                <a:solidFill>
                  <a:schemeClr val="tx1"/>
                </a:solidFill>
              </a:rPr>
            </a:br>
            <a:r>
              <a:rPr lang="sv-SE" sz="1200" smtClean="0">
                <a:solidFill>
                  <a:schemeClr val="tx1"/>
                </a:solidFill>
              </a:rPr>
              <a:t> </a:t>
            </a:r>
          </a:p>
          <a:p>
            <a:pPr algn="ctr"/>
            <a:r>
              <a:rPr lang="sv-SE" sz="2400" smtClean="0">
                <a:solidFill>
                  <a:schemeClr val="tx1"/>
                </a:solidFill>
              </a:rPr>
              <a:t>WE SAY</a:t>
            </a:r>
            <a:endParaRPr lang="sv-SE" sz="2400">
              <a:solidFill>
                <a:schemeClr val="tx1"/>
              </a:solidFill>
            </a:endParaRPr>
          </a:p>
        </p:txBody>
      </p:sp>
      <p:sp>
        <p:nvSpPr>
          <p:cNvPr id="4" name="Ellips 3"/>
          <p:cNvSpPr/>
          <p:nvPr/>
        </p:nvSpPr>
        <p:spPr>
          <a:xfrm>
            <a:off x="3275856" y="4112805"/>
            <a:ext cx="2515634" cy="2507579"/>
          </a:xfrm>
          <a:prstGeom prst="ellipse">
            <a:avLst/>
          </a:prstGeom>
          <a:solidFill>
            <a:srgbClr val="85A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smtClean="0">
                <a:solidFill>
                  <a:schemeClr val="tx1"/>
                </a:solidFill>
              </a:rPr>
              <a:t>Attributed identity:</a:t>
            </a:r>
            <a:r>
              <a:rPr lang="en-GB" smtClean="0">
                <a:solidFill>
                  <a:schemeClr val="tx1"/>
                </a:solidFill>
              </a:rPr>
              <a:t> </a:t>
            </a:r>
            <a:r>
              <a:rPr lang="sv-SE" smtClean="0">
                <a:solidFill>
                  <a:schemeClr val="tx1"/>
                </a:solidFill>
              </a:rPr>
              <a:t/>
            </a:r>
            <a:br>
              <a:rPr lang="sv-SE" smtClean="0">
                <a:solidFill>
                  <a:schemeClr val="tx1"/>
                </a:solidFill>
              </a:rPr>
            </a:br>
            <a:endParaRPr lang="sv-SE" sz="1200">
              <a:solidFill>
                <a:schemeClr val="tx1"/>
              </a:solidFill>
            </a:endParaRPr>
          </a:p>
          <a:p>
            <a:pPr algn="ctr"/>
            <a:r>
              <a:rPr lang="sv-SE" sz="2400" smtClean="0">
                <a:solidFill>
                  <a:schemeClr val="tx1"/>
                </a:solidFill>
              </a:rPr>
              <a:t>THEY SAY</a:t>
            </a:r>
            <a:endParaRPr lang="sv-SE" sz="2400">
              <a:solidFill>
                <a:schemeClr val="tx1"/>
              </a:solidFill>
            </a:endParaRPr>
          </a:p>
        </p:txBody>
      </p:sp>
      <p:sp>
        <p:nvSpPr>
          <p:cNvPr id="5" name="Ellips 4"/>
          <p:cNvSpPr/>
          <p:nvPr/>
        </p:nvSpPr>
        <p:spPr>
          <a:xfrm>
            <a:off x="5076056" y="1988839"/>
            <a:ext cx="2664296" cy="2507579"/>
          </a:xfrm>
          <a:prstGeom prst="ellipse">
            <a:avLst/>
          </a:prstGeom>
          <a:solidFill>
            <a:srgbClr val="C3613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smtClean="0">
                <a:solidFill>
                  <a:schemeClr val="tx1"/>
                </a:solidFill>
              </a:rPr>
              <a:t>Experienced identity:</a:t>
            </a:r>
            <a:r>
              <a:rPr lang="sv-SE" sz="2400" smtClean="0">
                <a:solidFill>
                  <a:schemeClr val="tx1"/>
                </a:solidFill>
              </a:rPr>
              <a:t/>
            </a:r>
            <a:br>
              <a:rPr lang="sv-SE" sz="2400" smtClean="0">
                <a:solidFill>
                  <a:schemeClr val="tx1"/>
                </a:solidFill>
              </a:rPr>
            </a:br>
            <a:r>
              <a:rPr lang="sv-SE" sz="1200" smtClean="0">
                <a:solidFill>
                  <a:schemeClr val="tx1"/>
                </a:solidFill>
              </a:rPr>
              <a:t> </a:t>
            </a:r>
            <a:endParaRPr lang="sv-SE" sz="1200">
              <a:solidFill>
                <a:schemeClr val="tx1"/>
              </a:solidFill>
            </a:endParaRPr>
          </a:p>
          <a:p>
            <a:pPr algn="ctr"/>
            <a:r>
              <a:rPr lang="sv-SE" sz="2400">
                <a:solidFill>
                  <a:schemeClr val="tx1"/>
                </a:solidFill>
              </a:rPr>
              <a:t>WE </a:t>
            </a:r>
            <a:r>
              <a:rPr lang="sv-SE" sz="2400" smtClean="0">
                <a:solidFill>
                  <a:schemeClr val="tx1"/>
                </a:solidFill>
              </a:rPr>
              <a:t>FEEL</a:t>
            </a:r>
            <a:endParaRPr lang="sv-SE" sz="2400">
              <a:solidFill>
                <a:schemeClr val="tx1"/>
              </a:solidFill>
            </a:endParaRPr>
          </a:p>
        </p:txBody>
      </p:sp>
      <p:cxnSp>
        <p:nvCxnSpPr>
          <p:cNvPr id="8" name="Rak koppling 7"/>
          <p:cNvCxnSpPr/>
          <p:nvPr/>
        </p:nvCxnSpPr>
        <p:spPr>
          <a:xfrm>
            <a:off x="3491880" y="4269032"/>
            <a:ext cx="216024" cy="15120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Rak koppling 11"/>
          <p:cNvCxnSpPr>
            <a:endCxn id="5" idx="3"/>
          </p:cNvCxnSpPr>
          <p:nvPr/>
        </p:nvCxnSpPr>
        <p:spPr>
          <a:xfrm flipV="1">
            <a:off x="5304475" y="4129192"/>
            <a:ext cx="161758" cy="21602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9" name="Rak koppling 8"/>
          <p:cNvCxnSpPr/>
          <p:nvPr/>
        </p:nvCxnSpPr>
        <p:spPr>
          <a:xfrm>
            <a:off x="3991290" y="2924944"/>
            <a:ext cx="1084766"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59982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p:cNvSpPr txBox="1"/>
          <p:nvPr/>
        </p:nvSpPr>
        <p:spPr>
          <a:xfrm>
            <a:off x="899592" y="548680"/>
            <a:ext cx="7056784" cy="1015663"/>
          </a:xfrm>
          <a:prstGeom prst="rect">
            <a:avLst/>
          </a:prstGeom>
          <a:noFill/>
        </p:spPr>
        <p:txBody>
          <a:bodyPr wrap="square" rtlCol="0">
            <a:spAutoFit/>
          </a:bodyPr>
          <a:lstStyle/>
          <a:p>
            <a:pPr algn="ctr"/>
            <a:r>
              <a:rPr lang="en-GB" sz="6000" dirty="0" smtClean="0">
                <a:latin typeface="Georgia" panose="02040502050405020303" pitchFamily="18" charset="0"/>
              </a:rPr>
              <a:t>IDEA model</a:t>
            </a:r>
            <a:endParaRPr lang="en-GB" sz="6000" dirty="0">
              <a:latin typeface="Georgia" panose="02040502050405020303" pitchFamily="18" charset="0"/>
            </a:endParaRPr>
          </a:p>
        </p:txBody>
      </p:sp>
      <p:grpSp>
        <p:nvGrpSpPr>
          <p:cNvPr id="6" name="Grupp 5"/>
          <p:cNvGrpSpPr/>
          <p:nvPr/>
        </p:nvGrpSpPr>
        <p:grpSpPr>
          <a:xfrm>
            <a:off x="1475656" y="1988839"/>
            <a:ext cx="6264696" cy="4631545"/>
            <a:chOff x="1475656" y="1988839"/>
            <a:chExt cx="6264696" cy="4631545"/>
          </a:xfrm>
        </p:grpSpPr>
        <p:sp>
          <p:nvSpPr>
            <p:cNvPr id="3" name="Ellips 2"/>
            <p:cNvSpPr/>
            <p:nvPr/>
          </p:nvSpPr>
          <p:spPr>
            <a:xfrm>
              <a:off x="1475656" y="1988839"/>
              <a:ext cx="2515634" cy="2507579"/>
            </a:xfrm>
            <a:prstGeom prst="ellipse">
              <a:avLst/>
            </a:prstGeom>
            <a:solidFill>
              <a:srgbClr val="D3E6C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Declared identity:</a:t>
              </a:r>
              <a:br>
                <a:rPr lang="en-GB" sz="2400" dirty="0" smtClean="0">
                  <a:solidFill>
                    <a:schemeClr val="tx1"/>
                  </a:solidFill>
                </a:rPr>
              </a:br>
              <a:r>
                <a:rPr lang="en-GB" sz="1200" dirty="0" smtClean="0">
                  <a:solidFill>
                    <a:schemeClr val="tx1"/>
                  </a:solidFill>
                </a:rPr>
                <a:t> </a:t>
              </a:r>
            </a:p>
            <a:p>
              <a:pPr algn="ctr"/>
              <a:r>
                <a:rPr lang="en-GB" sz="2400" dirty="0" smtClean="0">
                  <a:solidFill>
                    <a:schemeClr val="tx1"/>
                  </a:solidFill>
                </a:rPr>
                <a:t>WE SAY</a:t>
              </a:r>
              <a:endParaRPr lang="en-GB" sz="2400" dirty="0">
                <a:solidFill>
                  <a:schemeClr val="tx1"/>
                </a:solidFill>
              </a:endParaRPr>
            </a:p>
          </p:txBody>
        </p:sp>
        <p:sp>
          <p:nvSpPr>
            <p:cNvPr id="4" name="Ellips 3"/>
            <p:cNvSpPr/>
            <p:nvPr/>
          </p:nvSpPr>
          <p:spPr>
            <a:xfrm>
              <a:off x="3275856" y="4112805"/>
              <a:ext cx="2515634" cy="2507579"/>
            </a:xfrm>
            <a:prstGeom prst="ellipse">
              <a:avLst/>
            </a:prstGeom>
            <a:solidFill>
              <a:srgbClr val="85A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Attributed identity:</a:t>
              </a:r>
              <a:r>
                <a:rPr lang="en-GB" dirty="0" smtClean="0">
                  <a:solidFill>
                    <a:schemeClr val="tx1"/>
                  </a:solidFill>
                </a:rPr>
                <a:t> </a:t>
              </a:r>
              <a:br>
                <a:rPr lang="en-GB" dirty="0" smtClean="0">
                  <a:solidFill>
                    <a:schemeClr val="tx1"/>
                  </a:solidFill>
                </a:rPr>
              </a:br>
              <a:endParaRPr lang="en-GB" sz="1200" dirty="0" smtClean="0">
                <a:solidFill>
                  <a:schemeClr val="tx1"/>
                </a:solidFill>
              </a:endParaRPr>
            </a:p>
            <a:p>
              <a:pPr algn="ctr"/>
              <a:r>
                <a:rPr lang="en-GB" sz="2400" dirty="0" smtClean="0">
                  <a:solidFill>
                    <a:schemeClr val="tx1"/>
                  </a:solidFill>
                </a:rPr>
                <a:t>THEY SAY</a:t>
              </a:r>
              <a:endParaRPr lang="en-GB" sz="2400" dirty="0">
                <a:solidFill>
                  <a:schemeClr val="tx1"/>
                </a:solidFill>
              </a:endParaRPr>
            </a:p>
          </p:txBody>
        </p:sp>
        <p:sp>
          <p:nvSpPr>
            <p:cNvPr id="5" name="Ellips 4"/>
            <p:cNvSpPr/>
            <p:nvPr/>
          </p:nvSpPr>
          <p:spPr>
            <a:xfrm>
              <a:off x="5076056" y="1988839"/>
              <a:ext cx="2664296" cy="2507579"/>
            </a:xfrm>
            <a:prstGeom prst="ellipse">
              <a:avLst/>
            </a:prstGeom>
            <a:solidFill>
              <a:srgbClr val="C3613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smtClean="0">
                  <a:solidFill>
                    <a:schemeClr val="tx1"/>
                  </a:solidFill>
                </a:rPr>
                <a:t>Experienced identity:</a:t>
              </a:r>
              <a:br>
                <a:rPr lang="en-GB" sz="2400" dirty="0" smtClean="0">
                  <a:solidFill>
                    <a:schemeClr val="tx1"/>
                  </a:solidFill>
                </a:rPr>
              </a:br>
              <a:r>
                <a:rPr lang="en-GB" sz="1200" dirty="0" smtClean="0">
                  <a:solidFill>
                    <a:schemeClr val="tx1"/>
                  </a:solidFill>
                </a:rPr>
                <a:t> </a:t>
              </a:r>
            </a:p>
            <a:p>
              <a:pPr algn="ctr"/>
              <a:r>
                <a:rPr lang="en-GB" sz="2400" dirty="0" smtClean="0">
                  <a:solidFill>
                    <a:schemeClr val="tx1"/>
                  </a:solidFill>
                </a:rPr>
                <a:t>WE FEEL</a:t>
              </a:r>
              <a:endParaRPr lang="en-GB" sz="2400" dirty="0">
                <a:solidFill>
                  <a:schemeClr val="tx1"/>
                </a:solidFill>
              </a:endParaRPr>
            </a:p>
          </p:txBody>
        </p:sp>
        <p:cxnSp>
          <p:nvCxnSpPr>
            <p:cNvPr id="7" name="Rak koppling 6"/>
            <p:cNvCxnSpPr/>
            <p:nvPr/>
          </p:nvCxnSpPr>
          <p:spPr>
            <a:xfrm>
              <a:off x="3991290" y="2996952"/>
              <a:ext cx="1084766" cy="0"/>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Rak koppling 7"/>
            <p:cNvCxnSpPr/>
            <p:nvPr/>
          </p:nvCxnSpPr>
          <p:spPr>
            <a:xfrm>
              <a:off x="3491880" y="4257309"/>
              <a:ext cx="216024" cy="15120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12" name="Rak koppling 11"/>
            <p:cNvCxnSpPr>
              <a:endCxn id="5" idx="3"/>
            </p:cNvCxnSpPr>
            <p:nvPr/>
          </p:nvCxnSpPr>
          <p:spPr>
            <a:xfrm flipV="1">
              <a:off x="5304475" y="4129192"/>
              <a:ext cx="161758" cy="21602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grpSp>
      <p:sp>
        <p:nvSpPr>
          <p:cNvPr id="16" name="Kommentar i oval 15"/>
          <p:cNvSpPr/>
          <p:nvPr/>
        </p:nvSpPr>
        <p:spPr>
          <a:xfrm>
            <a:off x="7185827" y="770148"/>
            <a:ext cx="1666131" cy="1225464"/>
          </a:xfrm>
          <a:prstGeom prst="wedgeEllipseCallout">
            <a:avLst>
              <a:gd name="adj1" fmla="val -60893"/>
              <a:gd name="adj2" fmla="val 56861"/>
            </a:avLst>
          </a:prstGeom>
          <a:solidFill>
            <a:srgbClr val="EEAA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Who are we in reality?</a:t>
            </a:r>
            <a:endParaRPr lang="en-GB" dirty="0">
              <a:solidFill>
                <a:schemeClr val="tx1"/>
              </a:solidFill>
            </a:endParaRPr>
          </a:p>
        </p:txBody>
      </p:sp>
      <p:sp>
        <p:nvSpPr>
          <p:cNvPr id="17" name="Rundad rektangulär bildtext 16"/>
          <p:cNvSpPr/>
          <p:nvPr/>
        </p:nvSpPr>
        <p:spPr>
          <a:xfrm>
            <a:off x="6516216" y="4890499"/>
            <a:ext cx="1894281" cy="1482807"/>
          </a:xfrm>
          <a:prstGeom prst="wedgeRoundRectCallout">
            <a:avLst>
              <a:gd name="adj1" fmla="val -97656"/>
              <a:gd name="adj2" fmla="val -23296"/>
              <a:gd name="adj3" fmla="val 16667"/>
            </a:avLst>
          </a:prstGeom>
          <a:solidFill>
            <a:srgbClr val="EEAA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defRPr sz="2600" b="0">
                <a:solidFill>
                  <a:srgbClr val="FFFFFF"/>
                </a:solidFill>
                <a:latin typeface="Bradley Hand ITC TT-Bold"/>
                <a:ea typeface="Bradley Hand ITC TT-Bold"/>
                <a:cs typeface="Bradley Hand ITC TT-Bold"/>
                <a:sym typeface="Bradley Hand ITC TT-Bold"/>
              </a:defRPr>
            </a:pPr>
            <a:r>
              <a:rPr lang="en-GB" sz="2000" dirty="0" smtClean="0">
                <a:solidFill>
                  <a:schemeClr val="tx1"/>
                </a:solidFill>
                <a:latin typeface="Georgia" panose="02040502050405020303" pitchFamily="18" charset="0"/>
              </a:rPr>
              <a:t>Who are we in the eyes of others?</a:t>
            </a:r>
            <a:endParaRPr lang="en-GB" sz="2000" dirty="0">
              <a:solidFill>
                <a:schemeClr val="tx1"/>
              </a:solidFill>
            </a:endParaRPr>
          </a:p>
        </p:txBody>
      </p:sp>
      <p:sp>
        <p:nvSpPr>
          <p:cNvPr id="18" name="Rundad rektangulär bildtext 17"/>
          <p:cNvSpPr/>
          <p:nvPr/>
        </p:nvSpPr>
        <p:spPr>
          <a:xfrm>
            <a:off x="448235" y="4402758"/>
            <a:ext cx="1656184" cy="2074219"/>
          </a:xfrm>
          <a:prstGeom prst="wedgeRoundRectCallout">
            <a:avLst>
              <a:gd name="adj1" fmla="val 31091"/>
              <a:gd name="adj2" fmla="val -60444"/>
              <a:gd name="adj3" fmla="val 16667"/>
            </a:avLst>
          </a:prstGeom>
          <a:solidFill>
            <a:srgbClr val="EEAA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defRPr sz="2600" b="0">
                <a:solidFill>
                  <a:srgbClr val="FFFFFF"/>
                </a:solidFill>
                <a:latin typeface="Bradley Hand ITC TT-Bold"/>
                <a:ea typeface="Bradley Hand ITC TT-Bold"/>
                <a:cs typeface="Bradley Hand ITC TT-Bold"/>
                <a:sym typeface="Bradley Hand ITC TT-Bold"/>
              </a:defRPr>
            </a:pPr>
            <a:r>
              <a:rPr lang="en-GB" sz="2000" dirty="0" smtClean="0">
                <a:solidFill>
                  <a:schemeClr val="tx1"/>
                </a:solidFill>
                <a:latin typeface="Georgia" panose="02040502050405020303" pitchFamily="18" charset="0"/>
              </a:rPr>
              <a:t>Who do we say we are? </a:t>
            </a:r>
          </a:p>
          <a:p>
            <a:pPr>
              <a:lnSpc>
                <a:spcPct val="80000"/>
              </a:lnSpc>
              <a:defRPr sz="2600" b="0">
                <a:solidFill>
                  <a:srgbClr val="FFFFFF"/>
                </a:solidFill>
                <a:latin typeface="Bradley Hand ITC TT-Bold"/>
                <a:ea typeface="Bradley Hand ITC TT-Bold"/>
                <a:cs typeface="Bradley Hand ITC TT-Bold"/>
                <a:sym typeface="Bradley Hand ITC TT-Bold"/>
              </a:defRPr>
            </a:pPr>
            <a:r>
              <a:rPr lang="en-GB" sz="2000" dirty="0" smtClean="0">
                <a:solidFill>
                  <a:schemeClr val="tx1"/>
                </a:solidFill>
                <a:latin typeface="Georgia" panose="02040502050405020303" pitchFamily="18" charset="0"/>
              </a:rPr>
              <a:t>How do we want to be perceived?</a:t>
            </a:r>
            <a:endParaRPr lang="en-GB" sz="2000" dirty="0">
              <a:solidFill>
                <a:schemeClr val="tx1"/>
              </a:solidFill>
              <a:latin typeface="Georgia" panose="02040502050405020303" pitchFamily="18" charset="0"/>
            </a:endParaRPr>
          </a:p>
        </p:txBody>
      </p:sp>
    </p:spTree>
    <p:extLst>
      <p:ext uri="{BB962C8B-B14F-4D97-AF65-F5344CB8AC3E}">
        <p14:creationId xmlns:p14="http://schemas.microsoft.com/office/powerpoint/2010/main" val="259434114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mmon enemy"/>
          <p:cNvSpPr txBox="1"/>
          <p:nvPr/>
        </p:nvSpPr>
        <p:spPr>
          <a:xfrm>
            <a:off x="611560" y="1628800"/>
            <a:ext cx="2926459"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mtClean="0"/>
              <a:t>Common enemy</a:t>
            </a:r>
            <a:endParaRPr lang="en-GB"/>
          </a:p>
        </p:txBody>
      </p:sp>
      <p:sp>
        <p:nvSpPr>
          <p:cNvPr id="4" name="Ideology"/>
          <p:cNvSpPr txBox="1"/>
          <p:nvPr/>
        </p:nvSpPr>
        <p:spPr>
          <a:xfrm>
            <a:off x="376061" y="3018115"/>
            <a:ext cx="1555420"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a:t>Ideology</a:t>
            </a:r>
          </a:p>
        </p:txBody>
      </p:sp>
      <p:cxnSp>
        <p:nvCxnSpPr>
          <p:cNvPr id="5" name="Rak pilkoppling 4"/>
          <p:cNvCxnSpPr/>
          <p:nvPr/>
        </p:nvCxnSpPr>
        <p:spPr>
          <a:xfrm flipH="1" flipV="1">
            <a:off x="1931481" y="2100724"/>
            <a:ext cx="931186" cy="336581"/>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6" name="Rak pilkoppling 5"/>
          <p:cNvCxnSpPr/>
          <p:nvPr/>
        </p:nvCxnSpPr>
        <p:spPr>
          <a:xfrm>
            <a:off x="5075017" y="3588033"/>
            <a:ext cx="311446" cy="939747"/>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7" name="Rak pilkoppling 6"/>
          <p:cNvCxnSpPr/>
          <p:nvPr/>
        </p:nvCxnSpPr>
        <p:spPr>
          <a:xfrm flipH="1">
            <a:off x="3401088" y="3584007"/>
            <a:ext cx="360722" cy="1179735"/>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8" name="Rak pilkoppling 7"/>
          <p:cNvCxnSpPr/>
          <p:nvPr/>
        </p:nvCxnSpPr>
        <p:spPr>
          <a:xfrm flipH="1">
            <a:off x="2391047" y="3585628"/>
            <a:ext cx="547144" cy="628710"/>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9" name="Rak pilkoppling 8"/>
          <p:cNvCxnSpPr/>
          <p:nvPr/>
        </p:nvCxnSpPr>
        <p:spPr>
          <a:xfrm flipH="1">
            <a:off x="2107447" y="3033820"/>
            <a:ext cx="719386" cy="198485"/>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10" name="Motivations?"/>
          <p:cNvSpPr/>
          <p:nvPr/>
        </p:nvSpPr>
        <p:spPr>
          <a:xfrm>
            <a:off x="2849081" y="2439213"/>
            <a:ext cx="3502800" cy="1267402"/>
          </a:xfrm>
          <a:prstGeom prst="roundRect">
            <a:avLst>
              <a:gd name="adj" fmla="val 15000"/>
            </a:avLst>
          </a:prstGeom>
          <a:solidFill>
            <a:srgbClr val="EEAAAB"/>
          </a:solidFill>
          <a:ln>
            <a:noFil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4000" b="0">
                <a:solidFill>
                  <a:srgbClr val="FFFFFF"/>
                </a:solidFill>
                <a:latin typeface="+mn-lt"/>
                <a:ea typeface="+mn-ea"/>
                <a:cs typeface="+mn-cs"/>
                <a:sym typeface="Trebuchet MS"/>
              </a:defRPr>
            </a:lvl1pPr>
          </a:lstStyle>
          <a:p>
            <a:pPr algn="ctr"/>
            <a:r>
              <a:rPr lang="en-GB" sz="3200" dirty="0" smtClean="0"/>
              <a:t>Motivations?</a:t>
            </a:r>
            <a:endParaRPr lang="en-GB" sz="3200" dirty="0"/>
          </a:p>
        </p:txBody>
      </p:sp>
      <p:sp>
        <p:nvSpPr>
          <p:cNvPr id="11" name="Faith"/>
          <p:cNvSpPr txBox="1"/>
          <p:nvPr/>
        </p:nvSpPr>
        <p:spPr>
          <a:xfrm>
            <a:off x="3903796" y="1141215"/>
            <a:ext cx="1157635" cy="484232"/>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a:t>Faith</a:t>
            </a:r>
          </a:p>
        </p:txBody>
      </p:sp>
      <p:sp>
        <p:nvSpPr>
          <p:cNvPr id="12" name="Unmet Rights"/>
          <p:cNvSpPr txBox="1"/>
          <p:nvPr/>
        </p:nvSpPr>
        <p:spPr>
          <a:xfrm>
            <a:off x="5699197" y="1483521"/>
            <a:ext cx="1424602" cy="324897"/>
          </a:xfrm>
          <a:prstGeom prst="rect">
            <a:avLst/>
          </a:prstGeom>
          <a:ln w="12700">
            <a:miter lim="400000"/>
          </a:ln>
          <a:extLst>
            <a:ext uri="{C572A759-6A51-4108-AA02-DFA0A04FC94B}">
              <ma14:wrappingTextBoxFlag xmlns:ma14="http://schemas.microsoft.com/office/mac/drawingml/2011/main" xmlns="" val="1"/>
            </a:ext>
          </a:extLst>
        </p:spPr>
        <p:txBody>
          <a:bodyPr wrap="non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a:t>Unmet Rights</a:t>
            </a:r>
          </a:p>
        </p:txBody>
      </p:sp>
      <p:sp>
        <p:nvSpPr>
          <p:cNvPr id="13" name="Concern about vulnerable groups"/>
          <p:cNvSpPr txBox="1"/>
          <p:nvPr/>
        </p:nvSpPr>
        <p:spPr>
          <a:xfrm>
            <a:off x="4780037" y="4819293"/>
            <a:ext cx="2215934" cy="1572163"/>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dirty="0" smtClean="0"/>
              <a:t>Concern about vulnerable groups</a:t>
            </a:r>
            <a:endParaRPr lang="en-GB" dirty="0"/>
          </a:p>
        </p:txBody>
      </p:sp>
      <p:sp>
        <p:nvSpPr>
          <p:cNvPr id="14" name="Common Interest"/>
          <p:cNvSpPr txBox="1"/>
          <p:nvPr/>
        </p:nvSpPr>
        <p:spPr>
          <a:xfrm>
            <a:off x="7020948" y="2539551"/>
            <a:ext cx="1802798"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a:t>Common Interest</a:t>
            </a:r>
          </a:p>
        </p:txBody>
      </p:sp>
      <p:sp>
        <p:nvSpPr>
          <p:cNvPr id="15" name="Political mandate"/>
          <p:cNvSpPr txBox="1"/>
          <p:nvPr/>
        </p:nvSpPr>
        <p:spPr>
          <a:xfrm>
            <a:off x="6726959" y="4101109"/>
            <a:ext cx="1650661" cy="841256"/>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a:t>Political mandate</a:t>
            </a:r>
          </a:p>
        </p:txBody>
      </p:sp>
      <p:cxnSp>
        <p:nvCxnSpPr>
          <p:cNvPr id="16" name="Rak pilkoppling 15"/>
          <p:cNvCxnSpPr/>
          <p:nvPr/>
        </p:nvCxnSpPr>
        <p:spPr>
          <a:xfrm flipV="1">
            <a:off x="4220749" y="1624197"/>
            <a:ext cx="32953" cy="793245"/>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17" name="Rak pilkoppling 16"/>
          <p:cNvCxnSpPr/>
          <p:nvPr/>
        </p:nvCxnSpPr>
        <p:spPr>
          <a:xfrm flipV="1">
            <a:off x="5272215" y="1879495"/>
            <a:ext cx="759620" cy="546747"/>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18" name="Rak pilkoppling 17"/>
          <p:cNvCxnSpPr/>
          <p:nvPr/>
        </p:nvCxnSpPr>
        <p:spPr>
          <a:xfrm flipV="1">
            <a:off x="6345887" y="3007778"/>
            <a:ext cx="494939" cy="9265"/>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cxnSp>
        <p:nvCxnSpPr>
          <p:cNvPr id="19" name="Rak pilkoppling 18"/>
          <p:cNvCxnSpPr/>
          <p:nvPr/>
        </p:nvCxnSpPr>
        <p:spPr>
          <a:xfrm>
            <a:off x="5796136" y="3692570"/>
            <a:ext cx="806723" cy="386767"/>
          </a:xfrm>
          <a:prstGeom prst="straightConnector1">
            <a:avLst/>
          </a:prstGeom>
          <a:ln w="28575">
            <a:tailEnd type="triangle"/>
          </a:ln>
        </p:spPr>
        <p:style>
          <a:lnRef idx="1">
            <a:schemeClr val="accent5"/>
          </a:lnRef>
          <a:fillRef idx="0">
            <a:schemeClr val="accent5"/>
          </a:fillRef>
          <a:effectRef idx="0">
            <a:schemeClr val="accent5"/>
          </a:effectRef>
          <a:fontRef idx="minor">
            <a:schemeClr val="tx1"/>
          </a:fontRef>
        </p:style>
      </p:cxnSp>
      <p:sp>
        <p:nvSpPr>
          <p:cNvPr id="20" name="Ideology"/>
          <p:cNvSpPr txBox="1"/>
          <p:nvPr/>
        </p:nvSpPr>
        <p:spPr>
          <a:xfrm>
            <a:off x="1842968" y="5054830"/>
            <a:ext cx="1918842"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smtClean="0"/>
              <a:t>Solidarity</a:t>
            </a:r>
            <a:endParaRPr lang="en-GB"/>
          </a:p>
        </p:txBody>
      </p:sp>
      <p:sp>
        <p:nvSpPr>
          <p:cNvPr id="21" name="Ideology"/>
          <p:cNvSpPr txBox="1"/>
          <p:nvPr/>
        </p:nvSpPr>
        <p:spPr>
          <a:xfrm>
            <a:off x="927555" y="4238058"/>
            <a:ext cx="1555420" cy="471924"/>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lvl1pPr>
              <a:lnSpc>
                <a:spcPct val="80000"/>
              </a:lnSpc>
              <a:defRPr sz="3000" b="0">
                <a:solidFill>
                  <a:srgbClr val="5E5E5E"/>
                </a:solidFill>
                <a:latin typeface="+mn-lt"/>
                <a:ea typeface="+mn-ea"/>
                <a:cs typeface="+mn-cs"/>
                <a:sym typeface="Trebuchet MS"/>
              </a:defRPr>
            </a:lvl1pPr>
          </a:lstStyle>
          <a:p>
            <a:r>
              <a:rPr lang="en-GB" dirty="0" smtClean="0"/>
              <a:t>Security</a:t>
            </a:r>
            <a:endParaRPr lang="en-GB" dirty="0"/>
          </a:p>
        </p:txBody>
      </p:sp>
    </p:spTree>
    <p:extLst>
      <p:ext uri="{BB962C8B-B14F-4D97-AF65-F5344CB8AC3E}">
        <p14:creationId xmlns:p14="http://schemas.microsoft.com/office/powerpoint/2010/main" val="428466816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539552" y="404664"/>
            <a:ext cx="7920880" cy="1006472"/>
          </a:xfrm>
          <a:prstGeom prst="rect">
            <a:avLst/>
          </a:prstGeom>
          <a:noFill/>
          <a:ln w="165100" cap="rnd">
            <a:solidFill>
              <a:srgbClr val="EEAAAB"/>
            </a:solidFill>
            <a:prstDash val="sysDot"/>
            <a:miter lim="800000"/>
          </a:ln>
        </p:spPr>
        <p:txBody>
          <a:bodyPr vert="horz" lIns="91440" tIns="45720" rIns="91440" bIns="45720" rtlCol="0" anchor="ctr">
            <a:no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sv-SE" sz="3600" smtClean="0">
                <a:solidFill>
                  <a:schemeClr val="tx2"/>
                </a:solidFill>
              </a:rPr>
              <a:t>  </a:t>
            </a:r>
            <a:r>
              <a:rPr lang="en-GB" sz="3600" smtClean="0">
                <a:solidFill>
                  <a:schemeClr val="tx2"/>
                </a:solidFill>
                <a:latin typeface="Georgia" panose="02040502050405020303" pitchFamily="18" charset="0"/>
              </a:rPr>
              <a:t>Discuss in organisation groups:</a:t>
            </a:r>
            <a:endParaRPr lang="en-GB" sz="3600">
              <a:solidFill>
                <a:schemeClr val="tx2"/>
              </a:solidFill>
              <a:latin typeface="Georgia" panose="02040502050405020303" pitchFamily="18" charset="0"/>
            </a:endParaRPr>
          </a:p>
        </p:txBody>
      </p:sp>
      <p:sp>
        <p:nvSpPr>
          <p:cNvPr id="12" name="textruta 11"/>
          <p:cNvSpPr txBox="1"/>
          <p:nvPr/>
        </p:nvSpPr>
        <p:spPr>
          <a:xfrm>
            <a:off x="405808" y="3674055"/>
            <a:ext cx="4101298" cy="3139321"/>
          </a:xfrm>
          <a:prstGeom prst="rect">
            <a:avLst/>
          </a:prstGeom>
          <a:noFill/>
        </p:spPr>
        <p:txBody>
          <a:bodyPr wrap="square" rtlCol="0">
            <a:spAutoFit/>
          </a:bodyPr>
          <a:lstStyle/>
          <a:p>
            <a:r>
              <a:rPr lang="en-GB" smtClean="0"/>
              <a:t>Declared:</a:t>
            </a:r>
            <a:br>
              <a:rPr lang="en-GB" smtClean="0"/>
            </a:br>
            <a:endParaRPr lang="en-GB" smtClean="0"/>
          </a:p>
          <a:p>
            <a:pPr marL="285750" indent="-285750">
              <a:buFont typeface="Arial" panose="020B0604020202020204" pitchFamily="34" charset="0"/>
              <a:buChar char="•"/>
            </a:pPr>
            <a:r>
              <a:rPr lang="en-GB" smtClean="0"/>
              <a:t>What do we express in our formal documents and our communication outward?</a:t>
            </a:r>
            <a:br>
              <a:rPr lang="en-GB" smtClean="0"/>
            </a:br>
            <a:endParaRPr lang="en-GB" smtClean="0"/>
          </a:p>
          <a:p>
            <a:pPr marL="285750" indent="-285750">
              <a:buFont typeface="Arial" panose="020B0604020202020204" pitchFamily="34" charset="0"/>
              <a:buChar char="•"/>
            </a:pPr>
            <a:r>
              <a:rPr lang="en-GB" smtClean="0"/>
              <a:t>What typology would we use to describe us based on our formal documents and communication outwards?</a:t>
            </a:r>
          </a:p>
          <a:p>
            <a:pPr marL="285750" indent="-285750">
              <a:buFont typeface="Arial" panose="020B0604020202020204" pitchFamily="34" charset="0"/>
              <a:buChar char="•"/>
            </a:pPr>
            <a:endParaRPr lang="sv-SE"/>
          </a:p>
        </p:txBody>
      </p:sp>
      <p:sp>
        <p:nvSpPr>
          <p:cNvPr id="13" name="textruta 12"/>
          <p:cNvSpPr txBox="1"/>
          <p:nvPr/>
        </p:nvSpPr>
        <p:spPr>
          <a:xfrm>
            <a:off x="4821105" y="3701931"/>
            <a:ext cx="4101298" cy="2031325"/>
          </a:xfrm>
          <a:prstGeom prst="rect">
            <a:avLst/>
          </a:prstGeom>
          <a:noFill/>
        </p:spPr>
        <p:txBody>
          <a:bodyPr wrap="square" rtlCol="0">
            <a:spAutoFit/>
          </a:bodyPr>
          <a:lstStyle/>
          <a:p>
            <a:r>
              <a:rPr lang="en-GB" smtClean="0"/>
              <a:t>Experienced:</a:t>
            </a:r>
            <a:br>
              <a:rPr lang="en-GB" smtClean="0"/>
            </a:br>
            <a:endParaRPr lang="en-GB" smtClean="0"/>
          </a:p>
          <a:p>
            <a:pPr marL="285750" indent="-285750">
              <a:buFont typeface="Arial" panose="020B0604020202020204" pitchFamily="34" charset="0"/>
              <a:buChar char="•"/>
            </a:pPr>
            <a:r>
              <a:rPr lang="en-GB" smtClean="0"/>
              <a:t>How do we experience ourselves?</a:t>
            </a:r>
          </a:p>
          <a:p>
            <a:endParaRPr lang="en-GB" smtClean="0"/>
          </a:p>
          <a:p>
            <a:pPr marL="285750" indent="-285750">
              <a:buFont typeface="Arial" panose="020B0604020202020204" pitchFamily="34" charset="0"/>
              <a:buChar char="•"/>
            </a:pPr>
            <a:r>
              <a:rPr lang="en-GB" smtClean="0"/>
              <a:t>What typology would you use to describe the organisation?</a:t>
            </a:r>
          </a:p>
          <a:p>
            <a:pPr marL="285750" indent="-285750">
              <a:buFont typeface="Arial" panose="020B0604020202020204" pitchFamily="34" charset="0"/>
              <a:buChar char="•"/>
            </a:pPr>
            <a:endParaRPr lang="sv-SE"/>
          </a:p>
        </p:txBody>
      </p:sp>
      <p:grpSp>
        <p:nvGrpSpPr>
          <p:cNvPr id="6" name="Grupp 5"/>
          <p:cNvGrpSpPr/>
          <p:nvPr/>
        </p:nvGrpSpPr>
        <p:grpSpPr>
          <a:xfrm>
            <a:off x="683568" y="1556792"/>
            <a:ext cx="8041052" cy="1971607"/>
            <a:chOff x="683568" y="1556792"/>
            <a:chExt cx="8041052" cy="1971607"/>
          </a:xfrm>
        </p:grpSpPr>
        <p:cxnSp>
          <p:nvCxnSpPr>
            <p:cNvPr id="16" name="Rak koppling 15"/>
            <p:cNvCxnSpPr/>
            <p:nvPr/>
          </p:nvCxnSpPr>
          <p:spPr>
            <a:xfrm>
              <a:off x="3991290" y="2708920"/>
              <a:ext cx="1084766"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14" name="Ellips 13"/>
            <p:cNvSpPr/>
            <p:nvPr/>
          </p:nvSpPr>
          <p:spPr>
            <a:xfrm>
              <a:off x="2453319" y="1841075"/>
              <a:ext cx="1902657" cy="1687324"/>
            </a:xfrm>
            <a:prstGeom prst="ellipse">
              <a:avLst/>
            </a:prstGeom>
            <a:solidFill>
              <a:srgbClr val="D3E6C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dirty="0" smtClean="0">
                  <a:solidFill>
                    <a:schemeClr val="tx1"/>
                  </a:solidFill>
                </a:rPr>
                <a:t>Declared identity</a:t>
              </a:r>
              <a:r>
                <a:rPr lang="sv-SE" sz="1600" dirty="0" smtClean="0">
                  <a:solidFill>
                    <a:schemeClr val="tx1"/>
                  </a:solidFill>
                </a:rPr>
                <a:t>:</a:t>
              </a:r>
              <a:br>
                <a:rPr lang="sv-SE" sz="1600" dirty="0" smtClean="0">
                  <a:solidFill>
                    <a:schemeClr val="tx1"/>
                  </a:solidFill>
                </a:rPr>
              </a:br>
              <a:r>
                <a:rPr lang="sv-SE" sz="1600" dirty="0" smtClean="0">
                  <a:solidFill>
                    <a:schemeClr val="tx1"/>
                  </a:solidFill>
                </a:rPr>
                <a:t> </a:t>
              </a:r>
            </a:p>
            <a:p>
              <a:pPr algn="ctr"/>
              <a:r>
                <a:rPr lang="sv-SE" sz="1600" dirty="0" smtClean="0">
                  <a:solidFill>
                    <a:schemeClr val="tx1"/>
                  </a:solidFill>
                </a:rPr>
                <a:t>WE SAY</a:t>
              </a:r>
              <a:endParaRPr lang="sv-SE" sz="1600" dirty="0">
                <a:solidFill>
                  <a:schemeClr val="tx1"/>
                </a:solidFill>
              </a:endParaRPr>
            </a:p>
          </p:txBody>
        </p:sp>
        <p:sp>
          <p:nvSpPr>
            <p:cNvPr id="15" name="Ellips 14"/>
            <p:cNvSpPr/>
            <p:nvPr/>
          </p:nvSpPr>
          <p:spPr>
            <a:xfrm>
              <a:off x="4932040" y="1841075"/>
              <a:ext cx="2015095" cy="1687324"/>
            </a:xfrm>
            <a:prstGeom prst="ellipse">
              <a:avLst/>
            </a:prstGeom>
            <a:solidFill>
              <a:srgbClr val="C3613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smtClean="0">
                  <a:solidFill>
                    <a:schemeClr val="tx1"/>
                  </a:solidFill>
                </a:rPr>
                <a:t>Experienced identity:</a:t>
              </a:r>
              <a:r>
                <a:rPr lang="sv-SE" sz="1600" smtClean="0">
                  <a:solidFill>
                    <a:schemeClr val="tx1"/>
                  </a:solidFill>
                </a:rPr>
                <a:t/>
              </a:r>
              <a:br>
                <a:rPr lang="sv-SE" sz="1600" smtClean="0">
                  <a:solidFill>
                    <a:schemeClr val="tx1"/>
                  </a:solidFill>
                </a:rPr>
              </a:br>
              <a:r>
                <a:rPr lang="sv-SE" sz="1600" smtClean="0">
                  <a:solidFill>
                    <a:schemeClr val="tx1"/>
                  </a:solidFill>
                </a:rPr>
                <a:t> </a:t>
              </a:r>
              <a:endParaRPr lang="sv-SE" sz="1600">
                <a:solidFill>
                  <a:schemeClr val="tx1"/>
                </a:solidFill>
              </a:endParaRPr>
            </a:p>
            <a:p>
              <a:pPr algn="ctr"/>
              <a:r>
                <a:rPr lang="sv-SE" sz="1600">
                  <a:solidFill>
                    <a:schemeClr val="tx1"/>
                  </a:solidFill>
                </a:rPr>
                <a:t>WE </a:t>
              </a:r>
              <a:r>
                <a:rPr lang="sv-SE" sz="1600" smtClean="0">
                  <a:solidFill>
                    <a:schemeClr val="tx1"/>
                  </a:solidFill>
                </a:rPr>
                <a:t>FEEL</a:t>
              </a:r>
              <a:endParaRPr lang="sv-SE" sz="1600">
                <a:solidFill>
                  <a:schemeClr val="tx1"/>
                </a:solidFill>
              </a:endParaRPr>
            </a:p>
          </p:txBody>
        </p:sp>
        <p:sp>
          <p:nvSpPr>
            <p:cNvPr id="17" name="Kommentar i oval 16"/>
            <p:cNvSpPr/>
            <p:nvPr/>
          </p:nvSpPr>
          <p:spPr>
            <a:xfrm>
              <a:off x="7092280" y="1556792"/>
              <a:ext cx="1632340" cy="1127945"/>
            </a:xfrm>
            <a:prstGeom prst="wedgeEllipseCallout">
              <a:avLst>
                <a:gd name="adj1" fmla="val -54259"/>
                <a:gd name="adj2" fmla="val 56861"/>
              </a:avLst>
            </a:prstGeom>
            <a:solidFill>
              <a:srgbClr val="EEAA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tx1"/>
                  </a:solidFill>
                </a:rPr>
                <a:t>Who are we in reality?</a:t>
              </a:r>
              <a:endParaRPr lang="en-GB">
                <a:solidFill>
                  <a:schemeClr val="tx1"/>
                </a:solidFill>
              </a:endParaRPr>
            </a:p>
          </p:txBody>
        </p:sp>
        <p:sp>
          <p:nvSpPr>
            <p:cNvPr id="18" name="Rundad rektangulär bildtext 17"/>
            <p:cNvSpPr/>
            <p:nvPr/>
          </p:nvSpPr>
          <p:spPr>
            <a:xfrm>
              <a:off x="683568" y="1955172"/>
              <a:ext cx="1252627" cy="1395721"/>
            </a:xfrm>
            <a:prstGeom prst="wedgeRoundRectCallout">
              <a:avLst>
                <a:gd name="adj1" fmla="val 88722"/>
                <a:gd name="adj2" fmla="val -22515"/>
                <a:gd name="adj3" fmla="val 16667"/>
              </a:avLst>
            </a:prstGeom>
            <a:solidFill>
              <a:srgbClr val="EEAA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defRPr sz="2600" b="0">
                  <a:solidFill>
                    <a:srgbClr val="FFFFFF"/>
                  </a:solidFill>
                  <a:latin typeface="Bradley Hand ITC TT-Bold"/>
                  <a:ea typeface="Bradley Hand ITC TT-Bold"/>
                  <a:cs typeface="Bradley Hand ITC TT-Bold"/>
                  <a:sym typeface="Bradley Hand ITC TT-Bold"/>
                </a:defRPr>
              </a:pPr>
              <a:r>
                <a:rPr lang="en-GB" sz="1400" dirty="0" smtClean="0">
                  <a:solidFill>
                    <a:schemeClr val="tx1"/>
                  </a:solidFill>
                  <a:latin typeface="Georgia" panose="02040502050405020303" pitchFamily="18" charset="0"/>
                </a:rPr>
                <a:t>Who do we say we are? </a:t>
              </a:r>
            </a:p>
            <a:p>
              <a:pPr>
                <a:lnSpc>
                  <a:spcPct val="80000"/>
                </a:lnSpc>
                <a:defRPr sz="2600" b="0">
                  <a:solidFill>
                    <a:srgbClr val="FFFFFF"/>
                  </a:solidFill>
                  <a:latin typeface="Bradley Hand ITC TT-Bold"/>
                  <a:ea typeface="Bradley Hand ITC TT-Bold"/>
                  <a:cs typeface="Bradley Hand ITC TT-Bold"/>
                  <a:sym typeface="Bradley Hand ITC TT-Bold"/>
                </a:defRPr>
              </a:pPr>
              <a:r>
                <a:rPr lang="en-GB" sz="1400" dirty="0" smtClean="0">
                  <a:solidFill>
                    <a:schemeClr val="tx1"/>
                  </a:solidFill>
                  <a:latin typeface="Georgia" panose="02040502050405020303" pitchFamily="18" charset="0"/>
                </a:rPr>
                <a:t>How do we want to be perceived?</a:t>
              </a:r>
              <a:endParaRPr lang="en-GB" sz="1400" dirty="0">
                <a:solidFill>
                  <a:schemeClr val="tx1"/>
                </a:solidFill>
                <a:latin typeface="Georgia" panose="02040502050405020303" pitchFamily="18" charset="0"/>
              </a:endParaRPr>
            </a:p>
          </p:txBody>
        </p:sp>
      </p:grpSp>
    </p:spTree>
    <p:extLst>
      <p:ext uri="{BB962C8B-B14F-4D97-AF65-F5344CB8AC3E}">
        <p14:creationId xmlns:p14="http://schemas.microsoft.com/office/powerpoint/2010/main" val="25919759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rotWithShape="1">
          <a:blip r:embed="rId3" cstate="print">
            <a:extLst>
              <a:ext uri="{28A0092B-C50C-407E-A947-70E740481C1C}">
                <a14:useLocalDpi xmlns:a14="http://schemas.microsoft.com/office/drawing/2010/main" val="0"/>
              </a:ext>
            </a:extLst>
          </a:blip>
          <a:srcRect l="4585" t="398" r="5932" b="-1"/>
          <a:stretch/>
        </p:blipFill>
        <p:spPr>
          <a:xfrm>
            <a:off x="-29811" y="0"/>
            <a:ext cx="9241971" cy="6858000"/>
          </a:xfrm>
          <a:prstGeom prst="rect">
            <a:avLst/>
          </a:prstGeom>
        </p:spPr>
      </p:pic>
      <p:sp>
        <p:nvSpPr>
          <p:cNvPr id="2" name="textruta 1"/>
          <p:cNvSpPr txBox="1"/>
          <p:nvPr/>
        </p:nvSpPr>
        <p:spPr>
          <a:xfrm>
            <a:off x="267144" y="260648"/>
            <a:ext cx="8648059" cy="1754326"/>
          </a:xfrm>
          <a:prstGeom prst="rect">
            <a:avLst/>
          </a:prstGeom>
          <a:solidFill>
            <a:schemeClr val="bg1">
              <a:lumMod val="85000"/>
              <a:alpha val="80000"/>
            </a:schemeClr>
          </a:solidFill>
        </p:spPr>
        <p:txBody>
          <a:bodyPr wrap="square" rtlCol="0">
            <a:spAutoFit/>
          </a:bodyPr>
          <a:lstStyle/>
          <a:p>
            <a:pPr algn="ctr"/>
            <a:r>
              <a:rPr lang="sv-SE" sz="5400" b="1" smtClean="0">
                <a:solidFill>
                  <a:schemeClr val="bg1"/>
                </a:solidFill>
                <a:latin typeface="Georgia" panose="02040502050405020303" pitchFamily="18" charset="0"/>
              </a:rPr>
              <a:t> </a:t>
            </a:r>
            <a:r>
              <a:rPr lang="en-US" sz="5400">
                <a:latin typeface="Georgia" panose="02040502050405020303" pitchFamily="18" charset="0"/>
              </a:rPr>
              <a:t>What do we mean by religious literacy</a:t>
            </a:r>
            <a:r>
              <a:rPr lang="en-US" sz="5400" smtClean="0">
                <a:latin typeface="Georgia" panose="02040502050405020303" pitchFamily="18" charset="0"/>
              </a:rPr>
              <a:t>?</a:t>
            </a:r>
            <a:endParaRPr lang="en-US" sz="5400">
              <a:latin typeface="Georgia" panose="02040502050405020303" pitchFamily="18" charset="0"/>
            </a:endParaRPr>
          </a:p>
        </p:txBody>
      </p:sp>
    </p:spTree>
    <p:extLst>
      <p:ext uri="{BB962C8B-B14F-4D97-AF65-F5344CB8AC3E}">
        <p14:creationId xmlns:p14="http://schemas.microsoft.com/office/powerpoint/2010/main" val="328130656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ruta 17"/>
          <p:cNvSpPr txBox="1"/>
          <p:nvPr/>
        </p:nvSpPr>
        <p:spPr>
          <a:xfrm>
            <a:off x="824262" y="4318645"/>
            <a:ext cx="7780186" cy="1846659"/>
          </a:xfrm>
          <a:prstGeom prst="rect">
            <a:avLst/>
          </a:prstGeom>
          <a:noFill/>
        </p:spPr>
        <p:txBody>
          <a:bodyPr wrap="square" rtlCol="0">
            <a:spAutoFit/>
          </a:bodyPr>
          <a:lstStyle/>
          <a:p>
            <a:endParaRPr lang="sv-SE" smtClean="0"/>
          </a:p>
          <a:p>
            <a:pPr marL="285750" indent="-285750">
              <a:buFont typeface="Arial" panose="020B0604020202020204" pitchFamily="34" charset="0"/>
              <a:buChar char="•"/>
            </a:pPr>
            <a:r>
              <a:rPr lang="en-GB" sz="2400" smtClean="0"/>
              <a:t>How do others perceive us? How have they described our organisation? Do they perceive us as religious?</a:t>
            </a:r>
            <a:br>
              <a:rPr lang="en-GB" sz="2400" smtClean="0"/>
            </a:br>
            <a:endParaRPr lang="en-GB" sz="2400" smtClean="0"/>
          </a:p>
          <a:p>
            <a:pPr marL="285750" indent="-285750">
              <a:buFont typeface="Arial" panose="020B0604020202020204" pitchFamily="34" charset="0"/>
              <a:buChar char="•"/>
            </a:pPr>
            <a:r>
              <a:rPr lang="en-GB" sz="2400" smtClean="0"/>
              <a:t>Which FBO type would they assign to us?</a:t>
            </a:r>
            <a:endParaRPr lang="en-GB" sz="2400"/>
          </a:p>
        </p:txBody>
      </p:sp>
      <p:sp>
        <p:nvSpPr>
          <p:cNvPr id="11" name="Ellips 10"/>
          <p:cNvSpPr/>
          <p:nvPr/>
        </p:nvSpPr>
        <p:spPr>
          <a:xfrm>
            <a:off x="2228543" y="2108990"/>
            <a:ext cx="2434261" cy="2232248"/>
          </a:xfrm>
          <a:prstGeom prst="ellipse">
            <a:avLst/>
          </a:prstGeom>
          <a:solidFill>
            <a:srgbClr val="85A399"/>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smtClean="0">
                <a:solidFill>
                  <a:schemeClr val="bg1"/>
                </a:solidFill>
              </a:rPr>
              <a:t>Attributed identity:</a:t>
            </a:r>
            <a:r>
              <a:rPr lang="en-GB" smtClean="0">
                <a:solidFill>
                  <a:schemeClr val="bg1"/>
                </a:solidFill>
              </a:rPr>
              <a:t> </a:t>
            </a:r>
            <a:br>
              <a:rPr lang="en-GB" smtClean="0">
                <a:solidFill>
                  <a:schemeClr val="bg1"/>
                </a:solidFill>
              </a:rPr>
            </a:br>
            <a:endParaRPr lang="en-GB" sz="1200" smtClean="0">
              <a:solidFill>
                <a:schemeClr val="bg1"/>
              </a:solidFill>
            </a:endParaRPr>
          </a:p>
          <a:p>
            <a:pPr algn="ctr"/>
            <a:r>
              <a:rPr lang="en-GB" sz="2400" smtClean="0">
                <a:solidFill>
                  <a:schemeClr val="bg1"/>
                </a:solidFill>
              </a:rPr>
              <a:t>THEY SAY</a:t>
            </a:r>
            <a:endParaRPr lang="en-GB" sz="2400">
              <a:solidFill>
                <a:schemeClr val="bg1"/>
              </a:solidFill>
            </a:endParaRPr>
          </a:p>
        </p:txBody>
      </p:sp>
      <p:sp>
        <p:nvSpPr>
          <p:cNvPr id="12" name="Rundad rektangulär bildtext 11"/>
          <p:cNvSpPr/>
          <p:nvPr/>
        </p:nvSpPr>
        <p:spPr>
          <a:xfrm>
            <a:off x="5364088" y="2801294"/>
            <a:ext cx="1833007" cy="1319995"/>
          </a:xfrm>
          <a:prstGeom prst="wedgeRoundRectCallout">
            <a:avLst>
              <a:gd name="adj1" fmla="val -83872"/>
              <a:gd name="adj2" fmla="val -23296"/>
              <a:gd name="adj3" fmla="val 16667"/>
            </a:avLst>
          </a:prstGeom>
          <a:solidFill>
            <a:srgbClr val="EEAA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defRPr sz="2600" b="0">
                <a:solidFill>
                  <a:srgbClr val="FFFFFF"/>
                </a:solidFill>
                <a:latin typeface="Bradley Hand ITC TT-Bold"/>
                <a:ea typeface="Bradley Hand ITC TT-Bold"/>
                <a:cs typeface="Bradley Hand ITC TT-Bold"/>
                <a:sym typeface="Bradley Hand ITC TT-Bold"/>
              </a:defRPr>
            </a:pPr>
            <a:r>
              <a:rPr lang="en-US" sz="2000" smtClean="0">
                <a:solidFill>
                  <a:schemeClr val="tx2"/>
                </a:solidFill>
                <a:latin typeface="Georgia" panose="02040502050405020303" pitchFamily="18" charset="0"/>
              </a:rPr>
              <a:t>Who are we in the eyes of others?</a:t>
            </a:r>
            <a:endParaRPr lang="sv-SE" sz="2000">
              <a:solidFill>
                <a:schemeClr val="tx2"/>
              </a:solidFill>
            </a:endParaRPr>
          </a:p>
        </p:txBody>
      </p:sp>
      <p:sp>
        <p:nvSpPr>
          <p:cNvPr id="7" name="Rubrik 1"/>
          <p:cNvSpPr txBox="1">
            <a:spLocks/>
          </p:cNvSpPr>
          <p:nvPr/>
        </p:nvSpPr>
        <p:spPr>
          <a:xfrm>
            <a:off x="539552" y="548680"/>
            <a:ext cx="7920880" cy="1080120"/>
          </a:xfrm>
          <a:prstGeom prst="rect">
            <a:avLst/>
          </a:prstGeom>
          <a:noFill/>
          <a:ln w="165100" cap="rnd">
            <a:solidFill>
              <a:srgbClr val="EEAAAB"/>
            </a:solidFill>
            <a:prstDash val="sysDot"/>
            <a:round/>
          </a:ln>
        </p:spPr>
        <p:txBody>
          <a:bodyPr vert="horz" lIns="91440" tIns="45720" rIns="91440" bIns="45720" rtlCol="0" anchor="ctr">
            <a:no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sv-SE" sz="3600" smtClean="0">
                <a:solidFill>
                  <a:schemeClr val="tx2"/>
                </a:solidFill>
              </a:rPr>
              <a:t>  </a:t>
            </a:r>
            <a:r>
              <a:rPr lang="en-GB" sz="3600" smtClean="0">
                <a:solidFill>
                  <a:schemeClr val="tx2"/>
                </a:solidFill>
                <a:latin typeface="Georgia" panose="02040502050405020303" pitchFamily="18" charset="0"/>
              </a:rPr>
              <a:t>Discuss in organisation groups:</a:t>
            </a:r>
            <a:endParaRPr lang="en-GB" sz="3600">
              <a:solidFill>
                <a:schemeClr val="tx2"/>
              </a:solidFill>
              <a:latin typeface="Georgia" panose="02040502050405020303" pitchFamily="18" charset="0"/>
            </a:endParaRPr>
          </a:p>
        </p:txBody>
      </p:sp>
    </p:spTree>
    <p:extLst>
      <p:ext uri="{BB962C8B-B14F-4D97-AF65-F5344CB8AC3E}">
        <p14:creationId xmlns:p14="http://schemas.microsoft.com/office/powerpoint/2010/main" val="310846556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Motivations?"/>
          <p:cNvSpPr/>
          <p:nvPr/>
        </p:nvSpPr>
        <p:spPr>
          <a:xfrm>
            <a:off x="2849081" y="2439213"/>
            <a:ext cx="3502800" cy="1267402"/>
          </a:xfrm>
          <a:prstGeom prst="roundRect">
            <a:avLst>
              <a:gd name="adj" fmla="val 15000"/>
            </a:avLst>
          </a:prstGeom>
          <a:solidFill>
            <a:srgbClr val="EEAAAB"/>
          </a:solidFill>
          <a:ln>
            <a:noFil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4000" b="0">
                <a:solidFill>
                  <a:srgbClr val="FFFFFF"/>
                </a:solidFill>
                <a:latin typeface="+mn-lt"/>
                <a:ea typeface="+mn-ea"/>
                <a:cs typeface="+mn-cs"/>
                <a:sym typeface="Trebuchet MS"/>
              </a:defRPr>
            </a:lvl1pPr>
          </a:lstStyle>
          <a:p>
            <a:pPr algn="ctr"/>
            <a:r>
              <a:rPr sz="3200" smtClean="0"/>
              <a:t>Motivations?</a:t>
            </a:r>
            <a:endParaRPr sz="3200"/>
          </a:p>
        </p:txBody>
      </p:sp>
      <p:sp>
        <p:nvSpPr>
          <p:cNvPr id="5" name="Motivations?"/>
          <p:cNvSpPr/>
          <p:nvPr/>
        </p:nvSpPr>
        <p:spPr>
          <a:xfrm>
            <a:off x="2190849" y="2145972"/>
            <a:ext cx="4819263" cy="1853883"/>
          </a:xfrm>
          <a:prstGeom prst="roundRect">
            <a:avLst>
              <a:gd name="adj" fmla="val 15000"/>
            </a:avLst>
          </a:prstGeom>
          <a:solidFill>
            <a:srgbClr val="85A399"/>
          </a:solidFill>
          <a:ln>
            <a:noFill/>
          </a:ln>
          <a:effectLst/>
          <a:extLst>
            <a:ext uri="{C572A759-6A51-4108-AA02-DFA0A04FC94B}">
              <ma14:wrappingTextBoxFlag xmlns:ma14="http://schemas.microsoft.com/office/mac/drawingml/2011/main" xmlns="" val="1"/>
            </a:ext>
          </a:extLst>
        </p:spPr>
        <p:txBody>
          <a:bodyPr wrap="square" lIns="50800" tIns="50800" rIns="50800" bIns="50800" numCol="1" anchor="ctr">
            <a:noAutofit/>
          </a:bodyPr>
          <a:lstStyle>
            <a:lvl1pPr>
              <a:defRPr sz="4000" b="0">
                <a:solidFill>
                  <a:srgbClr val="FFFFFF"/>
                </a:solidFill>
                <a:latin typeface="+mn-lt"/>
                <a:ea typeface="+mn-ea"/>
                <a:cs typeface="+mn-cs"/>
                <a:sym typeface="Trebuchet MS"/>
              </a:defRPr>
            </a:lvl1pPr>
          </a:lstStyle>
          <a:p>
            <a:pPr algn="ctr"/>
            <a:r>
              <a:rPr lang="en-GB" sz="3200" dirty="0" smtClean="0"/>
              <a:t>Who is the guardian of your identity?</a:t>
            </a:r>
            <a:endParaRPr lang="en-GB" sz="3200" dirty="0"/>
          </a:p>
        </p:txBody>
      </p:sp>
      <p:sp>
        <p:nvSpPr>
          <p:cNvPr id="6" name="Rundad rektangulär bildtext 5"/>
          <p:cNvSpPr/>
          <p:nvPr/>
        </p:nvSpPr>
        <p:spPr>
          <a:xfrm>
            <a:off x="448235" y="4402759"/>
            <a:ext cx="1656184" cy="1618530"/>
          </a:xfrm>
          <a:prstGeom prst="wedgeRoundRectCallout">
            <a:avLst>
              <a:gd name="adj1" fmla="val 49979"/>
              <a:gd name="adj2" fmla="val -68565"/>
              <a:gd name="adj3" fmla="val 16667"/>
            </a:avLst>
          </a:prstGeom>
          <a:solidFill>
            <a:srgbClr val="EEAA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defRPr sz="2600" b="0">
                <a:solidFill>
                  <a:srgbClr val="FFFFFF"/>
                </a:solidFill>
                <a:latin typeface="Bradley Hand ITC TT-Bold"/>
                <a:ea typeface="Bradley Hand ITC TT-Bold"/>
                <a:cs typeface="Bradley Hand ITC TT-Bold"/>
                <a:sym typeface="Bradley Hand ITC TT-Bold"/>
              </a:defRPr>
            </a:pPr>
            <a:r>
              <a:rPr lang="en-GB" sz="2000" smtClean="0">
                <a:solidFill>
                  <a:schemeClr val="tx1"/>
                </a:solidFill>
                <a:latin typeface="Georgia" panose="02040502050405020303" pitchFamily="18" charset="0"/>
              </a:rPr>
              <a:t>Is it the Secretary General?</a:t>
            </a:r>
            <a:endParaRPr lang="en-GB" sz="2000">
              <a:solidFill>
                <a:schemeClr val="tx1"/>
              </a:solidFill>
              <a:latin typeface="Georgia" panose="02040502050405020303" pitchFamily="18" charset="0"/>
            </a:endParaRPr>
          </a:p>
        </p:txBody>
      </p:sp>
      <p:sp>
        <p:nvSpPr>
          <p:cNvPr id="7" name="Kommentar i oval 6"/>
          <p:cNvSpPr/>
          <p:nvPr/>
        </p:nvSpPr>
        <p:spPr>
          <a:xfrm>
            <a:off x="5724128" y="476672"/>
            <a:ext cx="2500077" cy="1512168"/>
          </a:xfrm>
          <a:prstGeom prst="wedgeEllipseCallout">
            <a:avLst>
              <a:gd name="adj1" fmla="val -64743"/>
              <a:gd name="adj2" fmla="val 49700"/>
            </a:avLst>
          </a:prstGeom>
          <a:solidFill>
            <a:srgbClr val="EEAA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tx1"/>
                </a:solidFill>
              </a:rPr>
              <a:t>Is it in your policy?</a:t>
            </a:r>
            <a:endParaRPr lang="en-GB">
              <a:solidFill>
                <a:schemeClr val="tx1"/>
              </a:solidFill>
            </a:endParaRPr>
          </a:p>
        </p:txBody>
      </p:sp>
      <p:sp>
        <p:nvSpPr>
          <p:cNvPr id="8" name="Kommentar i oval 7"/>
          <p:cNvSpPr/>
          <p:nvPr/>
        </p:nvSpPr>
        <p:spPr>
          <a:xfrm>
            <a:off x="3402620" y="4827557"/>
            <a:ext cx="2309289" cy="1762545"/>
          </a:xfrm>
          <a:prstGeom prst="wedgeEllipseCallout">
            <a:avLst>
              <a:gd name="adj1" fmla="val -26425"/>
              <a:gd name="adj2" fmla="val -90830"/>
            </a:avLst>
          </a:prstGeom>
          <a:solidFill>
            <a:srgbClr val="EEAA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tx1"/>
                </a:solidFill>
              </a:rPr>
              <a:t>Is it in the Board?</a:t>
            </a:r>
            <a:endParaRPr lang="en-GB">
              <a:solidFill>
                <a:schemeClr val="tx1"/>
              </a:solidFill>
            </a:endParaRPr>
          </a:p>
        </p:txBody>
      </p:sp>
      <p:sp>
        <p:nvSpPr>
          <p:cNvPr id="9" name="Kommentar i oval 8"/>
          <p:cNvSpPr/>
          <p:nvPr/>
        </p:nvSpPr>
        <p:spPr>
          <a:xfrm>
            <a:off x="1271353" y="620024"/>
            <a:ext cx="1666131" cy="1225464"/>
          </a:xfrm>
          <a:prstGeom prst="wedgeEllipseCallout">
            <a:avLst>
              <a:gd name="adj1" fmla="val 55369"/>
              <a:gd name="adj2" fmla="val 67660"/>
            </a:avLst>
          </a:prstGeom>
          <a:solidFill>
            <a:srgbClr val="EEAA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mtClean="0">
                <a:solidFill>
                  <a:schemeClr val="tx1"/>
                </a:solidFill>
              </a:rPr>
              <a:t>Is it the staff?</a:t>
            </a:r>
            <a:endParaRPr lang="en-GB">
              <a:solidFill>
                <a:schemeClr val="tx1"/>
              </a:solidFill>
            </a:endParaRPr>
          </a:p>
        </p:txBody>
      </p:sp>
      <p:sp>
        <p:nvSpPr>
          <p:cNvPr id="10" name="Rundad rektangulär bildtext 9"/>
          <p:cNvSpPr/>
          <p:nvPr/>
        </p:nvSpPr>
        <p:spPr>
          <a:xfrm>
            <a:off x="7010111" y="4018292"/>
            <a:ext cx="1656184" cy="1618530"/>
          </a:xfrm>
          <a:prstGeom prst="wedgeRoundRectCallout">
            <a:avLst>
              <a:gd name="adj1" fmla="val -96040"/>
              <a:gd name="adj2" fmla="val -44778"/>
              <a:gd name="adj3" fmla="val 16667"/>
            </a:avLst>
          </a:prstGeom>
          <a:solidFill>
            <a:srgbClr val="EEAAAB"/>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defRPr sz="2600" b="0">
                <a:solidFill>
                  <a:srgbClr val="FFFFFF"/>
                </a:solidFill>
                <a:latin typeface="Bradley Hand ITC TT-Bold"/>
                <a:ea typeface="Bradley Hand ITC TT-Bold"/>
                <a:cs typeface="Bradley Hand ITC TT-Bold"/>
                <a:sym typeface="Bradley Hand ITC TT-Bold"/>
              </a:defRPr>
            </a:pPr>
            <a:r>
              <a:rPr lang="en-GB" sz="2000" smtClean="0">
                <a:solidFill>
                  <a:schemeClr val="tx1"/>
                </a:solidFill>
                <a:latin typeface="Georgia" panose="02040502050405020303" pitchFamily="18" charset="0"/>
              </a:rPr>
              <a:t>Is it the members?</a:t>
            </a:r>
            <a:endParaRPr lang="en-GB" sz="2000">
              <a:solidFill>
                <a:schemeClr val="tx1"/>
              </a:solidFill>
              <a:latin typeface="Georgia" panose="02040502050405020303" pitchFamily="18" charset="0"/>
            </a:endParaRPr>
          </a:p>
        </p:txBody>
      </p:sp>
    </p:spTree>
    <p:extLst>
      <p:ext uri="{BB962C8B-B14F-4D97-AF65-F5344CB8AC3E}">
        <p14:creationId xmlns:p14="http://schemas.microsoft.com/office/powerpoint/2010/main" val="37484406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841192" y="548680"/>
            <a:ext cx="7803347" cy="936104"/>
          </a:xfrm>
          <a:prstGeom prst="rect">
            <a:avLst/>
          </a:prstGeom>
          <a:noFill/>
          <a:ln w="177800" cap="rnd">
            <a:solidFill>
              <a:srgbClr val="EEAAAB"/>
            </a:solidFill>
            <a:prstDash val="sysDot"/>
          </a:ln>
        </p:spPr>
        <p:txBody>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sv-SE" sz="4400" smtClean="0">
                <a:latin typeface="Georgia" panose="02040502050405020303" pitchFamily="18" charset="0"/>
              </a:rPr>
              <a:t>  </a:t>
            </a:r>
            <a:r>
              <a:rPr lang="en-GB" sz="4400" smtClean="0">
                <a:latin typeface="Georgia" panose="02040502050405020303" pitchFamily="18" charset="0"/>
              </a:rPr>
              <a:t>Discuss: Multi faith staff</a:t>
            </a:r>
            <a:endParaRPr lang="en-GB" sz="4400">
              <a:latin typeface="Georgia" panose="02040502050405020303" pitchFamily="18" charset="0"/>
            </a:endParaRPr>
          </a:p>
        </p:txBody>
      </p:sp>
      <p:sp>
        <p:nvSpPr>
          <p:cNvPr id="3" name="Platshållare för text 2"/>
          <p:cNvSpPr txBox="1">
            <a:spLocks/>
          </p:cNvSpPr>
          <p:nvPr/>
        </p:nvSpPr>
        <p:spPr>
          <a:xfrm>
            <a:off x="544538" y="2348880"/>
            <a:ext cx="8100001" cy="3600001"/>
          </a:xfrm>
          <a:prstGeom prst="rect">
            <a:avLst/>
          </a:prstGeom>
        </p:spPr>
        <p:txBody>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mtClean="0"/>
              <a:t>Describe the situation in your own organisation!</a:t>
            </a:r>
          </a:p>
          <a:p>
            <a:r>
              <a:rPr lang="en-GB" smtClean="0"/>
              <a:t>How do you make use of this asset?</a:t>
            </a:r>
          </a:p>
          <a:p>
            <a:r>
              <a:rPr lang="en-GB" smtClean="0"/>
              <a:t>What is the relation between multi faith staff and organisational values.</a:t>
            </a:r>
            <a:endParaRPr lang="en-GB"/>
          </a:p>
        </p:txBody>
      </p:sp>
    </p:spTree>
    <p:extLst>
      <p:ext uri="{BB962C8B-B14F-4D97-AF65-F5344CB8AC3E}">
        <p14:creationId xmlns:p14="http://schemas.microsoft.com/office/powerpoint/2010/main" val="214695139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llips 2"/>
          <p:cNvSpPr/>
          <p:nvPr/>
        </p:nvSpPr>
        <p:spPr>
          <a:xfrm>
            <a:off x="1475656" y="1772816"/>
            <a:ext cx="2515634" cy="2507579"/>
          </a:xfrm>
          <a:prstGeom prst="ellipse">
            <a:avLst/>
          </a:prstGeom>
          <a:solidFill>
            <a:srgbClr val="D3E6CC"/>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smtClean="0">
                <a:solidFill>
                  <a:schemeClr val="tx1"/>
                </a:solidFill>
              </a:rPr>
              <a:t>Declared identity:</a:t>
            </a:r>
            <a:br>
              <a:rPr lang="en-GB" sz="2400" smtClean="0">
                <a:solidFill>
                  <a:schemeClr val="tx1"/>
                </a:solidFill>
              </a:rPr>
            </a:br>
            <a:r>
              <a:rPr lang="en-GB" sz="1200" smtClean="0">
                <a:solidFill>
                  <a:schemeClr val="tx1"/>
                </a:solidFill>
              </a:rPr>
              <a:t> </a:t>
            </a:r>
          </a:p>
          <a:p>
            <a:pPr algn="ctr"/>
            <a:r>
              <a:rPr lang="en-GB" sz="2400" smtClean="0">
                <a:solidFill>
                  <a:schemeClr val="tx1"/>
                </a:solidFill>
              </a:rPr>
              <a:t>WE SAY</a:t>
            </a:r>
            <a:endParaRPr lang="en-GB" sz="2400">
              <a:solidFill>
                <a:schemeClr val="tx1"/>
              </a:solidFill>
            </a:endParaRPr>
          </a:p>
        </p:txBody>
      </p:sp>
      <p:sp>
        <p:nvSpPr>
          <p:cNvPr id="4" name="Ellips 3"/>
          <p:cNvSpPr/>
          <p:nvPr/>
        </p:nvSpPr>
        <p:spPr>
          <a:xfrm>
            <a:off x="3275856" y="3896782"/>
            <a:ext cx="2515634" cy="2507579"/>
          </a:xfrm>
          <a:prstGeom prst="ellipse">
            <a:avLst/>
          </a:prstGeom>
          <a:solidFill>
            <a:srgbClr val="85A399"/>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smtClean="0">
                <a:solidFill>
                  <a:schemeClr val="tx1"/>
                </a:solidFill>
              </a:rPr>
              <a:t>Attributed identity:</a:t>
            </a:r>
            <a:r>
              <a:rPr lang="en-GB" smtClean="0">
                <a:solidFill>
                  <a:schemeClr val="tx1"/>
                </a:solidFill>
              </a:rPr>
              <a:t> </a:t>
            </a:r>
            <a:br>
              <a:rPr lang="en-GB" smtClean="0">
                <a:solidFill>
                  <a:schemeClr val="tx1"/>
                </a:solidFill>
              </a:rPr>
            </a:br>
            <a:endParaRPr lang="en-GB" sz="1200" smtClean="0">
              <a:solidFill>
                <a:schemeClr val="tx1"/>
              </a:solidFill>
            </a:endParaRPr>
          </a:p>
          <a:p>
            <a:pPr algn="ctr"/>
            <a:r>
              <a:rPr lang="en-GB" sz="2400" smtClean="0">
                <a:solidFill>
                  <a:schemeClr val="tx1"/>
                </a:solidFill>
              </a:rPr>
              <a:t>THEY SAY</a:t>
            </a:r>
            <a:endParaRPr lang="en-GB" sz="2400">
              <a:solidFill>
                <a:schemeClr val="tx1"/>
              </a:solidFill>
            </a:endParaRPr>
          </a:p>
        </p:txBody>
      </p:sp>
      <p:sp>
        <p:nvSpPr>
          <p:cNvPr id="5" name="Ellips 4"/>
          <p:cNvSpPr/>
          <p:nvPr/>
        </p:nvSpPr>
        <p:spPr>
          <a:xfrm>
            <a:off x="5076056" y="1772816"/>
            <a:ext cx="2664296" cy="2507579"/>
          </a:xfrm>
          <a:prstGeom prst="ellipse">
            <a:avLst/>
          </a:prstGeom>
          <a:solidFill>
            <a:srgbClr val="C3613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smtClean="0">
                <a:solidFill>
                  <a:schemeClr val="tx1"/>
                </a:solidFill>
              </a:rPr>
              <a:t>Experienced identity:</a:t>
            </a:r>
            <a:br>
              <a:rPr lang="en-GB" sz="2400" smtClean="0">
                <a:solidFill>
                  <a:schemeClr val="tx1"/>
                </a:solidFill>
              </a:rPr>
            </a:br>
            <a:r>
              <a:rPr lang="en-GB" sz="1200" smtClean="0">
                <a:solidFill>
                  <a:schemeClr val="tx1"/>
                </a:solidFill>
              </a:rPr>
              <a:t> </a:t>
            </a:r>
          </a:p>
          <a:p>
            <a:pPr algn="ctr"/>
            <a:r>
              <a:rPr lang="en-GB" sz="2400" smtClean="0">
                <a:solidFill>
                  <a:schemeClr val="tx1"/>
                </a:solidFill>
              </a:rPr>
              <a:t>WE FEEL</a:t>
            </a:r>
            <a:endParaRPr lang="en-GB" sz="2400">
              <a:solidFill>
                <a:schemeClr val="tx1"/>
              </a:solidFill>
            </a:endParaRPr>
          </a:p>
        </p:txBody>
      </p:sp>
      <p:cxnSp>
        <p:nvCxnSpPr>
          <p:cNvPr id="6" name="Rak koppling 5"/>
          <p:cNvCxnSpPr/>
          <p:nvPr/>
        </p:nvCxnSpPr>
        <p:spPr>
          <a:xfrm>
            <a:off x="3991290" y="2780929"/>
            <a:ext cx="1084766" cy="0"/>
          </a:xfrm>
          <a:prstGeom prst="line">
            <a:avLst/>
          </a:prstGeom>
          <a:ln w="19050" cap="rnd">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7" name="Rak koppling 6"/>
          <p:cNvCxnSpPr/>
          <p:nvPr/>
        </p:nvCxnSpPr>
        <p:spPr>
          <a:xfrm>
            <a:off x="3491880" y="4053009"/>
            <a:ext cx="216024" cy="151202"/>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cxnSp>
        <p:nvCxnSpPr>
          <p:cNvPr id="8" name="Rak koppling 7"/>
          <p:cNvCxnSpPr>
            <a:endCxn id="5" idx="3"/>
          </p:cNvCxnSpPr>
          <p:nvPr/>
        </p:nvCxnSpPr>
        <p:spPr>
          <a:xfrm flipV="1">
            <a:off x="5304475" y="3913169"/>
            <a:ext cx="161758" cy="216024"/>
          </a:xfrm>
          <a:prstGeom prst="line">
            <a:avLst/>
          </a:prstGeom>
          <a:ln w="190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9" name="Rubrik 1"/>
          <p:cNvSpPr txBox="1">
            <a:spLocks/>
          </p:cNvSpPr>
          <p:nvPr/>
        </p:nvSpPr>
        <p:spPr>
          <a:xfrm>
            <a:off x="2049397" y="548680"/>
            <a:ext cx="4968552" cy="1152000"/>
          </a:xfrm>
          <a:prstGeom prst="rect">
            <a:avLst/>
          </a:prstGeom>
          <a:noFill/>
          <a:ln w="127000" cap="rnd">
            <a:noFill/>
            <a:prstDash val="sysDot"/>
          </a:ln>
        </p:spPr>
        <p:txBody>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en-GB" dirty="0" smtClean="0">
                <a:latin typeface="Georgia" panose="02040502050405020303" pitchFamily="18" charset="0"/>
              </a:rPr>
              <a:t>Putting it together</a:t>
            </a:r>
            <a:endParaRPr lang="en-GB" dirty="0">
              <a:latin typeface="Georgia" panose="02040502050405020303" pitchFamily="18" charset="0"/>
            </a:endParaRPr>
          </a:p>
        </p:txBody>
      </p:sp>
      <p:sp>
        <p:nvSpPr>
          <p:cNvPr id="10" name="textruta 9"/>
          <p:cNvSpPr txBox="1"/>
          <p:nvPr/>
        </p:nvSpPr>
        <p:spPr>
          <a:xfrm>
            <a:off x="6585901" y="4784577"/>
            <a:ext cx="864096" cy="1569660"/>
          </a:xfrm>
          <a:prstGeom prst="rect">
            <a:avLst/>
          </a:prstGeom>
          <a:noFill/>
        </p:spPr>
        <p:txBody>
          <a:bodyPr wrap="square" rtlCol="0">
            <a:spAutoFit/>
          </a:bodyPr>
          <a:lstStyle/>
          <a:p>
            <a:r>
              <a:rPr lang="sv-SE" sz="9600" smtClean="0"/>
              <a:t>?</a:t>
            </a:r>
            <a:endParaRPr lang="sv-SE" sz="9600"/>
          </a:p>
        </p:txBody>
      </p:sp>
    </p:spTree>
    <p:extLst>
      <p:ext uri="{BB962C8B-B14F-4D97-AF65-F5344CB8AC3E}">
        <p14:creationId xmlns:p14="http://schemas.microsoft.com/office/powerpoint/2010/main" val="414854562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1196752"/>
            <a:ext cx="4680520" cy="5009183"/>
          </a:xfrm>
          <a:prstGeom prst="rect">
            <a:avLst/>
          </a:prstGeom>
        </p:spPr>
      </p:pic>
    </p:spTree>
    <p:extLst>
      <p:ext uri="{BB962C8B-B14F-4D97-AF65-F5344CB8AC3E}">
        <p14:creationId xmlns:p14="http://schemas.microsoft.com/office/powerpoint/2010/main" val="1937694591"/>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ruta 2"/>
          <p:cNvSpPr txBox="1"/>
          <p:nvPr/>
        </p:nvSpPr>
        <p:spPr>
          <a:xfrm>
            <a:off x="6012160" y="692696"/>
            <a:ext cx="2232248" cy="1569660"/>
          </a:xfrm>
          <a:prstGeom prst="rect">
            <a:avLst/>
          </a:prstGeom>
          <a:noFill/>
        </p:spPr>
        <p:txBody>
          <a:bodyPr wrap="square" rtlCol="0">
            <a:spAutoFit/>
          </a:bodyPr>
          <a:lstStyle/>
          <a:p>
            <a:r>
              <a:rPr lang="en-GB" sz="4800" smtClean="0"/>
              <a:t>What is FoRB?</a:t>
            </a:r>
            <a:endParaRPr lang="en-GB" sz="4800"/>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1407" y="1196752"/>
            <a:ext cx="4896544" cy="4423210"/>
          </a:xfrm>
          <a:prstGeom prst="rect">
            <a:avLst/>
          </a:prstGeom>
          <a:solidFill>
            <a:srgbClr val="C3613E"/>
          </a:solidFill>
        </p:spPr>
      </p:pic>
    </p:spTree>
    <p:extLst>
      <p:ext uri="{BB962C8B-B14F-4D97-AF65-F5344CB8AC3E}">
        <p14:creationId xmlns:p14="http://schemas.microsoft.com/office/powerpoint/2010/main" val="48513920"/>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ctrTitle"/>
          </p:nvPr>
        </p:nvSpPr>
        <p:spPr>
          <a:xfrm>
            <a:off x="395536" y="2379174"/>
            <a:ext cx="8208912" cy="3786130"/>
          </a:xfrm>
        </p:spPr>
        <p:txBody>
          <a:bodyPr/>
          <a:lstStyle/>
          <a:p>
            <a:r>
              <a:rPr lang="en-GB" sz="2800" u="sng" dirty="0">
                <a:hlinkClick r:id="rId3"/>
              </a:rPr>
              <a:t>https://www.youtube.com/watch?v=fy6z14GjO-4</a:t>
            </a:r>
            <a:r>
              <a:rPr lang="en-GB" sz="2800" dirty="0"/>
              <a:t> </a:t>
            </a:r>
            <a:r>
              <a:rPr lang="en-GB" dirty="0"/>
              <a:t/>
            </a:r>
            <a:br>
              <a:rPr lang="en-GB" dirty="0"/>
            </a:br>
            <a:endParaRPr lang="en-GB" dirty="0"/>
          </a:p>
        </p:txBody>
      </p:sp>
    </p:spTree>
    <p:extLst>
      <p:ext uri="{BB962C8B-B14F-4D97-AF65-F5344CB8AC3E}">
        <p14:creationId xmlns:p14="http://schemas.microsoft.com/office/powerpoint/2010/main" val="3904197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1833" y="3655262"/>
            <a:ext cx="3502924" cy="2627193"/>
          </a:xfrm>
          <a:prstGeom prst="rect">
            <a:avLst/>
          </a:prstGeom>
        </p:spPr>
      </p:pic>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496" y="3690167"/>
            <a:ext cx="3456384" cy="2592288"/>
          </a:xfrm>
          <a:prstGeom prst="rect">
            <a:avLst/>
          </a:prstGeom>
        </p:spPr>
      </p:pic>
      <p:sp>
        <p:nvSpPr>
          <p:cNvPr id="10" name="textruta 9"/>
          <p:cNvSpPr txBox="1"/>
          <p:nvPr/>
        </p:nvSpPr>
        <p:spPr>
          <a:xfrm>
            <a:off x="461434" y="4655069"/>
            <a:ext cx="2669612" cy="584775"/>
          </a:xfrm>
          <a:prstGeom prst="rect">
            <a:avLst/>
          </a:prstGeom>
          <a:noFill/>
        </p:spPr>
        <p:txBody>
          <a:bodyPr wrap="square" rtlCol="0">
            <a:spAutoFit/>
          </a:bodyPr>
          <a:lstStyle/>
          <a:p>
            <a:pPr algn="ctr"/>
            <a:r>
              <a:rPr lang="sv-SE" sz="3200" smtClean="0">
                <a:solidFill>
                  <a:schemeClr val="tx1"/>
                </a:solidFill>
              </a:rPr>
              <a:t>COERCION</a:t>
            </a:r>
            <a:endParaRPr lang="en-GB" sz="3200">
              <a:solidFill>
                <a:schemeClr val="tx1"/>
              </a:solidFill>
            </a:endParaRPr>
          </a:p>
        </p:txBody>
      </p:sp>
      <p:sp>
        <p:nvSpPr>
          <p:cNvPr id="9" name="textruta 8"/>
          <p:cNvSpPr txBox="1"/>
          <p:nvPr/>
        </p:nvSpPr>
        <p:spPr>
          <a:xfrm>
            <a:off x="3311733" y="4655069"/>
            <a:ext cx="3145413" cy="584775"/>
          </a:xfrm>
          <a:prstGeom prst="rect">
            <a:avLst/>
          </a:prstGeom>
          <a:noFill/>
        </p:spPr>
        <p:txBody>
          <a:bodyPr wrap="none" rtlCol="0">
            <a:spAutoFit/>
          </a:bodyPr>
          <a:lstStyle/>
          <a:p>
            <a:r>
              <a:rPr lang="sv-SE" sz="3200" smtClean="0">
                <a:solidFill>
                  <a:schemeClr val="tx1"/>
                </a:solidFill>
              </a:rPr>
              <a:t>DISCRIMINATION</a:t>
            </a:r>
            <a:endParaRPr lang="en-GB" sz="3200">
              <a:solidFill>
                <a:schemeClr val="tx1"/>
              </a:solidFill>
            </a:endParaRPr>
          </a:p>
        </p:txBody>
      </p:sp>
      <p:sp>
        <p:nvSpPr>
          <p:cNvPr id="2" name="Rubrik 1"/>
          <p:cNvSpPr>
            <a:spLocks noGrp="1"/>
          </p:cNvSpPr>
          <p:nvPr>
            <p:ph type="title"/>
          </p:nvPr>
        </p:nvSpPr>
        <p:spPr>
          <a:xfrm>
            <a:off x="899591" y="250291"/>
            <a:ext cx="7803961" cy="1272674"/>
          </a:xfrm>
        </p:spPr>
        <p:txBody>
          <a:bodyPr>
            <a:normAutofit fontScale="90000"/>
          </a:bodyPr>
          <a:lstStyle/>
          <a:p>
            <a:pPr algn="l"/>
            <a:r>
              <a:rPr lang="sv-SE" err="1" smtClean="0">
                <a:solidFill>
                  <a:schemeClr val="tx1">
                    <a:lumMod val="65000"/>
                    <a:lumOff val="35000"/>
                  </a:schemeClr>
                </a:solidFill>
              </a:rPr>
              <a:t>What</a:t>
            </a:r>
            <a:r>
              <a:rPr lang="sv-SE" smtClean="0">
                <a:solidFill>
                  <a:schemeClr val="tx1">
                    <a:lumMod val="65000"/>
                    <a:lumOff val="35000"/>
                  </a:schemeClr>
                </a:solidFill>
              </a:rPr>
              <a:t> </a:t>
            </a:r>
            <a:r>
              <a:rPr lang="sv-SE" err="1" smtClean="0">
                <a:solidFill>
                  <a:schemeClr val="tx1">
                    <a:lumMod val="65000"/>
                    <a:lumOff val="35000"/>
                  </a:schemeClr>
                </a:solidFill>
              </a:rPr>
              <a:t>does</a:t>
            </a:r>
            <a:r>
              <a:rPr lang="sv-SE" smtClean="0">
                <a:solidFill>
                  <a:schemeClr val="tx1">
                    <a:lumMod val="65000"/>
                    <a:lumOff val="35000"/>
                  </a:schemeClr>
                </a:solidFill>
              </a:rPr>
              <a:t> </a:t>
            </a:r>
            <a:r>
              <a:rPr lang="sv-SE" err="1" smtClean="0">
                <a:solidFill>
                  <a:schemeClr val="tx1">
                    <a:lumMod val="65000"/>
                    <a:lumOff val="35000"/>
                  </a:schemeClr>
                </a:solidFill>
              </a:rPr>
              <a:t>freedom</a:t>
            </a:r>
            <a:r>
              <a:rPr lang="sv-SE" smtClean="0">
                <a:solidFill>
                  <a:schemeClr val="tx1">
                    <a:lumMod val="65000"/>
                    <a:lumOff val="35000"/>
                  </a:schemeClr>
                </a:solidFill>
              </a:rPr>
              <a:t> </a:t>
            </a:r>
            <a:r>
              <a:rPr lang="sv-SE" err="1" smtClean="0">
                <a:solidFill>
                  <a:schemeClr val="tx1">
                    <a:lumMod val="65000"/>
                    <a:lumOff val="35000"/>
                  </a:schemeClr>
                </a:solidFill>
              </a:rPr>
              <a:t>of</a:t>
            </a:r>
            <a:r>
              <a:rPr lang="sv-SE" smtClean="0">
                <a:solidFill>
                  <a:schemeClr val="tx1">
                    <a:lumMod val="65000"/>
                    <a:lumOff val="35000"/>
                  </a:schemeClr>
                </a:solidFill>
              </a:rPr>
              <a:t> religion or </a:t>
            </a:r>
            <a:r>
              <a:rPr lang="sv-SE" err="1" smtClean="0">
                <a:solidFill>
                  <a:schemeClr val="tx1">
                    <a:lumMod val="65000"/>
                    <a:lumOff val="35000"/>
                  </a:schemeClr>
                </a:solidFill>
              </a:rPr>
              <a:t>belief</a:t>
            </a:r>
            <a:r>
              <a:rPr lang="sv-SE" smtClean="0">
                <a:solidFill>
                  <a:schemeClr val="tx1">
                    <a:lumMod val="65000"/>
                    <a:lumOff val="35000"/>
                  </a:schemeClr>
                </a:solidFill>
              </a:rPr>
              <a:t> </a:t>
            </a:r>
            <a:r>
              <a:rPr lang="sv-SE" err="1" smtClean="0">
                <a:solidFill>
                  <a:schemeClr val="tx1">
                    <a:lumMod val="65000"/>
                    <a:lumOff val="35000"/>
                  </a:schemeClr>
                </a:solidFill>
              </a:rPr>
              <a:t>involve</a:t>
            </a:r>
            <a:r>
              <a:rPr lang="sv-SE" smtClean="0">
                <a:solidFill>
                  <a:schemeClr val="tx1">
                    <a:lumMod val="65000"/>
                    <a:lumOff val="35000"/>
                  </a:schemeClr>
                </a:solidFill>
              </a:rPr>
              <a:t>?</a:t>
            </a:r>
            <a:endParaRPr lang="en-GB">
              <a:solidFill>
                <a:schemeClr val="tx1">
                  <a:lumMod val="65000"/>
                  <a:lumOff val="35000"/>
                </a:schemeClr>
              </a:solidFill>
            </a:endParaRPr>
          </a:p>
        </p:txBody>
      </p:sp>
      <p:pic>
        <p:nvPicPr>
          <p:cNvPr id="4" name="Platshållare för innehåll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168752" y="460348"/>
            <a:ext cx="6034617" cy="4525963"/>
          </a:xfrm>
        </p:spPr>
      </p:pic>
      <p:pic>
        <p:nvPicPr>
          <p:cNvPr id="5" name="Bildobjek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150281" y="1883716"/>
            <a:ext cx="1436897" cy="1584176"/>
          </a:xfrm>
          <a:prstGeom prst="rect">
            <a:avLst/>
          </a:prstGeom>
        </p:spPr>
      </p:pic>
      <p:pic>
        <p:nvPicPr>
          <p:cNvPr id="6" name="Bildobjekt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54408" y="2099740"/>
            <a:ext cx="826233" cy="791377"/>
          </a:xfrm>
          <a:prstGeom prst="rect">
            <a:avLst/>
          </a:prstGeom>
        </p:spPr>
      </p:pic>
      <p:pic>
        <p:nvPicPr>
          <p:cNvPr id="11" name="Bildobjekt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717145" y="1858324"/>
            <a:ext cx="1629942" cy="1609568"/>
          </a:xfrm>
          <a:prstGeom prst="rect">
            <a:avLst/>
          </a:prstGeom>
        </p:spPr>
      </p:pic>
      <p:pic>
        <p:nvPicPr>
          <p:cNvPr id="12" name="Bildobjekt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629008" y="3577355"/>
            <a:ext cx="2979425" cy="2155428"/>
          </a:xfrm>
          <a:prstGeom prst="rect">
            <a:avLst/>
          </a:prstGeom>
        </p:spPr>
      </p:pic>
      <p:sp>
        <p:nvSpPr>
          <p:cNvPr id="13" name="textruta 12"/>
          <p:cNvSpPr txBox="1"/>
          <p:nvPr/>
        </p:nvSpPr>
        <p:spPr>
          <a:xfrm rot="2820000">
            <a:off x="6925544" y="4912483"/>
            <a:ext cx="1908703" cy="830997"/>
          </a:xfrm>
          <a:prstGeom prst="rect">
            <a:avLst/>
          </a:prstGeom>
          <a:noFill/>
        </p:spPr>
        <p:txBody>
          <a:bodyPr wrap="square" rtlCol="0">
            <a:spAutoFit/>
          </a:bodyPr>
          <a:lstStyle/>
          <a:p>
            <a:r>
              <a:rPr lang="sv-SE" sz="4800" smtClean="0">
                <a:solidFill>
                  <a:srgbClr val="FF0000"/>
                </a:solidFill>
              </a:rPr>
              <a:t>NO!</a:t>
            </a:r>
            <a:endParaRPr lang="en-GB" sz="4800">
              <a:solidFill>
                <a:srgbClr val="FF0000"/>
              </a:solidFill>
            </a:endParaRPr>
          </a:p>
        </p:txBody>
      </p:sp>
    </p:spTree>
    <p:extLst>
      <p:ext uri="{BB962C8B-B14F-4D97-AF65-F5344CB8AC3E}">
        <p14:creationId xmlns:p14="http://schemas.microsoft.com/office/powerpoint/2010/main" val="272733899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dobjekt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412" y="1314632"/>
            <a:ext cx="3846743" cy="4677639"/>
          </a:xfrm>
          <a:prstGeom prst="rect">
            <a:avLst/>
          </a:prstGeom>
        </p:spPr>
      </p:pic>
      <p:sp>
        <p:nvSpPr>
          <p:cNvPr id="3" name="textruta 2"/>
          <p:cNvSpPr txBox="1"/>
          <p:nvPr/>
        </p:nvSpPr>
        <p:spPr>
          <a:xfrm>
            <a:off x="2195736" y="1700808"/>
            <a:ext cx="2160240" cy="1200329"/>
          </a:xfrm>
          <a:prstGeom prst="rect">
            <a:avLst/>
          </a:prstGeom>
          <a:noFill/>
        </p:spPr>
        <p:txBody>
          <a:bodyPr wrap="square" rtlCol="0">
            <a:spAutoFit/>
          </a:bodyPr>
          <a:lstStyle/>
          <a:p>
            <a:r>
              <a:rPr lang="en-GB" sz="2400" dirty="0" smtClean="0"/>
              <a:t>OK, but why is FORB important?</a:t>
            </a:r>
            <a:endParaRPr lang="en-GB" sz="2400" dirty="0"/>
          </a:p>
        </p:txBody>
      </p:sp>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60032" y="2420888"/>
            <a:ext cx="3932650" cy="3552492"/>
          </a:xfrm>
          <a:prstGeom prst="rect">
            <a:avLst/>
          </a:prstGeom>
          <a:solidFill>
            <a:srgbClr val="C3613E"/>
          </a:solidFill>
        </p:spPr>
      </p:pic>
    </p:spTree>
    <p:extLst>
      <p:ext uri="{BB962C8B-B14F-4D97-AF65-F5344CB8AC3E}">
        <p14:creationId xmlns:p14="http://schemas.microsoft.com/office/powerpoint/2010/main" val="372108740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6623"/>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Platshållare för text 2"/>
          <p:cNvSpPr txBox="1">
            <a:spLocks/>
          </p:cNvSpPr>
          <p:nvPr/>
        </p:nvSpPr>
        <p:spPr>
          <a:xfrm>
            <a:off x="899593" y="1916832"/>
            <a:ext cx="7344816" cy="2273296"/>
          </a:xfrm>
          <a:prstGeom prst="rect">
            <a:avLst/>
          </a:prstGeom>
        </p:spPr>
        <p:txBody>
          <a:bodyPr>
            <a:normAutofit fontScale="92500" lnSpcReduction="20000"/>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GB" sz="6000" kern="2400" dirty="0" smtClean="0">
                <a:latin typeface="Georgia" panose="02040502050405020303" pitchFamily="18" charset="0"/>
              </a:rPr>
              <a:t>Religious actors,</a:t>
            </a:r>
            <a:br>
              <a:rPr lang="en-GB" sz="6000" kern="2400" dirty="0" smtClean="0">
                <a:latin typeface="Georgia" panose="02040502050405020303" pitchFamily="18" charset="0"/>
              </a:rPr>
            </a:br>
            <a:r>
              <a:rPr lang="en-GB" sz="900" kern="2400" dirty="0" smtClean="0">
                <a:latin typeface="Georgia" panose="02040502050405020303" pitchFamily="18" charset="0"/>
              </a:rPr>
              <a:t/>
            </a:r>
            <a:br>
              <a:rPr lang="en-GB" sz="900" kern="2400" dirty="0" smtClean="0">
                <a:latin typeface="Georgia" panose="02040502050405020303" pitchFamily="18" charset="0"/>
              </a:rPr>
            </a:br>
            <a:r>
              <a:rPr lang="en-GB" sz="6000" kern="2400" dirty="0" smtClean="0">
                <a:latin typeface="Georgia" panose="02040502050405020303" pitchFamily="18" charset="0"/>
              </a:rPr>
              <a:t>FORB and social change</a:t>
            </a:r>
          </a:p>
          <a:p>
            <a:pPr marL="0" indent="0">
              <a:buNone/>
            </a:pPr>
            <a:endParaRPr lang="sv-SE" dirty="0" smtClean="0"/>
          </a:p>
        </p:txBody>
      </p:sp>
    </p:spTree>
    <p:extLst>
      <p:ext uri="{BB962C8B-B14F-4D97-AF65-F5344CB8AC3E}">
        <p14:creationId xmlns:p14="http://schemas.microsoft.com/office/powerpoint/2010/main" val="146697055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844212" y="620688"/>
            <a:ext cx="2916324" cy="4478149"/>
          </a:xfrm>
          <a:prstGeom prst="rect">
            <a:avLst/>
          </a:prstGeom>
        </p:spPr>
        <p:txBody>
          <a:bodyPr wrap="square">
            <a:spAutoFit/>
          </a:bodyPr>
          <a:lstStyle/>
          <a:p>
            <a:pPr algn="ctr"/>
            <a:r>
              <a:rPr lang="en-US" sz="15000" smtClean="0">
                <a:latin typeface="Georgia" panose="02040502050405020303" pitchFamily="18" charset="0"/>
              </a:rPr>
              <a:t>3</a:t>
            </a:r>
            <a:r>
              <a:rPr lang="en-US" sz="4500" smtClean="0">
                <a:latin typeface="Georgia" panose="02040502050405020303" pitchFamily="18" charset="0"/>
              </a:rPr>
              <a:t> levels of religious literacy</a:t>
            </a:r>
            <a:endParaRPr lang="sv-SE" sz="4500">
              <a:latin typeface="Georgia" panose="02040502050405020303" pitchFamily="18" charset="0"/>
            </a:endParaRPr>
          </a:p>
        </p:txBody>
      </p:sp>
      <p:sp>
        <p:nvSpPr>
          <p:cNvPr id="3" name="Ellips 2"/>
          <p:cNvSpPr/>
          <p:nvPr/>
        </p:nvSpPr>
        <p:spPr>
          <a:xfrm>
            <a:off x="5226631" y="2496477"/>
            <a:ext cx="2189685" cy="2052830"/>
          </a:xfrm>
          <a:prstGeom prst="ellipse">
            <a:avLst/>
          </a:prstGeom>
          <a:solidFill>
            <a:srgbClr val="8DA198"/>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800">
              <a:solidFill>
                <a:schemeClr val="tx1"/>
              </a:solidFill>
            </a:endParaRPr>
          </a:p>
        </p:txBody>
      </p:sp>
      <p:sp>
        <p:nvSpPr>
          <p:cNvPr id="4" name="Ellips 3"/>
          <p:cNvSpPr/>
          <p:nvPr/>
        </p:nvSpPr>
        <p:spPr>
          <a:xfrm>
            <a:off x="5220072" y="260648"/>
            <a:ext cx="2196244" cy="2072791"/>
          </a:xfrm>
          <a:prstGeom prst="ellipse">
            <a:avLst/>
          </a:prstGeom>
          <a:solidFill>
            <a:srgbClr val="EEAAAB"/>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2400" smtClean="0">
                <a:solidFill>
                  <a:schemeClr val="tx1"/>
                </a:solidFill>
              </a:rPr>
              <a:t>GENERAL</a:t>
            </a:r>
            <a:endParaRPr lang="sv-SE" sz="2400">
              <a:solidFill>
                <a:schemeClr val="tx1"/>
              </a:solidFill>
            </a:endParaRPr>
          </a:p>
        </p:txBody>
      </p:sp>
      <p:sp>
        <p:nvSpPr>
          <p:cNvPr id="6" name="textruta 5"/>
          <p:cNvSpPr txBox="1"/>
          <p:nvPr/>
        </p:nvSpPr>
        <p:spPr>
          <a:xfrm>
            <a:off x="5356846" y="3261237"/>
            <a:ext cx="2050750" cy="461665"/>
          </a:xfrm>
          <a:prstGeom prst="rect">
            <a:avLst/>
          </a:prstGeom>
          <a:noFill/>
        </p:spPr>
        <p:txBody>
          <a:bodyPr wrap="square" rtlCol="0">
            <a:spAutoFit/>
          </a:bodyPr>
          <a:lstStyle/>
          <a:p>
            <a:r>
              <a:rPr lang="sv-SE" sz="2400" smtClean="0"/>
              <a:t>CONTEXTUAL</a:t>
            </a:r>
            <a:endParaRPr lang="sv-SE" sz="2400"/>
          </a:p>
        </p:txBody>
      </p:sp>
      <p:sp>
        <p:nvSpPr>
          <p:cNvPr id="7" name="Ellips 6"/>
          <p:cNvSpPr/>
          <p:nvPr/>
        </p:nvSpPr>
        <p:spPr>
          <a:xfrm>
            <a:off x="5220072" y="4712345"/>
            <a:ext cx="2164187" cy="2042536"/>
          </a:xfrm>
          <a:prstGeom prst="ellipse">
            <a:avLst/>
          </a:prstGeom>
          <a:solidFill>
            <a:srgbClr val="C3613E"/>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sz="2800">
              <a:solidFill>
                <a:schemeClr val="tx1"/>
              </a:solidFill>
            </a:endParaRPr>
          </a:p>
        </p:txBody>
      </p:sp>
      <p:sp>
        <p:nvSpPr>
          <p:cNvPr id="9" name="textruta 8"/>
          <p:cNvSpPr txBox="1"/>
          <p:nvPr/>
        </p:nvSpPr>
        <p:spPr>
          <a:xfrm>
            <a:off x="5454837" y="5502780"/>
            <a:ext cx="1726714" cy="461665"/>
          </a:xfrm>
          <a:prstGeom prst="rect">
            <a:avLst/>
          </a:prstGeom>
          <a:noFill/>
        </p:spPr>
        <p:txBody>
          <a:bodyPr wrap="square" rtlCol="0">
            <a:spAutoFit/>
          </a:bodyPr>
          <a:lstStyle/>
          <a:p>
            <a:r>
              <a:rPr lang="sv-SE" sz="2400" smtClean="0"/>
              <a:t>PRACTICAL</a:t>
            </a:r>
          </a:p>
        </p:txBody>
      </p:sp>
      <p:pic>
        <p:nvPicPr>
          <p:cNvPr id="5" name="Bildobjekt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50338" y="4589417"/>
            <a:ext cx="648743" cy="645553"/>
          </a:xfrm>
          <a:prstGeom prst="rect">
            <a:avLst/>
          </a:prstGeom>
        </p:spPr>
      </p:pic>
      <p:pic>
        <p:nvPicPr>
          <p:cNvPr id="13" name="Bildobjekt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26631" y="2390294"/>
            <a:ext cx="686024" cy="680501"/>
          </a:xfrm>
          <a:prstGeom prst="rect">
            <a:avLst/>
          </a:prstGeom>
        </p:spPr>
      </p:pic>
    </p:spTree>
    <p:extLst>
      <p:ext uri="{BB962C8B-B14F-4D97-AF65-F5344CB8AC3E}">
        <p14:creationId xmlns:p14="http://schemas.microsoft.com/office/powerpoint/2010/main" val="1185630336"/>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6623"/>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text 2"/>
          <p:cNvSpPr txBox="1">
            <a:spLocks/>
          </p:cNvSpPr>
          <p:nvPr/>
        </p:nvSpPr>
        <p:spPr>
          <a:xfrm>
            <a:off x="827584" y="852376"/>
            <a:ext cx="8088985" cy="5120001"/>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smtClean="0">
                <a:latin typeface="Georgia" panose="02040502050405020303" pitchFamily="18" charset="0"/>
              </a:rPr>
              <a:t>Religious actors are not always </a:t>
            </a:r>
            <a:br>
              <a:rPr lang="en-GB" dirty="0" smtClean="0">
                <a:latin typeface="Georgia" panose="02040502050405020303" pitchFamily="18" charset="0"/>
              </a:rPr>
            </a:br>
            <a:r>
              <a:rPr lang="en-GB" dirty="0" smtClean="0">
                <a:latin typeface="Georgia" panose="02040502050405020303" pitchFamily="18" charset="0"/>
              </a:rPr>
              <a:t>what they seem to be…</a:t>
            </a:r>
          </a:p>
          <a:p>
            <a:pPr marL="0" indent="0">
              <a:buNone/>
            </a:pPr>
            <a:endParaRPr lang="sv-SE" dirty="0" smtClean="0"/>
          </a:p>
          <a:p>
            <a:pPr marL="914400" indent="-914400">
              <a:buFont typeface="+mj-lt"/>
              <a:buAutoNum type="arabicPeriod"/>
            </a:pPr>
            <a:r>
              <a:rPr lang="en-GB" sz="4400" dirty="0" smtClean="0">
                <a:solidFill>
                  <a:schemeClr val="tx2"/>
                </a:solidFill>
              </a:rPr>
              <a:t>In line with power/majority</a:t>
            </a:r>
          </a:p>
          <a:p>
            <a:pPr marL="914400" indent="-914400">
              <a:buFont typeface="+mj-lt"/>
              <a:buAutoNum type="arabicPeriod"/>
            </a:pPr>
            <a:r>
              <a:rPr lang="en-GB" sz="3200" dirty="0" smtClean="0">
                <a:solidFill>
                  <a:schemeClr val="accent3">
                    <a:lumMod val="75000"/>
                  </a:schemeClr>
                </a:solidFill>
              </a:rPr>
              <a:t>In open opposition to the rulers</a:t>
            </a:r>
          </a:p>
          <a:p>
            <a:pPr marL="914400" indent="-914400">
              <a:buFont typeface="+mj-lt"/>
              <a:buAutoNum type="arabicPeriod"/>
            </a:pPr>
            <a:r>
              <a:rPr lang="en-GB" sz="3200" dirty="0" smtClean="0">
                <a:solidFill>
                  <a:schemeClr val="accent3">
                    <a:lumMod val="75000"/>
                  </a:schemeClr>
                </a:solidFill>
              </a:rPr>
              <a:t>Development or Human rights on surface- religious under the radar</a:t>
            </a:r>
          </a:p>
          <a:p>
            <a:pPr marL="914400" indent="-914400">
              <a:buFont typeface="+mj-lt"/>
              <a:buAutoNum type="arabicPeriod"/>
            </a:pPr>
            <a:r>
              <a:rPr lang="en-GB" sz="3200" dirty="0" smtClean="0">
                <a:solidFill>
                  <a:schemeClr val="accent3">
                    <a:lumMod val="75000"/>
                  </a:schemeClr>
                </a:solidFill>
              </a:rPr>
              <a:t>Religious on the surface- HR under the radar</a:t>
            </a:r>
            <a:endParaRPr lang="en-GB" sz="3200" dirty="0">
              <a:solidFill>
                <a:schemeClr val="accent3">
                  <a:lumMod val="75000"/>
                </a:schemeClr>
              </a:solidFill>
            </a:endParaRPr>
          </a:p>
        </p:txBody>
      </p:sp>
    </p:spTree>
    <p:extLst>
      <p:ext uri="{BB962C8B-B14F-4D97-AF65-F5344CB8AC3E}">
        <p14:creationId xmlns:p14="http://schemas.microsoft.com/office/powerpoint/2010/main" val="274187493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6623"/>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text 2"/>
          <p:cNvSpPr txBox="1">
            <a:spLocks/>
          </p:cNvSpPr>
          <p:nvPr/>
        </p:nvSpPr>
        <p:spPr>
          <a:xfrm>
            <a:off x="755576" y="852376"/>
            <a:ext cx="7920880" cy="5120001"/>
          </a:xfrm>
          <a:prstGeom prst="rect">
            <a:avLst/>
          </a:prstGeom>
        </p:spPr>
        <p:txBody>
          <a:bodyPr>
            <a:normAutofit lnSpcReduction="10000"/>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smtClean="0">
                <a:latin typeface="Georgia" panose="02040502050405020303" pitchFamily="18" charset="0"/>
              </a:rPr>
              <a:t>Religious actors and social change</a:t>
            </a:r>
          </a:p>
          <a:p>
            <a:pPr marL="0" indent="0">
              <a:buNone/>
            </a:pPr>
            <a:endParaRPr lang="en-GB" dirty="0" smtClean="0"/>
          </a:p>
          <a:p>
            <a:pPr marL="914400" indent="-914400">
              <a:buFont typeface="+mj-lt"/>
              <a:buAutoNum type="arabicPeriod"/>
            </a:pPr>
            <a:r>
              <a:rPr lang="en-GB" sz="3200" dirty="0" smtClean="0">
                <a:solidFill>
                  <a:schemeClr val="accent3">
                    <a:lumMod val="75000"/>
                  </a:schemeClr>
                </a:solidFill>
              </a:rPr>
              <a:t>In line with power/majority</a:t>
            </a:r>
          </a:p>
          <a:p>
            <a:pPr marL="914400" indent="-914400">
              <a:buFont typeface="+mj-lt"/>
              <a:buAutoNum type="arabicPeriod"/>
            </a:pPr>
            <a:r>
              <a:rPr lang="en-GB" sz="4400" dirty="0" smtClean="0">
                <a:solidFill>
                  <a:schemeClr val="tx2"/>
                </a:solidFill>
              </a:rPr>
              <a:t>In open opposition to the rulers</a:t>
            </a:r>
          </a:p>
          <a:p>
            <a:pPr marL="914400" indent="-914400">
              <a:buFont typeface="+mj-lt"/>
              <a:buAutoNum type="arabicPeriod"/>
            </a:pPr>
            <a:r>
              <a:rPr lang="en-GB" sz="3200" dirty="0" smtClean="0">
                <a:solidFill>
                  <a:schemeClr val="accent3">
                    <a:lumMod val="75000"/>
                  </a:schemeClr>
                </a:solidFill>
              </a:rPr>
              <a:t>Development or Human rights on surface- religious under the radar</a:t>
            </a:r>
          </a:p>
          <a:p>
            <a:pPr marL="914400" indent="-914400">
              <a:buFont typeface="+mj-lt"/>
              <a:buAutoNum type="arabicPeriod"/>
            </a:pPr>
            <a:r>
              <a:rPr lang="en-GB" sz="3200" dirty="0" smtClean="0">
                <a:solidFill>
                  <a:schemeClr val="accent3">
                    <a:lumMod val="75000"/>
                  </a:schemeClr>
                </a:solidFill>
              </a:rPr>
              <a:t>Religious on the surface- HR under the radar</a:t>
            </a:r>
            <a:endParaRPr lang="en-GB" sz="3200" dirty="0">
              <a:solidFill>
                <a:schemeClr val="accent3">
                  <a:lumMod val="75000"/>
                </a:schemeClr>
              </a:solidFill>
            </a:endParaRPr>
          </a:p>
        </p:txBody>
      </p:sp>
    </p:spTree>
    <p:extLst>
      <p:ext uri="{BB962C8B-B14F-4D97-AF65-F5344CB8AC3E}">
        <p14:creationId xmlns:p14="http://schemas.microsoft.com/office/powerpoint/2010/main" val="7101097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6623"/>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Platshållare för text 2"/>
          <p:cNvSpPr txBox="1">
            <a:spLocks/>
          </p:cNvSpPr>
          <p:nvPr/>
        </p:nvSpPr>
        <p:spPr>
          <a:xfrm>
            <a:off x="827584" y="852376"/>
            <a:ext cx="7848872" cy="5120001"/>
          </a:xfrm>
          <a:prstGeom prst="rect">
            <a:avLst/>
          </a:prstGeom>
        </p:spPr>
        <p:txBody>
          <a:bodyPr>
            <a:normAutofit fontScale="92500" lnSpcReduction="10000"/>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sz="3900" dirty="0" smtClean="0">
                <a:latin typeface="Georgia" panose="02040502050405020303" pitchFamily="18" charset="0"/>
              </a:rPr>
              <a:t>Religious actors and social change</a:t>
            </a:r>
          </a:p>
          <a:p>
            <a:pPr marL="0" indent="0">
              <a:buNone/>
            </a:pPr>
            <a:endParaRPr lang="en-GB" dirty="0" smtClean="0"/>
          </a:p>
          <a:p>
            <a:pPr marL="914400" indent="-914400">
              <a:buFont typeface="+mj-lt"/>
              <a:buAutoNum type="arabicPeriod"/>
            </a:pPr>
            <a:r>
              <a:rPr lang="en-GB" sz="3200" dirty="0" smtClean="0">
                <a:solidFill>
                  <a:schemeClr val="accent3">
                    <a:lumMod val="75000"/>
                  </a:schemeClr>
                </a:solidFill>
              </a:rPr>
              <a:t>In line with power/majority</a:t>
            </a:r>
          </a:p>
          <a:p>
            <a:pPr marL="914400" indent="-914400">
              <a:buFont typeface="+mj-lt"/>
              <a:buAutoNum type="arabicPeriod"/>
            </a:pPr>
            <a:r>
              <a:rPr lang="en-GB" sz="3200" dirty="0" smtClean="0">
                <a:solidFill>
                  <a:schemeClr val="accent3">
                    <a:lumMod val="75000"/>
                  </a:schemeClr>
                </a:solidFill>
              </a:rPr>
              <a:t>In open opposition to the rulers</a:t>
            </a:r>
          </a:p>
          <a:p>
            <a:pPr marL="914400" indent="-914400">
              <a:buFont typeface="+mj-lt"/>
              <a:buAutoNum type="arabicPeriod"/>
            </a:pPr>
            <a:r>
              <a:rPr lang="en-GB" sz="4400" dirty="0" smtClean="0">
                <a:solidFill>
                  <a:schemeClr val="tx2"/>
                </a:solidFill>
              </a:rPr>
              <a:t>Development or Human rights on surface- religious under the radar</a:t>
            </a:r>
          </a:p>
          <a:p>
            <a:pPr marL="914400" indent="-914400">
              <a:buFont typeface="+mj-lt"/>
              <a:buAutoNum type="arabicPeriod"/>
            </a:pPr>
            <a:r>
              <a:rPr lang="en-GB" sz="3200" dirty="0" smtClean="0">
                <a:solidFill>
                  <a:schemeClr val="accent3">
                    <a:lumMod val="75000"/>
                  </a:schemeClr>
                </a:solidFill>
              </a:rPr>
              <a:t>Religious on the surface- HR under the radar</a:t>
            </a:r>
            <a:endParaRPr lang="en-GB" sz="3200" dirty="0">
              <a:solidFill>
                <a:schemeClr val="accent3">
                  <a:lumMod val="75000"/>
                </a:schemeClr>
              </a:solidFill>
            </a:endParaRPr>
          </a:p>
        </p:txBody>
      </p:sp>
    </p:spTree>
    <p:extLst>
      <p:ext uri="{BB962C8B-B14F-4D97-AF65-F5344CB8AC3E}">
        <p14:creationId xmlns:p14="http://schemas.microsoft.com/office/powerpoint/2010/main" val="11472619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ktangel 1"/>
          <p:cNvSpPr/>
          <p:nvPr/>
        </p:nvSpPr>
        <p:spPr>
          <a:xfrm>
            <a:off x="0" y="-16623"/>
            <a:ext cx="9144000" cy="6858000"/>
          </a:xfrm>
          <a:prstGeom prst="rect">
            <a:avLst/>
          </a:prstGeom>
          <a:solidFill>
            <a:srgbClr val="EEAAAB"/>
          </a:solidFill>
          <a:ln>
            <a:solidFill>
              <a:schemeClr val="accent1">
                <a:shade val="50000"/>
                <a:alpha val="9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text 2"/>
          <p:cNvSpPr txBox="1">
            <a:spLocks/>
          </p:cNvSpPr>
          <p:nvPr/>
        </p:nvSpPr>
        <p:spPr>
          <a:xfrm>
            <a:off x="827584" y="764704"/>
            <a:ext cx="7848872" cy="5120001"/>
          </a:xfrm>
          <a:prstGeom prst="rect">
            <a:avLst/>
          </a:prstGeom>
        </p:spPr>
        <p:txBody>
          <a:bodyPr>
            <a:normAutofit/>
          </a:bodyPr>
          <a:lstStyle>
            <a:lvl1pPr marL="342900" indent="-342900" algn="l" defTabSz="914400" rtl="0" eaLnBrk="1" latinLnBrk="0" hangingPunct="1">
              <a:spcBef>
                <a:spcPct val="20000"/>
              </a:spcBef>
              <a:buFont typeface="Arial" pitchFamily="34" charset="0"/>
              <a:buChar char="•"/>
              <a:defRPr sz="3600" kern="1200">
                <a:solidFill>
                  <a:schemeClr val="tx1"/>
                </a:solidFill>
                <a:latin typeface="+mn-lt"/>
                <a:ea typeface="+mn-ea"/>
                <a:cs typeface="+mn-cs"/>
              </a:defRPr>
            </a:lvl1pPr>
            <a:lvl2pPr marL="717550" indent="-358775" algn="l" defTabSz="914400" rtl="0" eaLnBrk="1" latinLnBrk="0" hangingPunct="1">
              <a:spcBef>
                <a:spcPct val="20000"/>
              </a:spcBef>
              <a:buFont typeface="Arial" pitchFamily="34" charset="0"/>
              <a:buChar char="–"/>
              <a:tabLst/>
              <a:defRPr sz="3200" kern="1200">
                <a:solidFill>
                  <a:schemeClr val="tx1"/>
                </a:solidFill>
                <a:latin typeface="+mn-lt"/>
                <a:ea typeface="+mn-ea"/>
                <a:cs typeface="+mn-cs"/>
              </a:defRPr>
            </a:lvl2pPr>
            <a:lvl3pPr marL="982663"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255713" indent="-2730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1520825" indent="-265113"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sv-SE" err="1" smtClean="0">
                <a:latin typeface="Georgia" panose="02040502050405020303" pitchFamily="18" charset="0"/>
              </a:rPr>
              <a:t>Religious</a:t>
            </a:r>
            <a:r>
              <a:rPr lang="sv-SE" smtClean="0">
                <a:latin typeface="Georgia" panose="02040502050405020303" pitchFamily="18" charset="0"/>
              </a:rPr>
              <a:t> </a:t>
            </a:r>
            <a:r>
              <a:rPr lang="sv-SE" err="1" smtClean="0">
                <a:latin typeface="Georgia" panose="02040502050405020303" pitchFamily="18" charset="0"/>
              </a:rPr>
              <a:t>actors</a:t>
            </a:r>
            <a:r>
              <a:rPr lang="sv-SE" smtClean="0">
                <a:latin typeface="Georgia" panose="02040502050405020303" pitchFamily="18" charset="0"/>
              </a:rPr>
              <a:t> and social </a:t>
            </a:r>
            <a:r>
              <a:rPr lang="sv-SE" err="1" smtClean="0">
                <a:latin typeface="Georgia" panose="02040502050405020303" pitchFamily="18" charset="0"/>
              </a:rPr>
              <a:t>change</a:t>
            </a:r>
            <a:endParaRPr lang="sv-SE" smtClean="0">
              <a:latin typeface="Georgia" panose="02040502050405020303" pitchFamily="18" charset="0"/>
            </a:endParaRPr>
          </a:p>
          <a:p>
            <a:pPr marL="0" indent="0">
              <a:buNone/>
            </a:pPr>
            <a:endParaRPr lang="sv-SE" smtClean="0"/>
          </a:p>
          <a:p>
            <a:pPr marL="914400" indent="-914400">
              <a:buFont typeface="+mj-lt"/>
              <a:buAutoNum type="arabicPeriod"/>
            </a:pPr>
            <a:r>
              <a:rPr lang="sv-SE" sz="3200" smtClean="0">
                <a:solidFill>
                  <a:schemeClr val="accent3">
                    <a:lumMod val="75000"/>
                  </a:schemeClr>
                </a:solidFill>
              </a:rPr>
              <a:t>In </a:t>
            </a:r>
            <a:r>
              <a:rPr lang="sv-SE" sz="3200" err="1" smtClean="0">
                <a:solidFill>
                  <a:schemeClr val="accent3">
                    <a:lumMod val="75000"/>
                  </a:schemeClr>
                </a:solidFill>
              </a:rPr>
              <a:t>line</a:t>
            </a:r>
            <a:r>
              <a:rPr lang="sv-SE" sz="3200" smtClean="0">
                <a:solidFill>
                  <a:schemeClr val="accent3">
                    <a:lumMod val="75000"/>
                  </a:schemeClr>
                </a:solidFill>
              </a:rPr>
              <a:t> </a:t>
            </a:r>
            <a:r>
              <a:rPr lang="sv-SE" sz="3200" err="1" smtClean="0">
                <a:solidFill>
                  <a:schemeClr val="accent3">
                    <a:lumMod val="75000"/>
                  </a:schemeClr>
                </a:solidFill>
              </a:rPr>
              <a:t>with</a:t>
            </a:r>
            <a:r>
              <a:rPr lang="sv-SE" sz="3200" smtClean="0">
                <a:solidFill>
                  <a:schemeClr val="accent3">
                    <a:lumMod val="75000"/>
                  </a:schemeClr>
                </a:solidFill>
              </a:rPr>
              <a:t> </a:t>
            </a:r>
            <a:r>
              <a:rPr lang="sv-SE" sz="3200" err="1" smtClean="0">
                <a:solidFill>
                  <a:schemeClr val="accent3">
                    <a:lumMod val="75000"/>
                  </a:schemeClr>
                </a:solidFill>
              </a:rPr>
              <a:t>power</a:t>
            </a:r>
            <a:r>
              <a:rPr lang="sv-SE" sz="3200" smtClean="0">
                <a:solidFill>
                  <a:schemeClr val="accent3">
                    <a:lumMod val="75000"/>
                  </a:schemeClr>
                </a:solidFill>
              </a:rPr>
              <a:t>/</a:t>
            </a:r>
            <a:r>
              <a:rPr lang="sv-SE" sz="3200" err="1" smtClean="0">
                <a:solidFill>
                  <a:schemeClr val="accent3">
                    <a:lumMod val="75000"/>
                  </a:schemeClr>
                </a:solidFill>
              </a:rPr>
              <a:t>majority</a:t>
            </a:r>
            <a:endParaRPr lang="sv-SE" sz="3200" smtClean="0">
              <a:solidFill>
                <a:schemeClr val="accent3">
                  <a:lumMod val="75000"/>
                </a:schemeClr>
              </a:solidFill>
            </a:endParaRPr>
          </a:p>
          <a:p>
            <a:pPr marL="914400" indent="-914400">
              <a:buFont typeface="+mj-lt"/>
              <a:buAutoNum type="arabicPeriod"/>
            </a:pPr>
            <a:r>
              <a:rPr lang="sv-SE" sz="3200" smtClean="0">
                <a:solidFill>
                  <a:schemeClr val="accent3">
                    <a:lumMod val="75000"/>
                  </a:schemeClr>
                </a:solidFill>
              </a:rPr>
              <a:t>In </a:t>
            </a:r>
            <a:r>
              <a:rPr lang="sv-SE" sz="3200" err="1" smtClean="0">
                <a:solidFill>
                  <a:schemeClr val="accent3">
                    <a:lumMod val="75000"/>
                  </a:schemeClr>
                </a:solidFill>
              </a:rPr>
              <a:t>open</a:t>
            </a:r>
            <a:r>
              <a:rPr lang="sv-SE" sz="3200" smtClean="0">
                <a:solidFill>
                  <a:schemeClr val="accent3">
                    <a:lumMod val="75000"/>
                  </a:schemeClr>
                </a:solidFill>
              </a:rPr>
              <a:t> opposition to the </a:t>
            </a:r>
            <a:r>
              <a:rPr lang="sv-SE" sz="3200" err="1" smtClean="0">
                <a:solidFill>
                  <a:schemeClr val="accent3">
                    <a:lumMod val="75000"/>
                  </a:schemeClr>
                </a:solidFill>
              </a:rPr>
              <a:t>rulers</a:t>
            </a:r>
            <a:endParaRPr lang="sv-SE" sz="3200" smtClean="0">
              <a:solidFill>
                <a:schemeClr val="accent3">
                  <a:lumMod val="75000"/>
                </a:schemeClr>
              </a:solidFill>
            </a:endParaRPr>
          </a:p>
          <a:p>
            <a:pPr marL="914400" indent="-914400">
              <a:buFont typeface="+mj-lt"/>
              <a:buAutoNum type="arabicPeriod"/>
            </a:pPr>
            <a:r>
              <a:rPr lang="sv-SE" sz="3200" err="1" smtClean="0">
                <a:solidFill>
                  <a:schemeClr val="accent3">
                    <a:lumMod val="75000"/>
                  </a:schemeClr>
                </a:solidFill>
              </a:rPr>
              <a:t>Development</a:t>
            </a:r>
            <a:r>
              <a:rPr lang="sv-SE" sz="3200" smtClean="0">
                <a:solidFill>
                  <a:schemeClr val="accent3">
                    <a:lumMod val="75000"/>
                  </a:schemeClr>
                </a:solidFill>
              </a:rPr>
              <a:t> or Human </a:t>
            </a:r>
            <a:r>
              <a:rPr lang="sv-SE" sz="3200" err="1" smtClean="0">
                <a:solidFill>
                  <a:schemeClr val="accent3">
                    <a:lumMod val="75000"/>
                  </a:schemeClr>
                </a:solidFill>
              </a:rPr>
              <a:t>rights</a:t>
            </a:r>
            <a:r>
              <a:rPr lang="sv-SE" sz="3200" smtClean="0">
                <a:solidFill>
                  <a:schemeClr val="accent3">
                    <a:lumMod val="75000"/>
                  </a:schemeClr>
                </a:solidFill>
              </a:rPr>
              <a:t> on </a:t>
            </a:r>
            <a:r>
              <a:rPr lang="sv-SE" sz="3200" err="1" smtClean="0">
                <a:solidFill>
                  <a:schemeClr val="accent3">
                    <a:lumMod val="75000"/>
                  </a:schemeClr>
                </a:solidFill>
              </a:rPr>
              <a:t>surface</a:t>
            </a:r>
            <a:r>
              <a:rPr lang="sv-SE" sz="3200" smtClean="0">
                <a:solidFill>
                  <a:schemeClr val="accent3">
                    <a:lumMod val="75000"/>
                  </a:schemeClr>
                </a:solidFill>
              </a:rPr>
              <a:t>- </a:t>
            </a:r>
            <a:r>
              <a:rPr lang="sv-SE" sz="3200" err="1" smtClean="0">
                <a:solidFill>
                  <a:schemeClr val="accent3">
                    <a:lumMod val="75000"/>
                  </a:schemeClr>
                </a:solidFill>
              </a:rPr>
              <a:t>religious</a:t>
            </a:r>
            <a:r>
              <a:rPr lang="sv-SE" sz="3200" smtClean="0">
                <a:solidFill>
                  <a:schemeClr val="accent3">
                    <a:lumMod val="75000"/>
                  </a:schemeClr>
                </a:solidFill>
              </a:rPr>
              <a:t> under the radar</a:t>
            </a:r>
          </a:p>
          <a:p>
            <a:pPr marL="914400" indent="-914400">
              <a:buFont typeface="+mj-lt"/>
              <a:buAutoNum type="arabicPeriod"/>
            </a:pPr>
            <a:r>
              <a:rPr lang="sv-SE" sz="4400" err="1" smtClean="0">
                <a:solidFill>
                  <a:schemeClr val="tx2"/>
                </a:solidFill>
              </a:rPr>
              <a:t>Religious</a:t>
            </a:r>
            <a:r>
              <a:rPr lang="sv-SE" sz="4400" smtClean="0">
                <a:solidFill>
                  <a:schemeClr val="tx2"/>
                </a:solidFill>
              </a:rPr>
              <a:t> on the </a:t>
            </a:r>
            <a:r>
              <a:rPr lang="sv-SE" sz="4400" err="1" smtClean="0">
                <a:solidFill>
                  <a:schemeClr val="tx2"/>
                </a:solidFill>
              </a:rPr>
              <a:t>surface</a:t>
            </a:r>
            <a:r>
              <a:rPr lang="sv-SE" sz="4400" smtClean="0">
                <a:solidFill>
                  <a:schemeClr val="tx2"/>
                </a:solidFill>
              </a:rPr>
              <a:t>- HR under the radar</a:t>
            </a:r>
            <a:endParaRPr lang="sv-SE" sz="4400">
              <a:solidFill>
                <a:schemeClr val="tx2"/>
              </a:solidFill>
            </a:endParaRPr>
          </a:p>
        </p:txBody>
      </p:sp>
    </p:spTree>
    <p:extLst>
      <p:ext uri="{BB962C8B-B14F-4D97-AF65-F5344CB8AC3E}">
        <p14:creationId xmlns:p14="http://schemas.microsoft.com/office/powerpoint/2010/main" val="3313632433"/>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Discuss in table groups:…"/>
          <p:cNvSpPr txBox="1"/>
          <p:nvPr/>
        </p:nvSpPr>
        <p:spPr>
          <a:xfrm>
            <a:off x="827584" y="1926195"/>
            <a:ext cx="7848872" cy="4239109"/>
          </a:xfrm>
          <a:prstGeom prst="rect">
            <a:avLst/>
          </a:prstGeom>
          <a:ln w="12700">
            <a:miter lim="400000"/>
          </a:ln>
          <a:extLst>
            <a:ext uri="{C572A759-6A51-4108-AA02-DFA0A04FC94B}">
              <ma14:wrappingTextBoxFlag xmlns:ma14="http://schemas.microsoft.com/office/mac/drawingml/2011/main" xmlns="" val="1"/>
            </a:ext>
          </a:extLst>
        </p:spPr>
        <p:txBody>
          <a:bodyPr wrap="square" lIns="50800" tIns="50800" rIns="50800" bIns="50800" anchor="ctr">
            <a:spAutoFit/>
          </a:bodyPr>
          <a:lstStyle/>
          <a:p>
            <a:pPr marL="555625" indent="-555625" algn="l">
              <a:lnSpc>
                <a:spcPct val="120000"/>
              </a:lnSpc>
              <a:buSzPct val="145000"/>
              <a:buChar char="•"/>
              <a:defRPr sz="4000" b="0">
                <a:solidFill>
                  <a:srgbClr val="5E5E5E"/>
                </a:solidFill>
                <a:latin typeface="+mn-lt"/>
                <a:ea typeface="+mn-ea"/>
                <a:cs typeface="+mn-cs"/>
                <a:sym typeface="Trebuchet MS"/>
              </a:defRPr>
            </a:pPr>
            <a:r>
              <a:rPr lang="en-GB" sz="2800" dirty="0" smtClean="0">
                <a:solidFill>
                  <a:schemeClr val="tx2"/>
                </a:solidFill>
              </a:rPr>
              <a:t>Can we freely talk about norms and religion in our project areas?</a:t>
            </a:r>
          </a:p>
          <a:p>
            <a:pPr marL="555625" indent="-555625" algn="l">
              <a:lnSpc>
                <a:spcPct val="120000"/>
              </a:lnSpc>
              <a:buSzPct val="145000"/>
              <a:buChar char="•"/>
              <a:defRPr sz="4000" b="0">
                <a:solidFill>
                  <a:srgbClr val="5E5E5E"/>
                </a:solidFill>
                <a:latin typeface="+mn-lt"/>
                <a:ea typeface="+mn-ea"/>
                <a:cs typeface="+mn-cs"/>
                <a:sym typeface="Trebuchet MS"/>
              </a:defRPr>
            </a:pPr>
            <a:r>
              <a:rPr lang="en-GB" sz="2800" dirty="0" smtClean="0">
                <a:solidFill>
                  <a:schemeClr val="tx2"/>
                </a:solidFill>
              </a:rPr>
              <a:t>What legal frameworks exist to protect FORB in </a:t>
            </a:r>
            <a:r>
              <a:rPr lang="sv-SE" sz="2800" dirty="0" smtClean="0">
                <a:solidFill>
                  <a:schemeClr val="tx2"/>
                </a:solidFill>
              </a:rPr>
              <a:t>the country</a:t>
            </a:r>
            <a:r>
              <a:rPr sz="2800" dirty="0" smtClean="0">
                <a:solidFill>
                  <a:schemeClr val="tx2"/>
                </a:solidFill>
              </a:rPr>
              <a:t>?</a:t>
            </a:r>
            <a:endParaRPr sz="2800" dirty="0">
              <a:solidFill>
                <a:schemeClr val="tx2"/>
              </a:solidFill>
            </a:endParaRPr>
          </a:p>
          <a:p>
            <a:pPr marL="555625" indent="-555625" algn="l">
              <a:lnSpc>
                <a:spcPct val="120000"/>
              </a:lnSpc>
              <a:buSzPct val="145000"/>
              <a:buChar char="•"/>
              <a:defRPr sz="4000" b="0">
                <a:solidFill>
                  <a:srgbClr val="5E5E5E"/>
                </a:solidFill>
                <a:latin typeface="+mn-lt"/>
                <a:ea typeface="+mn-ea"/>
                <a:cs typeface="+mn-cs"/>
                <a:sym typeface="Trebuchet MS"/>
              </a:defRPr>
            </a:pPr>
            <a:r>
              <a:rPr lang="en-GB" sz="2800" dirty="0" smtClean="0">
                <a:solidFill>
                  <a:schemeClr val="tx2"/>
                </a:solidFill>
              </a:rPr>
              <a:t>Is there culture of freedom in relation to religion and belief in</a:t>
            </a:r>
            <a:r>
              <a:rPr sz="2800" dirty="0" smtClean="0">
                <a:solidFill>
                  <a:schemeClr val="tx2"/>
                </a:solidFill>
              </a:rPr>
              <a:t> </a:t>
            </a:r>
            <a:r>
              <a:rPr lang="en-GB" sz="2800" dirty="0" smtClean="0">
                <a:solidFill>
                  <a:schemeClr val="tx2"/>
                </a:solidFill>
              </a:rPr>
              <a:t>the country</a:t>
            </a:r>
            <a:r>
              <a:rPr sz="2800" dirty="0" smtClean="0">
                <a:solidFill>
                  <a:schemeClr val="tx2"/>
                </a:solidFill>
              </a:rPr>
              <a:t>?</a:t>
            </a:r>
            <a:endParaRPr lang="sv-SE" sz="2800" dirty="0" smtClean="0">
              <a:solidFill>
                <a:schemeClr val="tx2"/>
              </a:solidFill>
            </a:endParaRPr>
          </a:p>
          <a:p>
            <a:pPr marL="555625" indent="-555625" algn="l">
              <a:lnSpc>
                <a:spcPct val="120000"/>
              </a:lnSpc>
              <a:buSzPct val="145000"/>
              <a:buChar char="•"/>
              <a:defRPr sz="4000" b="0">
                <a:solidFill>
                  <a:srgbClr val="5E5E5E"/>
                </a:solidFill>
                <a:latin typeface="+mn-lt"/>
                <a:ea typeface="+mn-ea"/>
                <a:cs typeface="+mn-cs"/>
                <a:sym typeface="Trebuchet MS"/>
              </a:defRPr>
            </a:pPr>
            <a:r>
              <a:rPr lang="en-GB" sz="2800" dirty="0" smtClean="0">
                <a:solidFill>
                  <a:schemeClr val="tx2"/>
                </a:solidFill>
              </a:rPr>
              <a:t>Give both positive and negative examples if possible</a:t>
            </a:r>
            <a:endParaRPr lang="en-GB" sz="2800" dirty="0">
              <a:solidFill>
                <a:schemeClr val="tx2"/>
              </a:solidFill>
            </a:endParaRPr>
          </a:p>
        </p:txBody>
      </p:sp>
      <p:sp>
        <p:nvSpPr>
          <p:cNvPr id="4" name="Rubrik 1"/>
          <p:cNvSpPr txBox="1">
            <a:spLocks/>
          </p:cNvSpPr>
          <p:nvPr/>
        </p:nvSpPr>
        <p:spPr>
          <a:xfrm>
            <a:off x="827585" y="620688"/>
            <a:ext cx="7272808" cy="1049331"/>
          </a:xfrm>
          <a:prstGeom prst="rect">
            <a:avLst/>
          </a:prstGeom>
          <a:solidFill>
            <a:schemeClr val="bg1"/>
          </a:solidFill>
          <a:ln w="177800" cap="rnd">
            <a:solidFill>
              <a:srgbClr val="EEAAAB"/>
            </a:solidFill>
            <a:prstDash val="sysDot"/>
            <a:round/>
          </a:ln>
        </p:spPr>
        <p:txBody>
          <a:bodyPr vert="horz" lIns="91440" tIns="45720" rIns="91440" bIns="45720" rtlCol="0" anchor="ctr">
            <a:no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r>
              <a:rPr lang="sv-SE" smtClean="0"/>
              <a:t> </a:t>
            </a:r>
            <a:r>
              <a:rPr lang="en-GB" smtClean="0">
                <a:latin typeface="Georgia" panose="02040502050405020303" pitchFamily="18" charset="0"/>
              </a:rPr>
              <a:t>Discuss in table groups:</a:t>
            </a:r>
            <a:r>
              <a:rPr lang="en-GB" smtClean="0"/>
              <a:t> </a:t>
            </a:r>
            <a:endParaRPr lang="en-GB"/>
          </a:p>
        </p:txBody>
      </p:sp>
    </p:spTree>
    <p:extLst>
      <p:ext uri="{BB962C8B-B14F-4D97-AF65-F5344CB8AC3E}">
        <p14:creationId xmlns:p14="http://schemas.microsoft.com/office/powerpoint/2010/main" val="2833371383"/>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592" y="3331659"/>
            <a:ext cx="2434580" cy="2447009"/>
          </a:xfrm>
          <a:prstGeom prst="rect">
            <a:avLst/>
          </a:prstGeom>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9871" y="3331659"/>
            <a:ext cx="2537619" cy="2689629"/>
          </a:xfrm>
          <a:prstGeom prst="rect">
            <a:avLst/>
          </a:prstGeom>
        </p:spPr>
      </p:pic>
      <p:sp>
        <p:nvSpPr>
          <p:cNvPr id="7" name="Rubrik 24"/>
          <p:cNvSpPr txBox="1">
            <a:spLocks/>
          </p:cNvSpPr>
          <p:nvPr/>
        </p:nvSpPr>
        <p:spPr>
          <a:xfrm>
            <a:off x="539552" y="476672"/>
            <a:ext cx="8100000" cy="1754326"/>
          </a:xfrm>
          <a:prstGeom prst="rect">
            <a:avLst/>
          </a:prstGeom>
          <a:noFill/>
        </p:spPr>
        <p:txBody>
          <a:bodyPr wrap="square">
            <a:spAutoFit/>
          </a:bodyPr>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r>
              <a:rPr lang="en-GB" sz="5400" dirty="0" smtClean="0">
                <a:solidFill>
                  <a:schemeClr val="tx2"/>
                </a:solidFill>
                <a:latin typeface="Georgia" panose="02040502050405020303" pitchFamily="18" charset="0"/>
              </a:rPr>
              <a:t>Summary</a:t>
            </a:r>
            <a:br>
              <a:rPr lang="en-GB" sz="5400" dirty="0" smtClean="0">
                <a:solidFill>
                  <a:schemeClr val="tx2"/>
                </a:solidFill>
                <a:latin typeface="Georgia" panose="02040502050405020303" pitchFamily="18" charset="0"/>
              </a:rPr>
            </a:br>
            <a:r>
              <a:rPr lang="en-GB" sz="5400" dirty="0" smtClean="0">
                <a:solidFill>
                  <a:schemeClr val="tx2"/>
                </a:solidFill>
                <a:latin typeface="Georgia" panose="02040502050405020303" pitchFamily="18" charset="0"/>
              </a:rPr>
              <a:t>General religious literacy</a:t>
            </a:r>
            <a:endParaRPr lang="en-GB" sz="5400" dirty="0">
              <a:solidFill>
                <a:schemeClr val="tx2"/>
              </a:solidFill>
              <a:latin typeface="Georgia" panose="02040502050405020303" pitchFamily="18" charset="0"/>
            </a:endParaRPr>
          </a:p>
        </p:txBody>
      </p:sp>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56176" y="3341611"/>
            <a:ext cx="2697850" cy="2437057"/>
          </a:xfrm>
          <a:prstGeom prst="rect">
            <a:avLst/>
          </a:prstGeom>
          <a:solidFill>
            <a:srgbClr val="C3613E"/>
          </a:solidFill>
        </p:spPr>
      </p:pic>
    </p:spTree>
    <p:extLst>
      <p:ext uri="{BB962C8B-B14F-4D97-AF65-F5344CB8AC3E}">
        <p14:creationId xmlns:p14="http://schemas.microsoft.com/office/powerpoint/2010/main" val="15155399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85A399"/>
        </a:solidFill>
        <a:effectLst/>
      </p:bgPr>
    </p:bg>
    <p:spTree>
      <p:nvGrpSpPr>
        <p:cNvPr id="1" name=""/>
        <p:cNvGrpSpPr/>
        <p:nvPr/>
      </p:nvGrpSpPr>
      <p:grpSpPr>
        <a:xfrm>
          <a:off x="0" y="0"/>
          <a:ext cx="0" cy="0"/>
          <a:chOff x="0" y="0"/>
          <a:chExt cx="0" cy="0"/>
        </a:xfrm>
      </p:grpSpPr>
      <p:sp>
        <p:nvSpPr>
          <p:cNvPr id="3" name="Rektangel 2"/>
          <p:cNvSpPr/>
          <p:nvPr/>
        </p:nvSpPr>
        <p:spPr>
          <a:xfrm>
            <a:off x="0" y="0"/>
            <a:ext cx="9252520" cy="6858000"/>
          </a:xfrm>
          <a:prstGeom prst="rect">
            <a:avLst/>
          </a:prstGeom>
          <a:solidFill>
            <a:srgbClr val="85A3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Rektangel 3"/>
          <p:cNvSpPr/>
          <p:nvPr/>
        </p:nvSpPr>
        <p:spPr>
          <a:xfrm>
            <a:off x="1115616" y="1628800"/>
            <a:ext cx="7200800" cy="2585323"/>
          </a:xfrm>
          <a:prstGeom prst="rect">
            <a:avLst/>
          </a:prstGeom>
        </p:spPr>
        <p:txBody>
          <a:bodyPr wrap="square">
            <a:spAutoFit/>
          </a:bodyPr>
          <a:lstStyle/>
          <a:p>
            <a:r>
              <a:rPr lang="en-GB" sz="5400" smtClean="0">
                <a:solidFill>
                  <a:schemeClr val="bg1"/>
                </a:solidFill>
                <a:latin typeface="Georgia" panose="02040502050405020303" pitchFamily="18" charset="0"/>
              </a:rPr>
              <a:t>How have you already answered these questions:</a:t>
            </a:r>
            <a:endParaRPr lang="en-GB" sz="5400">
              <a:solidFill>
                <a:schemeClr val="bg1"/>
              </a:solidFill>
              <a:latin typeface="Georgia" panose="02040502050405020303" pitchFamily="18" charset="0"/>
            </a:endParaRPr>
          </a:p>
        </p:txBody>
      </p:sp>
      <p:sp>
        <p:nvSpPr>
          <p:cNvPr id="5" name="textruta 4"/>
          <p:cNvSpPr txBox="1"/>
          <p:nvPr/>
        </p:nvSpPr>
        <p:spPr>
          <a:xfrm>
            <a:off x="6228184" y="2170182"/>
            <a:ext cx="1800200" cy="2400657"/>
          </a:xfrm>
          <a:prstGeom prst="rect">
            <a:avLst/>
          </a:prstGeom>
          <a:noFill/>
        </p:spPr>
        <p:txBody>
          <a:bodyPr wrap="square" rtlCol="0">
            <a:spAutoFit/>
          </a:bodyPr>
          <a:lstStyle/>
          <a:p>
            <a:r>
              <a:rPr lang="en-GB" sz="15000" smtClean="0">
                <a:solidFill>
                  <a:schemeClr val="bg1"/>
                </a:solidFill>
                <a:latin typeface="Georgia" panose="02040502050405020303" pitchFamily="18" charset="0"/>
              </a:rPr>
              <a:t>3</a:t>
            </a:r>
            <a:endParaRPr lang="en-GB" sz="15000">
              <a:solidFill>
                <a:schemeClr val="bg1"/>
              </a:solidFill>
              <a:latin typeface="Georgia" panose="02040502050405020303" pitchFamily="18" charset="0"/>
            </a:endParaRPr>
          </a:p>
        </p:txBody>
      </p:sp>
    </p:spTree>
    <p:extLst>
      <p:ext uri="{BB962C8B-B14F-4D97-AF65-F5344CB8AC3E}">
        <p14:creationId xmlns:p14="http://schemas.microsoft.com/office/powerpoint/2010/main" val="235441501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925252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Rektangel 5"/>
          <p:cNvSpPr/>
          <p:nvPr/>
        </p:nvSpPr>
        <p:spPr>
          <a:xfrm>
            <a:off x="971600" y="980728"/>
            <a:ext cx="5544616" cy="3046988"/>
          </a:xfrm>
          <a:prstGeom prst="rect">
            <a:avLst/>
          </a:prstGeom>
        </p:spPr>
        <p:txBody>
          <a:bodyPr wrap="square">
            <a:spAutoFit/>
          </a:bodyPr>
          <a:lstStyle/>
          <a:p>
            <a:r>
              <a:rPr lang="en-GB" sz="4800" dirty="0" smtClean="0"/>
              <a:t>1. What religious actors and ideas are at work in our context?</a:t>
            </a:r>
            <a:endParaRPr lang="en-GB" sz="4800" dirty="0"/>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4128" y="3212976"/>
            <a:ext cx="2922204" cy="3023506"/>
          </a:xfrm>
          <a:prstGeom prst="rect">
            <a:avLst/>
          </a:prstGeom>
        </p:spPr>
      </p:pic>
    </p:spTree>
    <p:extLst>
      <p:ext uri="{BB962C8B-B14F-4D97-AF65-F5344CB8AC3E}">
        <p14:creationId xmlns:p14="http://schemas.microsoft.com/office/powerpoint/2010/main" val="428711314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925252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7" name="Bildobjekt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945745"/>
            <a:ext cx="3405785" cy="4118730"/>
          </a:xfrm>
          <a:prstGeom prst="rect">
            <a:avLst/>
          </a:prstGeom>
        </p:spPr>
      </p:pic>
      <p:sp>
        <p:nvSpPr>
          <p:cNvPr id="6" name="Rektangel 5"/>
          <p:cNvSpPr/>
          <p:nvPr/>
        </p:nvSpPr>
        <p:spPr>
          <a:xfrm>
            <a:off x="899592" y="980728"/>
            <a:ext cx="4968552" cy="3877985"/>
          </a:xfrm>
          <a:prstGeom prst="rect">
            <a:avLst/>
          </a:prstGeom>
        </p:spPr>
        <p:txBody>
          <a:bodyPr wrap="square">
            <a:spAutoFit/>
          </a:bodyPr>
          <a:lstStyle/>
          <a:p>
            <a:r>
              <a:rPr lang="en-GB" sz="4800" dirty="0" smtClean="0"/>
              <a:t>2. How well do we understand these religious actors?</a:t>
            </a:r>
          </a:p>
          <a:p>
            <a:endParaRPr lang="en-US" sz="5400" dirty="0"/>
          </a:p>
        </p:txBody>
      </p:sp>
    </p:spTree>
    <p:extLst>
      <p:ext uri="{BB962C8B-B14F-4D97-AF65-F5344CB8AC3E}">
        <p14:creationId xmlns:p14="http://schemas.microsoft.com/office/powerpoint/2010/main" val="408138030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p:cNvSpPr/>
          <p:nvPr/>
        </p:nvSpPr>
        <p:spPr>
          <a:xfrm>
            <a:off x="0" y="0"/>
            <a:ext cx="9252520" cy="68580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Rektangel 4"/>
          <p:cNvSpPr/>
          <p:nvPr/>
        </p:nvSpPr>
        <p:spPr>
          <a:xfrm>
            <a:off x="1079687" y="761021"/>
            <a:ext cx="4572433" cy="5355312"/>
          </a:xfrm>
          <a:prstGeom prst="rect">
            <a:avLst/>
          </a:prstGeom>
        </p:spPr>
        <p:txBody>
          <a:bodyPr wrap="square">
            <a:spAutoFit/>
          </a:bodyPr>
          <a:lstStyle/>
          <a:p>
            <a:r>
              <a:rPr lang="en-GB" sz="4800" dirty="0" smtClean="0"/>
              <a:t>3. Does the context allow us to ask questions about religion and belief?</a:t>
            </a:r>
          </a:p>
          <a:p>
            <a:endParaRPr lang="en-US" sz="5400" dirty="0"/>
          </a:p>
        </p:txBody>
      </p:sp>
      <p:pic>
        <p:nvPicPr>
          <p:cNvPr id="6" name="Bildobjekt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6136" y="2558855"/>
            <a:ext cx="2952328" cy="3034993"/>
          </a:xfrm>
          <a:prstGeom prst="rect">
            <a:avLst/>
          </a:prstGeom>
        </p:spPr>
      </p:pic>
    </p:spTree>
    <p:extLst>
      <p:ext uri="{BB962C8B-B14F-4D97-AF65-F5344CB8AC3E}">
        <p14:creationId xmlns:p14="http://schemas.microsoft.com/office/powerpoint/2010/main" val="36898848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5576" y="2213966"/>
            <a:ext cx="2434580" cy="2447009"/>
          </a:xfrm>
          <a:prstGeom prst="rect">
            <a:avLst/>
          </a:prstGeom>
          <a:solidFill>
            <a:schemeClr val="bg1"/>
          </a:solidFill>
          <a:effectLst/>
        </p:spPr>
      </p:pic>
      <p:pic>
        <p:nvPicPr>
          <p:cNvPr id="5" name="Bildobjekt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59745" y="2213966"/>
            <a:ext cx="2537619" cy="2689629"/>
          </a:xfrm>
          <a:prstGeom prst="rect">
            <a:avLst/>
          </a:prstGeom>
        </p:spPr>
      </p:pic>
      <p:sp>
        <p:nvSpPr>
          <p:cNvPr id="7" name="textruta 6"/>
          <p:cNvSpPr txBox="1"/>
          <p:nvPr/>
        </p:nvSpPr>
        <p:spPr>
          <a:xfrm>
            <a:off x="3908474" y="5212923"/>
            <a:ext cx="1440160" cy="400110"/>
          </a:xfrm>
          <a:prstGeom prst="rect">
            <a:avLst/>
          </a:prstGeom>
          <a:noFill/>
        </p:spPr>
        <p:txBody>
          <a:bodyPr wrap="square" rtlCol="0">
            <a:spAutoFit/>
          </a:bodyPr>
          <a:lstStyle/>
          <a:p>
            <a:r>
              <a:rPr lang="sv-SE" sz="2000" smtClean="0"/>
              <a:t>OURSELVES</a:t>
            </a:r>
          </a:p>
        </p:txBody>
      </p:sp>
      <p:sp>
        <p:nvSpPr>
          <p:cNvPr id="9" name="textruta 8"/>
          <p:cNvSpPr txBox="1"/>
          <p:nvPr/>
        </p:nvSpPr>
        <p:spPr>
          <a:xfrm>
            <a:off x="1096484" y="1268760"/>
            <a:ext cx="2232248" cy="707886"/>
          </a:xfrm>
          <a:prstGeom prst="rect">
            <a:avLst/>
          </a:prstGeom>
          <a:noFill/>
        </p:spPr>
        <p:txBody>
          <a:bodyPr wrap="square" rtlCol="0">
            <a:spAutoFit/>
          </a:bodyPr>
          <a:lstStyle/>
          <a:p>
            <a:r>
              <a:rPr lang="sv-SE" sz="2000" smtClean="0"/>
              <a:t>RELIGIOUS IDEAS AND ACTORS</a:t>
            </a:r>
            <a:endParaRPr lang="sv-SE" sz="2000"/>
          </a:p>
        </p:txBody>
      </p:sp>
      <p:sp>
        <p:nvSpPr>
          <p:cNvPr id="10" name="textruta 9"/>
          <p:cNvSpPr txBox="1"/>
          <p:nvPr/>
        </p:nvSpPr>
        <p:spPr>
          <a:xfrm>
            <a:off x="6282977" y="1268760"/>
            <a:ext cx="2537495" cy="646331"/>
          </a:xfrm>
          <a:prstGeom prst="rect">
            <a:avLst/>
          </a:prstGeom>
          <a:noFill/>
        </p:spPr>
        <p:txBody>
          <a:bodyPr wrap="square" rtlCol="0">
            <a:spAutoFit/>
          </a:bodyPr>
          <a:lstStyle/>
          <a:p>
            <a:r>
              <a:rPr lang="sv-SE" smtClean="0"/>
              <a:t>FREEDOM OF RELIGION OR BELIEF (FORB)</a:t>
            </a:r>
            <a:endParaRPr lang="sv-SE"/>
          </a:p>
        </p:txBody>
      </p:sp>
      <p:pic>
        <p:nvPicPr>
          <p:cNvPr id="8" name="Bildobjekt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02799" y="2237666"/>
            <a:ext cx="2697850" cy="2437057"/>
          </a:xfrm>
          <a:prstGeom prst="rect">
            <a:avLst/>
          </a:prstGeom>
          <a:solidFill>
            <a:srgbClr val="C3613E"/>
          </a:solidFill>
        </p:spPr>
      </p:pic>
    </p:spTree>
    <p:extLst>
      <p:ext uri="{BB962C8B-B14F-4D97-AF65-F5344CB8AC3E}">
        <p14:creationId xmlns:p14="http://schemas.microsoft.com/office/powerpoint/2010/main" val="13681851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4945" y="2058154"/>
            <a:ext cx="1784944" cy="1794057"/>
          </a:xfrm>
          <a:prstGeom prst="rect">
            <a:avLst/>
          </a:prstGeom>
          <a:solidFill>
            <a:schemeClr val="bg1"/>
          </a:solidFill>
          <a:effectLst/>
        </p:spPr>
      </p:pic>
      <p:pic>
        <p:nvPicPr>
          <p:cNvPr id="4" name="Bildobjekt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27784" y="2058154"/>
            <a:ext cx="1887177" cy="1849969"/>
          </a:xfrm>
          <a:prstGeom prst="rect">
            <a:avLst/>
          </a:prstGeom>
        </p:spPr>
      </p:pic>
      <p:pic>
        <p:nvPicPr>
          <p:cNvPr id="5" name="Bildobjekt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82856" y="1772816"/>
            <a:ext cx="2022757" cy="2079395"/>
          </a:xfrm>
          <a:prstGeom prst="rect">
            <a:avLst/>
          </a:prstGeom>
        </p:spPr>
      </p:pic>
      <p:pic>
        <p:nvPicPr>
          <p:cNvPr id="6" name="Bildobjekt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3508" y="2036327"/>
            <a:ext cx="1887177" cy="1871796"/>
          </a:xfrm>
          <a:prstGeom prst="rect">
            <a:avLst/>
          </a:prstGeom>
        </p:spPr>
      </p:pic>
      <p:sp>
        <p:nvSpPr>
          <p:cNvPr id="7" name="textruta 6"/>
          <p:cNvSpPr txBox="1"/>
          <p:nvPr/>
        </p:nvSpPr>
        <p:spPr>
          <a:xfrm>
            <a:off x="702275" y="4653136"/>
            <a:ext cx="7992888" cy="1631216"/>
          </a:xfrm>
          <a:prstGeom prst="rect">
            <a:avLst/>
          </a:prstGeom>
          <a:noFill/>
        </p:spPr>
        <p:txBody>
          <a:bodyPr wrap="square" rtlCol="0">
            <a:spAutoFit/>
          </a:bodyPr>
          <a:lstStyle/>
          <a:p>
            <a:pPr algn="ctr"/>
            <a:r>
              <a:rPr lang="en-GB" sz="2800" dirty="0" smtClean="0"/>
              <a:t>Illustrations: © Majsan Sundell </a:t>
            </a:r>
            <a:r>
              <a:rPr lang="en-GB" dirty="0" smtClean="0"/>
              <a:t/>
            </a:r>
            <a:br>
              <a:rPr lang="en-GB" dirty="0" smtClean="0"/>
            </a:br>
            <a:r>
              <a:rPr lang="en-GB" dirty="0" smtClean="0"/>
              <a:t/>
            </a:r>
            <a:br>
              <a:rPr lang="en-GB" dirty="0" smtClean="0"/>
            </a:br>
            <a:r>
              <a:rPr lang="en-GB" dirty="0" smtClean="0"/>
              <a:t>Page 5, 10-22, 26-27, 29, 44-45, 65, 76-77, 81, 89, 93-98, </a:t>
            </a:r>
            <a:br>
              <a:rPr lang="en-GB" dirty="0" smtClean="0"/>
            </a:br>
            <a:r>
              <a:rPr lang="en-GB" dirty="0" smtClean="0"/>
              <a:t>107-108, 117-120, 127-134, 137</a:t>
            </a:r>
          </a:p>
          <a:p>
            <a:endParaRPr lang="sv-SE" dirty="0"/>
          </a:p>
        </p:txBody>
      </p:sp>
    </p:spTree>
    <p:extLst>
      <p:ext uri="{BB962C8B-B14F-4D97-AF65-F5344CB8AC3E}">
        <p14:creationId xmlns:p14="http://schemas.microsoft.com/office/powerpoint/2010/main" val="110921480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p:cNvSpPr txBox="1">
            <a:spLocks/>
          </p:cNvSpPr>
          <p:nvPr/>
        </p:nvSpPr>
        <p:spPr>
          <a:xfrm>
            <a:off x="539552" y="404664"/>
            <a:ext cx="8100000" cy="2376264"/>
          </a:xfrm>
          <a:prstGeom prst="rect">
            <a:avLst/>
          </a:prstGeom>
          <a:solidFill>
            <a:srgbClr val="EEAAAB"/>
          </a:solidFill>
        </p:spPr>
        <p:txBody>
          <a:bodyPr/>
          <a:lstStyle>
            <a:lvl1pPr algn="l" defTabSz="914400" rtl="0" eaLnBrk="1" latinLnBrk="0" hangingPunct="1">
              <a:spcBef>
                <a:spcPct val="0"/>
              </a:spcBef>
              <a:buNone/>
              <a:defRPr sz="4600" kern="1200">
                <a:solidFill>
                  <a:schemeClr val="tx1"/>
                </a:solidFill>
                <a:latin typeface="+mj-lt"/>
                <a:ea typeface="+mj-ea"/>
                <a:cs typeface="+mj-cs"/>
              </a:defRPr>
            </a:lvl1pPr>
          </a:lstStyle>
          <a:p>
            <a:pPr algn="ctr"/>
            <a:endParaRPr lang="sv-SE" sz="1000" smtClean="0">
              <a:latin typeface="Georgia" panose="02040502050405020303" pitchFamily="18" charset="0"/>
            </a:endParaRPr>
          </a:p>
          <a:p>
            <a:pPr algn="ctr"/>
            <a:r>
              <a:rPr lang="sv-SE" sz="4800" err="1" smtClean="0">
                <a:latin typeface="Georgia" panose="02040502050405020303" pitchFamily="18" charset="0"/>
              </a:rPr>
              <a:t>What</a:t>
            </a:r>
            <a:r>
              <a:rPr lang="sv-SE" sz="4800" smtClean="0">
                <a:latin typeface="Georgia" panose="02040502050405020303" pitchFamily="18" charset="0"/>
              </a:rPr>
              <a:t> </a:t>
            </a:r>
            <a:r>
              <a:rPr lang="sv-SE" sz="4800" err="1" smtClean="0">
                <a:latin typeface="Georgia" panose="02040502050405020303" pitchFamily="18" charset="0"/>
              </a:rPr>
              <a:t>did</a:t>
            </a:r>
            <a:r>
              <a:rPr lang="sv-SE" sz="4800" smtClean="0">
                <a:latin typeface="Georgia" panose="02040502050405020303" pitchFamily="18" charset="0"/>
              </a:rPr>
              <a:t> </a:t>
            </a:r>
            <a:r>
              <a:rPr lang="sv-SE" sz="4800" err="1" smtClean="0">
                <a:latin typeface="Georgia" panose="02040502050405020303" pitchFamily="18" charset="0"/>
              </a:rPr>
              <a:t>we</a:t>
            </a:r>
            <a:r>
              <a:rPr lang="sv-SE" sz="4800" smtClean="0">
                <a:latin typeface="Georgia" panose="02040502050405020303" pitchFamily="18" charset="0"/>
              </a:rPr>
              <a:t> </a:t>
            </a:r>
            <a:r>
              <a:rPr lang="sv-SE" sz="4800" err="1" smtClean="0">
                <a:latin typeface="Georgia" panose="02040502050405020303" pitchFamily="18" charset="0"/>
              </a:rPr>
              <a:t>learn</a:t>
            </a:r>
            <a:r>
              <a:rPr lang="sv-SE" sz="4800" smtClean="0">
                <a:latin typeface="Georgia" panose="02040502050405020303" pitchFamily="18" charset="0"/>
              </a:rPr>
              <a:t> </a:t>
            </a:r>
            <a:r>
              <a:rPr lang="sv-SE" sz="4800" err="1" smtClean="0">
                <a:latin typeface="Georgia" panose="02040502050405020303" pitchFamily="18" charset="0"/>
              </a:rPr>
              <a:t>about</a:t>
            </a:r>
            <a:r>
              <a:rPr lang="sv-SE" sz="4800" smtClean="0">
                <a:latin typeface="Georgia" panose="02040502050405020303" pitchFamily="18" charset="0"/>
              </a:rPr>
              <a:t> </a:t>
            </a:r>
            <a:r>
              <a:rPr lang="sv-SE" sz="4800" err="1" smtClean="0">
                <a:latin typeface="Georgia" panose="02040502050405020303" pitchFamily="18" charset="0"/>
              </a:rPr>
              <a:t>development</a:t>
            </a:r>
            <a:r>
              <a:rPr lang="sv-SE" sz="4800" smtClean="0">
                <a:latin typeface="Georgia" panose="02040502050405020303" pitchFamily="18" charset="0"/>
              </a:rPr>
              <a:t>, 20 </a:t>
            </a:r>
            <a:r>
              <a:rPr lang="sv-SE" sz="4800" err="1" smtClean="0">
                <a:latin typeface="Georgia" panose="02040502050405020303" pitchFamily="18" charset="0"/>
              </a:rPr>
              <a:t>years</a:t>
            </a:r>
            <a:r>
              <a:rPr lang="sv-SE" sz="4800" smtClean="0">
                <a:latin typeface="Georgia" panose="02040502050405020303" pitchFamily="18" charset="0"/>
              </a:rPr>
              <a:t> </a:t>
            </a:r>
            <a:r>
              <a:rPr lang="sv-SE" sz="4800" err="1" smtClean="0">
                <a:latin typeface="Georgia" panose="02040502050405020303" pitchFamily="18" charset="0"/>
              </a:rPr>
              <a:t>ago</a:t>
            </a:r>
            <a:r>
              <a:rPr lang="sv-SE" sz="4800" smtClean="0">
                <a:latin typeface="Georgia" panose="02040502050405020303" pitchFamily="18" charset="0"/>
              </a:rPr>
              <a:t> </a:t>
            </a:r>
          </a:p>
          <a:p>
            <a:pPr algn="ctr"/>
            <a:r>
              <a:rPr lang="sv-SE" sz="4800" smtClean="0">
                <a:latin typeface="Georgia" panose="02040502050405020303" pitchFamily="18" charset="0"/>
              </a:rPr>
              <a:t>at </a:t>
            </a:r>
            <a:r>
              <a:rPr lang="sv-SE" sz="4800" err="1" smtClean="0">
                <a:latin typeface="Georgia" panose="02040502050405020303" pitchFamily="18" charset="0"/>
              </a:rPr>
              <a:t>university</a:t>
            </a:r>
            <a:r>
              <a:rPr lang="sv-SE" sz="4800" smtClean="0">
                <a:latin typeface="Georgia" panose="02040502050405020303" pitchFamily="18" charset="0"/>
              </a:rPr>
              <a:t>?</a:t>
            </a:r>
            <a:endParaRPr lang="sv-SE" sz="4800">
              <a:latin typeface="Georgia" panose="02040502050405020303" pitchFamily="18" charset="0"/>
            </a:endParaRPr>
          </a:p>
        </p:txBody>
      </p:sp>
      <p:sp>
        <p:nvSpPr>
          <p:cNvPr id="3" name="textruta 2"/>
          <p:cNvSpPr txBox="1"/>
          <p:nvPr/>
        </p:nvSpPr>
        <p:spPr>
          <a:xfrm>
            <a:off x="899592" y="3368025"/>
            <a:ext cx="3384376" cy="2308324"/>
          </a:xfrm>
          <a:prstGeom prst="rect">
            <a:avLst/>
          </a:prstGeom>
          <a:noFill/>
        </p:spPr>
        <p:txBody>
          <a:bodyPr wrap="square" rtlCol="0">
            <a:spAutoFit/>
          </a:bodyPr>
          <a:lstStyle/>
          <a:p>
            <a:pPr marL="285750" indent="-285750">
              <a:buFont typeface="Arial" panose="020B0604020202020204" pitchFamily="34" charset="0"/>
              <a:buChar char="•"/>
            </a:pPr>
            <a:r>
              <a:rPr lang="sv-SE" sz="3600" smtClean="0"/>
              <a:t>TRADITIONAL</a:t>
            </a:r>
          </a:p>
          <a:p>
            <a:pPr marL="285750" indent="-285750">
              <a:buFont typeface="Arial" panose="020B0604020202020204" pitchFamily="34" charset="0"/>
              <a:buChar char="•"/>
            </a:pPr>
            <a:r>
              <a:rPr lang="sv-SE" sz="3600" smtClean="0"/>
              <a:t>RELIGIOUS</a:t>
            </a:r>
          </a:p>
          <a:p>
            <a:pPr marL="285750" indent="-285750">
              <a:buFont typeface="Arial" panose="020B0604020202020204" pitchFamily="34" charset="0"/>
              <a:buChar char="•"/>
            </a:pPr>
            <a:r>
              <a:rPr lang="sv-SE" sz="3600" smtClean="0"/>
              <a:t>RURAL</a:t>
            </a:r>
          </a:p>
          <a:p>
            <a:pPr marL="285750" indent="-285750">
              <a:buFont typeface="Arial" panose="020B0604020202020204" pitchFamily="34" charset="0"/>
              <a:buChar char="•"/>
            </a:pPr>
            <a:r>
              <a:rPr lang="sv-SE" sz="3600" smtClean="0"/>
              <a:t>SUBSISTANCE</a:t>
            </a:r>
            <a:endParaRPr lang="sv-SE" sz="3600"/>
          </a:p>
        </p:txBody>
      </p:sp>
      <p:sp>
        <p:nvSpPr>
          <p:cNvPr id="4" name="textruta 3"/>
          <p:cNvSpPr txBox="1"/>
          <p:nvPr/>
        </p:nvSpPr>
        <p:spPr>
          <a:xfrm>
            <a:off x="5076056" y="3368025"/>
            <a:ext cx="3384376" cy="2862322"/>
          </a:xfrm>
          <a:prstGeom prst="rect">
            <a:avLst/>
          </a:prstGeom>
          <a:noFill/>
        </p:spPr>
        <p:txBody>
          <a:bodyPr wrap="square" rtlCol="0">
            <a:spAutoFit/>
          </a:bodyPr>
          <a:lstStyle/>
          <a:p>
            <a:pPr marL="285750" indent="-285750">
              <a:buFont typeface="Arial" panose="020B0604020202020204" pitchFamily="34" charset="0"/>
              <a:buChar char="•"/>
            </a:pPr>
            <a:r>
              <a:rPr lang="sv-SE" sz="3600" smtClean="0"/>
              <a:t>DEVELOPED</a:t>
            </a:r>
          </a:p>
          <a:p>
            <a:pPr marL="285750" indent="-285750">
              <a:buFont typeface="Arial" panose="020B0604020202020204" pitchFamily="34" charset="0"/>
              <a:buChar char="•"/>
            </a:pPr>
            <a:r>
              <a:rPr lang="sv-SE" sz="3600" smtClean="0"/>
              <a:t>URBAN</a:t>
            </a:r>
          </a:p>
          <a:p>
            <a:pPr marL="285750" indent="-285750">
              <a:buFont typeface="Arial" panose="020B0604020202020204" pitchFamily="34" charset="0"/>
              <a:buChar char="•"/>
            </a:pPr>
            <a:r>
              <a:rPr lang="sv-SE" sz="3600" smtClean="0"/>
              <a:t>EDUCATION</a:t>
            </a:r>
          </a:p>
          <a:p>
            <a:pPr marL="285750" indent="-285750">
              <a:buFont typeface="Arial" panose="020B0604020202020204" pitchFamily="34" charset="0"/>
              <a:buChar char="•"/>
            </a:pPr>
            <a:r>
              <a:rPr lang="sv-SE" sz="3600" smtClean="0"/>
              <a:t>SPECIALIZED</a:t>
            </a:r>
          </a:p>
          <a:p>
            <a:pPr marL="285750" indent="-285750">
              <a:buFont typeface="Arial" panose="020B0604020202020204" pitchFamily="34" charset="0"/>
              <a:buChar char="•"/>
            </a:pPr>
            <a:r>
              <a:rPr lang="sv-SE" sz="3600" smtClean="0"/>
              <a:t>KNOWLEDGE</a:t>
            </a:r>
            <a:endParaRPr lang="sv-SE" sz="3600"/>
          </a:p>
        </p:txBody>
      </p:sp>
    </p:spTree>
    <p:extLst>
      <p:ext uri="{BB962C8B-B14F-4D97-AF65-F5344CB8AC3E}">
        <p14:creationId xmlns:p14="http://schemas.microsoft.com/office/powerpoint/2010/main" val="296459340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7624" y="1412776"/>
            <a:ext cx="4675869" cy="4847318"/>
          </a:xfrm>
          <a:prstGeom prst="rect">
            <a:avLst/>
          </a:prstGeom>
        </p:spPr>
      </p:pic>
    </p:spTree>
    <p:extLst>
      <p:ext uri="{BB962C8B-B14F-4D97-AF65-F5344CB8AC3E}">
        <p14:creationId xmlns:p14="http://schemas.microsoft.com/office/powerpoint/2010/main" val="1782805406"/>
      </p:ext>
    </p:extLst>
  </p:cSld>
  <p:clrMapOvr>
    <a:masterClrMapping/>
  </p:clrMapOvr>
  <p:timing>
    <p:tnLst>
      <p:par>
        <p:cTn id="1" dur="indefinite" restart="never" nodeType="tmRoot"/>
      </p:par>
    </p:tnLst>
  </p:timing>
</p:sld>
</file>

<file path=ppt/theme/theme1.xml><?xml version="1.0" encoding="utf-8"?>
<a:theme xmlns:a="http://schemas.openxmlformats.org/drawingml/2006/main" name="Powerpointmall engelsk">
  <a:themeElements>
    <a:clrScheme name="Gråskala">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SMR">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Powerpointmall engelsk</Template>
  <TotalTime>28846</TotalTime>
  <Words>8770</Words>
  <Application>Microsoft Office PowerPoint</Application>
  <PresentationFormat>Bildspel på skärmen (4:3)</PresentationFormat>
  <Paragraphs>631</Paragraphs>
  <Slides>70</Slides>
  <Notes>67</Notes>
  <HiddenSlides>0</HiddenSlides>
  <MMClips>0</MMClips>
  <ScaleCrop>false</ScaleCrop>
  <HeadingPairs>
    <vt:vector size="6" baseType="variant">
      <vt:variant>
        <vt:lpstr>Använt teckensnitt</vt:lpstr>
      </vt:variant>
      <vt:variant>
        <vt:i4>6</vt:i4>
      </vt:variant>
      <vt:variant>
        <vt:lpstr>Tema</vt:lpstr>
      </vt:variant>
      <vt:variant>
        <vt:i4>1</vt:i4>
      </vt:variant>
      <vt:variant>
        <vt:lpstr>Bildrubriker</vt:lpstr>
      </vt:variant>
      <vt:variant>
        <vt:i4>70</vt:i4>
      </vt:variant>
    </vt:vector>
  </HeadingPairs>
  <TitlesOfParts>
    <vt:vector size="77" baseType="lpstr">
      <vt:lpstr>Arial</vt:lpstr>
      <vt:lpstr>Bradley Hand ITC TT-Bold</vt:lpstr>
      <vt:lpstr>Calibri</vt:lpstr>
      <vt:lpstr>Georgia</vt:lpstr>
      <vt:lpstr>Helvetica Neue</vt:lpstr>
      <vt:lpstr>Trebuchet MS</vt:lpstr>
      <vt:lpstr>Powerpointmall engelsk</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https://youtu.be/AwAirRUjEHQ </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For better, for worse…..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https://www.youtube.com/watch?v=fy6z14GjO-4  </vt:lpstr>
      <vt:lpstr>What does freedom of religion or belief involve?</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lpstr>PowerPoint-presentation</vt:lpstr>
    </vt:vector>
  </TitlesOfParts>
  <Company>Ekumeniska Centret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dc:title>
  <dc:creator>Ann Sundell</dc:creator>
  <dc:description>SMR9000, v1.1, 2015-12-22</dc:description>
  <cp:lastModifiedBy>Ann Sundell</cp:lastModifiedBy>
  <cp:revision>372</cp:revision>
  <cp:lastPrinted>2019-10-16T09:03:13Z</cp:lastPrinted>
  <dcterms:created xsi:type="dcterms:W3CDTF">2019-09-27T12:20:29Z</dcterms:created>
  <dcterms:modified xsi:type="dcterms:W3CDTF">2020-06-24T12:46:48Z</dcterms:modified>
</cp:coreProperties>
</file>