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3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x="12192000" cy="6858000"/>
  <p:notesSz cx="6858000" cy="9144000"/>
  <p:embeddedFontLst>
    <p:embeddedFont>
      <p:font typeface="Calibri" panose="020F0502020204030204" pitchFamily="34" charset="0"/>
      <p:regular r:id="rId35"/>
      <p:bold r:id="rId36"/>
      <p:italic r:id="rId37"/>
      <p:boldItalic r:id="rId38"/>
    </p:embeddedFont>
    <p:embeddedFont>
      <p:font typeface="Quattrocento Sans" panose="020B060402020202020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63">
          <p15:clr>
            <a:srgbClr val="A4A3A4"/>
          </p15:clr>
        </p15:guide>
      </p15:sldGuideLst>
    </p:ext>
    <p: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47" roundtripDataSignature="AMtx7miUv4kcXim3imDmFIvbL6UGCF68e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9CD583-0252-498A-B550-FC35875B1F4B}" v="1" dt="2022-05-13T11:30:13.4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snapToGrid="0">
      <p:cViewPr varScale="1">
        <p:scale>
          <a:sx n="93" d="100"/>
          <a:sy n="93" d="100"/>
        </p:scale>
        <p:origin x="274" y="82"/>
      </p:cViewPr>
      <p:guideLst>
        <p:guide orient="horz" pos="2160"/>
        <p:guide pos="3863"/>
      </p:guideLst>
    </p:cSldViewPr>
  </p:slideViewPr>
  <p:notesTextViewPr>
    <p:cViewPr>
      <p:scale>
        <a:sx n="1" d="1"/>
        <a:sy n="1" d="1"/>
      </p:scale>
      <p:origin x="0" y="0"/>
    </p:cViewPr>
  </p:notesTextViewPr>
  <p:notesViewPr>
    <p:cSldViewPr snapToGrid="0">
      <p:cViewPr>
        <p:scale>
          <a:sx n="33" d="100"/>
          <a:sy n="33" d="100"/>
        </p:scale>
        <p:origin x="3854" y="12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font" Target="fonts/font8.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53"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 Id="rId20" Type="http://schemas.openxmlformats.org/officeDocument/2006/relationships/slide" Target="slides/slide16.xml"/><Relationship Id="rId41"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erine Cash" userId="S::katherine.cash_smc.global#ext#@stefanusalliansen.onmicrosoft.com::c8443033-ba39-4d66-bc55-3451e72e1980" providerId="AD" clId="Web-{520899D0-01B2-F5B0-5BFB-5E3BA6A9AECE}"/>
    <pc:docChg chg="modSld">
      <pc:chgData name="Katherine Cash" userId="S::katherine.cash_smc.global#ext#@stefanusalliansen.onmicrosoft.com::c8443033-ba39-4d66-bc55-3451e72e1980" providerId="AD" clId="Web-{520899D0-01B2-F5B0-5BFB-5E3BA6A9AECE}" dt="2022-05-06T14:22:53.155" v="87" actId="20577"/>
      <pc:docMkLst>
        <pc:docMk/>
      </pc:docMkLst>
      <pc:sldChg chg="modSp">
        <pc:chgData name="Katherine Cash" userId="S::katherine.cash_smc.global#ext#@stefanusalliansen.onmicrosoft.com::c8443033-ba39-4d66-bc55-3451e72e1980" providerId="AD" clId="Web-{520899D0-01B2-F5B0-5BFB-5E3BA6A9AECE}" dt="2022-05-06T14:21:02.746" v="20" actId="20577"/>
        <pc:sldMkLst>
          <pc:docMk/>
          <pc:sldMk cId="0" sldId="257"/>
        </pc:sldMkLst>
        <pc:spChg chg="mod">
          <ac:chgData name="Katherine Cash" userId="S::katherine.cash_smc.global#ext#@stefanusalliansen.onmicrosoft.com::c8443033-ba39-4d66-bc55-3451e72e1980" providerId="AD" clId="Web-{520899D0-01B2-F5B0-5BFB-5E3BA6A9AECE}" dt="2022-05-06T14:21:02.746" v="20" actId="20577"/>
          <ac:spMkLst>
            <pc:docMk/>
            <pc:sldMk cId="0" sldId="257"/>
            <ac:spMk id="55" creationId="{00000000-0000-0000-0000-000000000000}"/>
          </ac:spMkLst>
        </pc:spChg>
      </pc:sldChg>
      <pc:sldChg chg="modSp modNotes">
        <pc:chgData name="Katherine Cash" userId="S::katherine.cash_smc.global#ext#@stefanusalliansen.onmicrosoft.com::c8443033-ba39-4d66-bc55-3451e72e1980" providerId="AD" clId="Web-{520899D0-01B2-F5B0-5BFB-5E3BA6A9AECE}" dt="2022-05-06T14:22:03.685" v="29"/>
        <pc:sldMkLst>
          <pc:docMk/>
          <pc:sldMk cId="0" sldId="260"/>
        </pc:sldMkLst>
        <pc:spChg chg="mod">
          <ac:chgData name="Katherine Cash" userId="S::katherine.cash_smc.global#ext#@stefanusalliansen.onmicrosoft.com::c8443033-ba39-4d66-bc55-3451e72e1980" providerId="AD" clId="Web-{520899D0-01B2-F5B0-5BFB-5E3BA6A9AECE}" dt="2022-05-06T14:21:26.637" v="23" actId="20577"/>
          <ac:spMkLst>
            <pc:docMk/>
            <pc:sldMk cId="0" sldId="260"/>
            <ac:spMk id="80" creationId="{00000000-0000-0000-0000-000000000000}"/>
          </ac:spMkLst>
        </pc:spChg>
      </pc:sldChg>
      <pc:sldChg chg="modNotes">
        <pc:chgData name="Katherine Cash" userId="S::katherine.cash_smc.global#ext#@stefanusalliansen.onmicrosoft.com::c8443033-ba39-4d66-bc55-3451e72e1980" providerId="AD" clId="Web-{520899D0-01B2-F5B0-5BFB-5E3BA6A9AECE}" dt="2022-05-06T14:22:45.858" v="82"/>
        <pc:sldMkLst>
          <pc:docMk/>
          <pc:sldMk cId="0" sldId="262"/>
        </pc:sldMkLst>
      </pc:sldChg>
      <pc:sldChg chg="modSp">
        <pc:chgData name="Katherine Cash" userId="S::katherine.cash_smc.global#ext#@stefanusalliansen.onmicrosoft.com::c8443033-ba39-4d66-bc55-3451e72e1980" providerId="AD" clId="Web-{520899D0-01B2-F5B0-5BFB-5E3BA6A9AECE}" dt="2022-05-06T14:22:53.155" v="87" actId="20577"/>
        <pc:sldMkLst>
          <pc:docMk/>
          <pc:sldMk cId="0" sldId="263"/>
        </pc:sldMkLst>
        <pc:spChg chg="mod">
          <ac:chgData name="Katherine Cash" userId="S::katherine.cash_smc.global#ext#@stefanusalliansen.onmicrosoft.com::c8443033-ba39-4d66-bc55-3451e72e1980" providerId="AD" clId="Web-{520899D0-01B2-F5B0-5BFB-5E3BA6A9AECE}" dt="2022-05-06T14:22:53.155" v="87" actId="20577"/>
          <ac:spMkLst>
            <pc:docMk/>
            <pc:sldMk cId="0" sldId="263"/>
            <ac:spMk id="119" creationId="{00000000-0000-0000-0000-000000000000}"/>
          </ac:spMkLst>
        </pc:spChg>
      </pc:sldChg>
    </pc:docChg>
  </pc:docChgLst>
  <pc:docChgLst>
    <pc:chgData name="Katherine Cash" userId="f7797b46-2b2d-4b8f-b225-8c373fe2af75" providerId="ADAL" clId="{369CD583-0252-498A-B550-FC35875B1F4B}"/>
    <pc:docChg chg="modSld">
      <pc:chgData name="Katherine Cash" userId="f7797b46-2b2d-4b8f-b225-8c373fe2af75" providerId="ADAL" clId="{369CD583-0252-498A-B550-FC35875B1F4B}" dt="2022-05-13T11:30:13.430" v="0" actId="255"/>
      <pc:docMkLst>
        <pc:docMk/>
      </pc:docMkLst>
      <pc:sldChg chg="modNotesTx">
        <pc:chgData name="Katherine Cash" userId="f7797b46-2b2d-4b8f-b225-8c373fe2af75" providerId="ADAL" clId="{369CD583-0252-498A-B550-FC35875B1F4B}" dt="2022-05-13T11:30:13.430" v="0" actId="255"/>
        <pc:sldMkLst>
          <pc:docMk/>
          <pc:sldMk cId="0" sldId="258"/>
        </pc:sldMkLst>
      </pc:sldChg>
    </pc:docChg>
  </pc:docChgLst>
  <pc:docChgLst>
    <pc:chgData name="Erik Stenseke" userId="S::erik.stenseke_smc.global#ext#@stefanusalliansen.onmicrosoft.com::2ca6cbfb-7679-4293-8cde-7228e01474ee" providerId="AD" clId="Web-{87C78350-A574-F011-DCBE-C220973A2D39}"/>
    <pc:docChg chg="modSld">
      <pc:chgData name="Erik Stenseke" userId="S::erik.stenseke_smc.global#ext#@stefanusalliansen.onmicrosoft.com::2ca6cbfb-7679-4293-8cde-7228e01474ee" providerId="AD" clId="Web-{87C78350-A574-F011-DCBE-C220973A2D39}" dt="2022-05-13T11:29:42.884" v="1"/>
      <pc:docMkLst>
        <pc:docMk/>
      </pc:docMkLst>
      <pc:sldChg chg="modNotes">
        <pc:chgData name="Erik Stenseke" userId="S::erik.stenseke_smc.global#ext#@stefanusalliansen.onmicrosoft.com::2ca6cbfb-7679-4293-8cde-7228e01474ee" providerId="AD" clId="Web-{87C78350-A574-F011-DCBE-C220973A2D39}" dt="2022-05-13T11:29:42.884" v="1"/>
        <pc:sldMkLst>
          <pc:docMk/>
          <pc:sldMk cId="0" sldId="25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 name="Google Shape;4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 name="Google Shape;4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a:t>
            </a:fld>
            <a:endParaRPr/>
          </a:p>
        </p:txBody>
      </p:sp>
      <p:sp>
        <p:nvSpPr>
          <p:cNvPr id="42" name="Google Shape;42;p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2022-03-14</a:t>
            </a:r>
            <a:endParaRPr/>
          </a:p>
        </p:txBody>
      </p:sp>
      <p:sp>
        <p:nvSpPr>
          <p:cNvPr id="43" name="Google Shape;43;p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fr-FR" sz="1200" b="0" i="0">
                <a:solidFill>
                  <a:srgbClr val="000000"/>
                </a:solidFill>
                <a:latin typeface="Calibri"/>
                <a:ea typeface="Calibri"/>
                <a:cs typeface="Calibri"/>
                <a:sym typeface="Calibri"/>
              </a:rPr>
              <a:t>Pour que cela devienne une réalité, les gouvernements du monde entier se sont mis d'accord sur les droits universels de l'Homme </a:t>
            </a:r>
            <a:r>
              <a:rPr lang="fr-FR" sz="1200" b="0" i="1">
                <a:solidFill>
                  <a:srgbClr val="000000"/>
                </a:solidFill>
                <a:latin typeface="Calibri"/>
                <a:ea typeface="Calibri"/>
                <a:cs typeface="Calibri"/>
                <a:sym typeface="Calibri"/>
              </a:rPr>
              <a:t>– </a:t>
            </a:r>
            <a:r>
              <a:rPr lang="fr-FR" sz="1200" b="0" i="0">
                <a:solidFill>
                  <a:srgbClr val="000000"/>
                </a:solidFill>
                <a:latin typeface="Calibri"/>
                <a:ea typeface="Calibri"/>
                <a:cs typeface="Calibri"/>
                <a:sym typeface="Calibri"/>
              </a:rPr>
              <a:t>sur les droits inhérents à chaque personne et sur les devoirs de chaque gouvernement de respecter, protéger et promouvoir ces droits.   </a:t>
            </a:r>
            <a:endParaRPr sz="1200">
              <a:solidFill>
                <a:schemeClr val="dk1"/>
              </a:solidFill>
              <a:latin typeface="Calibri"/>
              <a:ea typeface="Calibri"/>
              <a:cs typeface="Calibri"/>
              <a:sym typeface="Calibri"/>
            </a:endParaRPr>
          </a:p>
        </p:txBody>
      </p:sp>
      <p:sp>
        <p:nvSpPr>
          <p:cNvPr id="146" name="Google Shape;146;p1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147" name="Google Shape;147;p1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2022-03-14</a:t>
            </a:r>
            <a:endParaRPr/>
          </a:p>
        </p:txBody>
      </p:sp>
      <p:sp>
        <p:nvSpPr>
          <p:cNvPr id="148" name="Google Shape;14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i="0">
                <a:latin typeface="Calibri"/>
                <a:ea typeface="Calibri"/>
                <a:cs typeface="Calibri"/>
                <a:sym typeface="Calibri"/>
              </a:rPr>
              <a:t>Les 3 accords les plus importants en matière de droits de l'Homme sont :  </a:t>
            </a:r>
            <a:endParaRPr/>
          </a:p>
          <a:p>
            <a:pPr marL="171450" lvl="0" indent="-171450" algn="l" rtl="0">
              <a:spcBef>
                <a:spcPts val="0"/>
              </a:spcBef>
              <a:spcAft>
                <a:spcPts val="0"/>
              </a:spcAft>
              <a:buClr>
                <a:schemeClr val="dk1"/>
              </a:buClr>
              <a:buSzPts val="1200"/>
              <a:buFont typeface="Arial"/>
              <a:buChar char="•"/>
            </a:pPr>
            <a:r>
              <a:rPr lang="fr-FR" sz="1200" b="0" i="0">
                <a:latin typeface="Calibri"/>
                <a:ea typeface="Calibri"/>
                <a:cs typeface="Calibri"/>
                <a:sym typeface="Calibri"/>
              </a:rPr>
              <a:t>la Déclaration universelle des droits de l'Homme, que nous avons examinée à l'aide des affiches, et deux accords plus détaillés qui expliquent nos droits de manière plus approfondie :   </a:t>
            </a:r>
            <a:endParaRPr/>
          </a:p>
          <a:p>
            <a:pPr marL="171450" lvl="0" indent="-171450" algn="l" rtl="0">
              <a:spcBef>
                <a:spcPts val="0"/>
              </a:spcBef>
              <a:spcAft>
                <a:spcPts val="0"/>
              </a:spcAft>
              <a:buClr>
                <a:schemeClr val="dk1"/>
              </a:buClr>
              <a:buSzPts val="1200"/>
              <a:buFont typeface="Arial"/>
              <a:buChar char="•"/>
            </a:pPr>
            <a:r>
              <a:rPr lang="fr-FR" sz="1200" b="0" i="0">
                <a:latin typeface="Calibri"/>
                <a:ea typeface="Calibri"/>
                <a:cs typeface="Calibri"/>
                <a:sym typeface="Calibri"/>
              </a:rPr>
              <a:t>la Convention internationale sur les droits civils et politiques (CIDCP) et   </a:t>
            </a:r>
            <a:endParaRPr/>
          </a:p>
          <a:p>
            <a:pPr marL="171450" lvl="0" indent="-171450" algn="l" rtl="0">
              <a:spcBef>
                <a:spcPts val="0"/>
              </a:spcBef>
              <a:spcAft>
                <a:spcPts val="0"/>
              </a:spcAft>
              <a:buClr>
                <a:schemeClr val="dk1"/>
              </a:buClr>
              <a:buSzPts val="1200"/>
              <a:buFont typeface="Arial"/>
              <a:buChar char="•"/>
            </a:pPr>
            <a:r>
              <a:rPr lang="fr-FR" sz="1200" b="0" i="0">
                <a:latin typeface="Calibri"/>
                <a:ea typeface="Calibri"/>
                <a:cs typeface="Calibri"/>
                <a:sym typeface="Calibri"/>
              </a:rPr>
              <a:t>la Convention internationale sur les droits économiques, sociaux et culturels (CIDESC). </a:t>
            </a:r>
            <a:endParaRPr/>
          </a:p>
          <a:p>
            <a:pPr marL="0" lvl="0" indent="0" algn="l" rtl="0">
              <a:spcBef>
                <a:spcPts val="0"/>
              </a:spcBef>
              <a:spcAft>
                <a:spcPts val="0"/>
              </a:spcAft>
              <a:buNone/>
            </a:pPr>
            <a:endParaRPr sz="1200" b="0" i="0">
              <a:latin typeface="Calibri"/>
              <a:ea typeface="Calibri"/>
              <a:cs typeface="Calibri"/>
              <a:sym typeface="Calibri"/>
            </a:endParaRPr>
          </a:p>
          <a:p>
            <a:pPr marL="0" lvl="0" indent="0" algn="l" rtl="0">
              <a:spcBef>
                <a:spcPts val="0"/>
              </a:spcBef>
              <a:spcAft>
                <a:spcPts val="0"/>
              </a:spcAft>
              <a:buNone/>
            </a:pPr>
            <a:r>
              <a:rPr lang="fr-FR" sz="1200" b="0" i="0">
                <a:latin typeface="Calibri"/>
                <a:ea typeface="Calibri"/>
                <a:cs typeface="Calibri"/>
                <a:sym typeface="Calibri"/>
              </a:rPr>
              <a:t>Ces deux conventions engagent juridiquement les pays qui les approuvent. </a:t>
            </a:r>
            <a:endParaRPr/>
          </a:p>
        </p:txBody>
      </p:sp>
      <p:sp>
        <p:nvSpPr>
          <p:cNvPr id="154" name="Google Shape;154;p1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155" name="Google Shape;155;p1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2022-03-14</a:t>
            </a:r>
            <a:endParaRPr/>
          </a:p>
        </p:txBody>
      </p:sp>
      <p:sp>
        <p:nvSpPr>
          <p:cNvPr id="156" name="Google Shape;15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b="0" i="0" dirty="0">
                <a:solidFill>
                  <a:srgbClr val="000000"/>
                </a:solidFill>
                <a:latin typeface="Calibri" panose="020F0502020204030204" pitchFamily="34" charset="0"/>
                <a:cs typeface="Calibri" panose="020F0502020204030204" pitchFamily="34" charset="0"/>
                <a:sym typeface="Calibri"/>
              </a:rPr>
              <a:t>La grande majorité des pays se sont engagés à respecter ces accords </a:t>
            </a:r>
            <a:r>
              <a:rPr lang="fr-FR" b="0" i="1" dirty="0">
                <a:solidFill>
                  <a:srgbClr val="000000"/>
                </a:solidFill>
                <a:latin typeface="Calibri" panose="020F0502020204030204" pitchFamily="34" charset="0"/>
                <a:cs typeface="Calibri" panose="020F0502020204030204" pitchFamily="34" charset="0"/>
                <a:sym typeface="Calibri"/>
              </a:rPr>
              <a:t>– </a:t>
            </a:r>
            <a:r>
              <a:rPr lang="fr-FR" b="0" i="0" dirty="0">
                <a:solidFill>
                  <a:srgbClr val="000000"/>
                </a:solidFill>
                <a:latin typeface="Calibri" panose="020F0502020204030204" pitchFamily="34" charset="0"/>
                <a:cs typeface="Calibri" panose="020F0502020204030204" pitchFamily="34" charset="0"/>
                <a:sym typeface="Calibri"/>
              </a:rPr>
              <a:t>tous les pays en vert sur ces cartes ! </a:t>
            </a:r>
            <a:endParaRPr dirty="0">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fr-FR" b="0" i="0" dirty="0">
                <a:solidFill>
                  <a:srgbClr val="000000"/>
                </a:solidFill>
                <a:latin typeface="Calibri" panose="020F0502020204030204" pitchFamily="34" charset="0"/>
                <a:ea typeface="Arial"/>
                <a:cs typeface="Calibri" panose="020F0502020204030204" pitchFamily="34" charset="0"/>
                <a:sym typeface="Arial"/>
              </a:rPr>
              <a:t>Les gouvernements de tous ces pays ont accepté qu'ils ont une obligation légale, en vertu du droit international, de faire 3 choses :</a:t>
            </a:r>
            <a:endParaRPr dirty="0">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solidFill>
                <a:schemeClr val="dk1"/>
              </a:solidFill>
              <a:latin typeface="Calibri" panose="020F0502020204030204" pitchFamily="34" charset="0"/>
              <a:cs typeface="Calibri" panose="020F0502020204030204" pitchFamily="34" charset="0"/>
              <a:sym typeface="Calibri"/>
            </a:endParaRPr>
          </a:p>
          <a:p>
            <a:pPr marL="0" lvl="0" indent="0" algn="l" rtl="0">
              <a:spcBef>
                <a:spcPts val="0"/>
              </a:spcBef>
              <a:spcAft>
                <a:spcPts val="0"/>
              </a:spcAft>
              <a:buNone/>
            </a:pPr>
            <a:r>
              <a:rPr lang="fr-FR" i="1" dirty="0">
                <a:solidFill>
                  <a:schemeClr val="dk1"/>
                </a:solidFill>
                <a:latin typeface="Calibri" panose="020F0502020204030204" pitchFamily="34" charset="0"/>
                <a:cs typeface="Calibri" panose="020F0502020204030204" pitchFamily="34" charset="0"/>
                <a:sym typeface="Calibri"/>
              </a:rPr>
              <a:t>(Note: les Etats </a:t>
            </a:r>
            <a:r>
              <a:rPr lang="fr-FR" i="1" dirty="0">
                <a:latin typeface="Calibri" panose="020F0502020204030204" pitchFamily="34" charset="0"/>
                <a:cs typeface="Calibri" panose="020F0502020204030204" pitchFamily="34" charset="0"/>
              </a:rPr>
              <a:t>figurant en vert ont signe et ratifie les conventions en question, et sont donc contraints par la loi internationale de les respecter.  les Etats figurant en orange n’ont ni signé ni ratifié les conventions. les Etats en beige ont uniquement signé mais pas ratifié ce qui veut dire qu’ils ont exprimé une intention politique de les suivre mais ne sont pas légalement contraints par ces conventions. les Etats en gris sont des territoires occupés)</a:t>
            </a:r>
            <a:endParaRPr i="1" dirty="0">
              <a:solidFill>
                <a:schemeClr val="dk1"/>
              </a:solidFill>
              <a:latin typeface="Calibri" panose="020F0502020204030204" pitchFamily="34" charset="0"/>
              <a:cs typeface="Calibri" panose="020F0502020204030204" pitchFamily="34" charset="0"/>
              <a:sym typeface="Calibri"/>
            </a:endParaRPr>
          </a:p>
        </p:txBody>
      </p:sp>
      <p:sp>
        <p:nvSpPr>
          <p:cNvPr id="170" name="Google Shape;170;p1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171" name="Google Shape;171;p1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2022-03-14</a:t>
            </a:r>
            <a:endParaRPr/>
          </a:p>
        </p:txBody>
      </p:sp>
      <p:sp>
        <p:nvSpPr>
          <p:cNvPr id="172" name="Google Shape;17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000000"/>
              </a:buClr>
              <a:buSzPts val="1200"/>
              <a:buFont typeface="Arial"/>
              <a:buChar char="•"/>
            </a:pPr>
            <a:r>
              <a:rPr lang="fr-FR" sz="1200" b="0" i="1">
                <a:solidFill>
                  <a:srgbClr val="000000"/>
                </a:solidFill>
                <a:latin typeface="Calibri"/>
                <a:ea typeface="Calibri"/>
                <a:cs typeface="Calibri"/>
                <a:sym typeface="Calibri"/>
              </a:rPr>
              <a:t>Respecter les droits de l'Homme dans les lois qu'ils adoptent et les actions que les fonctionnaires entreprennent</a:t>
            </a:r>
            <a:r>
              <a:rPr lang="fr-FR" sz="1200" b="0" i="0">
                <a:solidFill>
                  <a:srgbClr val="000000"/>
                </a:solidFill>
                <a:latin typeface="Calibri"/>
                <a:ea typeface="Calibri"/>
                <a:cs typeface="Calibri"/>
                <a:sym typeface="Calibri"/>
              </a:rPr>
              <a:t>. Par exemple, il ne doit pas y avoir de lois discriminatoires et personne ne doit être torturé.   </a:t>
            </a:r>
            <a:endParaRPr/>
          </a:p>
          <a:p>
            <a:pPr marL="171450" lvl="0" indent="-171450" algn="l" rtl="0">
              <a:spcBef>
                <a:spcPts val="0"/>
              </a:spcBef>
              <a:spcAft>
                <a:spcPts val="0"/>
              </a:spcAft>
              <a:buClr>
                <a:srgbClr val="000000"/>
              </a:buClr>
              <a:buSzPts val="1200"/>
              <a:buFont typeface="Arial"/>
              <a:buChar char="•"/>
            </a:pPr>
            <a:r>
              <a:rPr lang="fr-FR" sz="1200" b="0" i="1">
                <a:solidFill>
                  <a:srgbClr val="000000"/>
                </a:solidFill>
                <a:latin typeface="Calibri"/>
                <a:ea typeface="Calibri"/>
                <a:cs typeface="Calibri"/>
                <a:sym typeface="Calibri"/>
              </a:rPr>
              <a:t>Protéger les droits de l'Homme</a:t>
            </a:r>
            <a:r>
              <a:rPr lang="fr-FR" sz="1200" b="0" i="0">
                <a:solidFill>
                  <a:srgbClr val="000000"/>
                </a:solidFill>
                <a:latin typeface="Calibri"/>
                <a:ea typeface="Calibri"/>
                <a:cs typeface="Calibri"/>
                <a:sym typeface="Calibri"/>
              </a:rPr>
              <a:t>, en veillant à ce que chacun puisse demander justice lorsque ses droits sont violés par l'État ou par toute autre personne.   </a:t>
            </a:r>
            <a:endParaRPr/>
          </a:p>
          <a:p>
            <a:pPr marL="171450" lvl="0" indent="-171450" algn="l" rtl="0">
              <a:spcBef>
                <a:spcPts val="0"/>
              </a:spcBef>
              <a:spcAft>
                <a:spcPts val="0"/>
              </a:spcAft>
              <a:buClr>
                <a:srgbClr val="000000"/>
              </a:buClr>
              <a:buSzPts val="1200"/>
              <a:buFont typeface="Arial"/>
              <a:buChar char="•"/>
            </a:pPr>
            <a:r>
              <a:rPr lang="fr-FR" sz="1200" b="0" i="1">
                <a:solidFill>
                  <a:srgbClr val="000000"/>
                </a:solidFill>
                <a:latin typeface="Calibri"/>
                <a:ea typeface="Calibri"/>
                <a:cs typeface="Calibri"/>
                <a:sym typeface="Calibri"/>
              </a:rPr>
              <a:t>Promouvoir les droits de l'Homme</a:t>
            </a:r>
            <a:r>
              <a:rPr lang="fr-FR" sz="1200" b="0" i="0">
                <a:solidFill>
                  <a:srgbClr val="000000"/>
                </a:solidFill>
                <a:latin typeface="Calibri"/>
                <a:ea typeface="Calibri"/>
                <a:cs typeface="Calibri"/>
                <a:sym typeface="Calibri"/>
              </a:rPr>
              <a:t>, en faisant de leur mieux pour que chacun ait accès à ses droits. Par exemple, faire de son mieux pour que chacun ait accès aux soins médicaux et à l'éducation. Bien entendu, tous les gouvernements ne disposent pas des mêmes ressources si bien que la concrétisation de ces droits sociaux et économiques est un processus progressif.   </a:t>
            </a:r>
            <a:endParaRPr/>
          </a:p>
        </p:txBody>
      </p:sp>
      <p:sp>
        <p:nvSpPr>
          <p:cNvPr id="183" name="Google Shape;183;p1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184" name="Google Shape;184;p1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2022-03-14</a:t>
            </a:r>
            <a:endParaRPr/>
          </a:p>
        </p:txBody>
      </p:sp>
      <p:sp>
        <p:nvSpPr>
          <p:cNvPr id="185" name="Google Shape;18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fr-FR" sz="1200" b="0" i="0">
                <a:solidFill>
                  <a:srgbClr val="000000"/>
                </a:solidFill>
                <a:latin typeface="Calibri"/>
                <a:ea typeface="Calibri"/>
                <a:cs typeface="Calibri"/>
                <a:sym typeface="Calibri"/>
              </a:rPr>
              <a:t>Les gouvernements ont convenu que chaque être humain possède ces droits de manière égale. Le tout premier article de la Déclaration universelle des droits de l'Homme dit : « Tous les êtres humains naissent libres et égaux en dignité et en droits ».    </a:t>
            </a:r>
            <a:endParaRPr sz="1200">
              <a:solidFill>
                <a:schemeClr val="dk1"/>
              </a:solidFill>
              <a:latin typeface="Calibri"/>
              <a:ea typeface="Calibri"/>
              <a:cs typeface="Calibri"/>
              <a:sym typeface="Calibri"/>
            </a:endParaRPr>
          </a:p>
        </p:txBody>
      </p:sp>
      <p:sp>
        <p:nvSpPr>
          <p:cNvPr id="197" name="Google Shape;197;p1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198" name="Google Shape;198;p1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2022-03-14</a:t>
            </a:r>
            <a:endParaRPr/>
          </a:p>
        </p:txBody>
      </p:sp>
      <p:sp>
        <p:nvSpPr>
          <p:cNvPr id="199" name="Google Shape;19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fr-FR" sz="1200" b="0" i="0">
                <a:solidFill>
                  <a:srgbClr val="000000"/>
                </a:solidFill>
                <a:latin typeface="Calibri"/>
                <a:ea typeface="Calibri"/>
                <a:cs typeface="Calibri"/>
                <a:sym typeface="Calibri"/>
              </a:rPr>
              <a:t>Malheureusement, de nombreux gouvernements ne respectent pas ces engagements et les droits de nombreuses personnes sont violés. Les femmes, les filles, les minorités, les personnes handicapées et les migrants sont particulièrement vulnérables aux violations des droits. La violence sexiste est un exemple courant qui se produit dans tous les pays du monde.   </a:t>
            </a:r>
            <a:endParaRPr sz="1200">
              <a:solidFill>
                <a:schemeClr val="dk1"/>
              </a:solidFill>
              <a:latin typeface="Calibri"/>
              <a:ea typeface="Calibri"/>
              <a:cs typeface="Calibri"/>
              <a:sym typeface="Calibri"/>
            </a:endParaRPr>
          </a:p>
        </p:txBody>
      </p:sp>
      <p:sp>
        <p:nvSpPr>
          <p:cNvPr id="206" name="Google Shape;206;p1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207" name="Google Shape;207;p1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2022-03-14</a:t>
            </a:r>
            <a:endParaRPr/>
          </a:p>
        </p:txBody>
      </p:sp>
      <p:sp>
        <p:nvSpPr>
          <p:cNvPr id="208" name="Google Shape;20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1" i="0">
                <a:latin typeface="Calibri"/>
                <a:ea typeface="Calibri"/>
                <a:cs typeface="Calibri"/>
                <a:sym typeface="Calibri"/>
              </a:rPr>
              <a:t>CRITIQUE DES DROITS DE L'HOMME</a:t>
            </a:r>
            <a:r>
              <a:rPr lang="fr-FR" sz="1200" b="0" i="0">
                <a:latin typeface="Calibri"/>
                <a:ea typeface="Calibri"/>
                <a:cs typeface="Calibri"/>
                <a:sym typeface="Calibri"/>
              </a:rPr>
              <a:t> </a:t>
            </a:r>
            <a:endParaRPr/>
          </a:p>
          <a:p>
            <a:pPr marL="0" lvl="0" indent="0" algn="l" rtl="0">
              <a:spcBef>
                <a:spcPts val="0"/>
              </a:spcBef>
              <a:spcAft>
                <a:spcPts val="0"/>
              </a:spcAft>
              <a:buNone/>
            </a:pPr>
            <a:r>
              <a:rPr lang="fr-FR" sz="1200" b="0" i="0">
                <a:latin typeface="Calibri"/>
                <a:ea typeface="Calibri"/>
                <a:cs typeface="Calibri"/>
                <a:sym typeface="Calibri"/>
              </a:rPr>
              <a:t>Lorsque les gouvernements violent les droits ou ne protègent pas les personnes contre les violations des droits, il n'existe aucune force de police mondiale pour venir punir le gouvernement. Donc, s'il n'y a pas de force de police internationale pour forcer les gouvernements à respecter les droits de l'Homme, les droits de l'Homme ne sont-ils pas sans effet – rien que des mots sur le papier plutôt qu'un outil efficace de changement ?</a:t>
            </a:r>
            <a:endParaRPr/>
          </a:p>
        </p:txBody>
      </p:sp>
      <p:sp>
        <p:nvSpPr>
          <p:cNvPr id="214" name="Google Shape;214;p1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215" name="Google Shape;215;p1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2022-03-14</a:t>
            </a:r>
            <a:endParaRPr/>
          </a:p>
        </p:txBody>
      </p:sp>
      <p:sp>
        <p:nvSpPr>
          <p:cNvPr id="216" name="Google Shape;21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i="0">
                <a:solidFill>
                  <a:srgbClr val="000000"/>
                </a:solidFill>
                <a:latin typeface="Calibri"/>
                <a:ea typeface="Calibri"/>
                <a:cs typeface="Calibri"/>
                <a:sym typeface="Calibri"/>
              </a:rPr>
              <a:t>Il y a une part de vérité dans cette affirmation </a:t>
            </a:r>
            <a:r>
              <a:rPr lang="fr-FR" sz="1200" b="0" i="1">
                <a:solidFill>
                  <a:srgbClr val="000000"/>
                </a:solidFill>
                <a:latin typeface="Calibri"/>
                <a:ea typeface="Calibri"/>
                <a:cs typeface="Calibri"/>
                <a:sym typeface="Calibri"/>
              </a:rPr>
              <a:t>– </a:t>
            </a:r>
            <a:r>
              <a:rPr lang="fr-FR" sz="1200" b="0" i="0">
                <a:solidFill>
                  <a:srgbClr val="000000"/>
                </a:solidFill>
                <a:latin typeface="Calibri"/>
                <a:ea typeface="Calibri"/>
                <a:cs typeface="Calibri"/>
                <a:sym typeface="Calibri"/>
              </a:rPr>
              <a:t>certains gouvernements sont très difficiles à influencer. Mais dans de nombreux pays, la critique internationale et nationale des violations des droits de l'Homme a conduit à des changements positifs. Il existe de nombreuses façons de promouvoir les droits de l'Homme sans avoir recours à une force de police internationale. </a:t>
            </a:r>
            <a:endParaRPr sz="1200"/>
          </a:p>
        </p:txBody>
      </p:sp>
      <p:sp>
        <p:nvSpPr>
          <p:cNvPr id="223" name="Google Shape;223;p1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224" name="Google Shape;224;p1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2022-03-14</a:t>
            </a:r>
            <a:endParaRPr/>
          </a:p>
        </p:txBody>
      </p:sp>
      <p:sp>
        <p:nvSpPr>
          <p:cNvPr id="225" name="Google Shape;22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i="0">
                <a:latin typeface="Calibri"/>
                <a:ea typeface="Calibri"/>
                <a:cs typeface="Calibri"/>
                <a:sym typeface="Calibri"/>
              </a:rPr>
              <a:t>Il existe d'autres raisons pour lesquelles les gens critiquent les droits de l'Homme. Peut-être y avez-vous pensé vous aussi ?   </a:t>
            </a:r>
            <a:endParaRPr/>
          </a:p>
          <a:p>
            <a:pPr marL="171450" lvl="0" indent="-171450" algn="l" rtl="0">
              <a:spcBef>
                <a:spcPts val="0"/>
              </a:spcBef>
              <a:spcAft>
                <a:spcPts val="0"/>
              </a:spcAft>
              <a:buClr>
                <a:schemeClr val="dk1"/>
              </a:buClr>
              <a:buSzPts val="1200"/>
              <a:buFont typeface="Arial"/>
              <a:buChar char="•"/>
            </a:pPr>
            <a:r>
              <a:rPr lang="fr-FR" sz="1200" b="0" i="0">
                <a:latin typeface="Calibri"/>
                <a:ea typeface="Calibri"/>
                <a:cs typeface="Calibri"/>
                <a:sym typeface="Calibri"/>
              </a:rPr>
              <a:t>Peut-être les droits de l'Homme vous paraissent-ils techniques </a:t>
            </a:r>
            <a:r>
              <a:rPr lang="fr-FR" sz="1200" b="0" i="1">
                <a:latin typeface="Calibri"/>
                <a:ea typeface="Calibri"/>
                <a:cs typeface="Calibri"/>
                <a:sym typeface="Calibri"/>
              </a:rPr>
              <a:t>– </a:t>
            </a:r>
            <a:r>
              <a:rPr lang="fr-FR" sz="1200" b="0" i="0">
                <a:latin typeface="Calibri"/>
                <a:ea typeface="Calibri"/>
                <a:cs typeface="Calibri"/>
                <a:sym typeface="Calibri"/>
              </a:rPr>
              <a:t>un sujet réservé aux juristes et aux politiciens plutôt qu'un sujet dans lequel vous pouvez vous impliquer.    </a:t>
            </a:r>
            <a:endParaRPr/>
          </a:p>
          <a:p>
            <a:pPr marL="171450" lvl="0" indent="-171450" algn="l" rtl="0">
              <a:spcBef>
                <a:spcPts val="0"/>
              </a:spcBef>
              <a:spcAft>
                <a:spcPts val="0"/>
              </a:spcAft>
              <a:buClr>
                <a:schemeClr val="dk1"/>
              </a:buClr>
              <a:buSzPts val="1200"/>
              <a:buFont typeface="Arial"/>
              <a:buChar char="•"/>
            </a:pPr>
            <a:r>
              <a:rPr lang="fr-FR" sz="1200" b="0" i="0">
                <a:latin typeface="Calibri"/>
                <a:ea typeface="Calibri"/>
                <a:cs typeface="Calibri"/>
                <a:sym typeface="Calibri"/>
              </a:rPr>
              <a:t>Ou peut-être pensez-vous que les droits de l'Homme sont très éloignés de votre vie quotidienne – des préoccupations sur lesquelles seules les élites des capitales peuvent se permettre de s’inquiéter.    </a:t>
            </a:r>
            <a:endParaRPr/>
          </a:p>
          <a:p>
            <a:pPr marL="171450" lvl="0" indent="-171450" algn="l" rtl="0">
              <a:spcBef>
                <a:spcPts val="0"/>
              </a:spcBef>
              <a:spcAft>
                <a:spcPts val="0"/>
              </a:spcAft>
              <a:buClr>
                <a:schemeClr val="dk1"/>
              </a:buClr>
              <a:buSzPts val="1200"/>
              <a:buFont typeface="Arial"/>
              <a:buChar char="•"/>
            </a:pPr>
            <a:r>
              <a:rPr lang="fr-FR" sz="1200" b="0" i="0">
                <a:latin typeface="Calibri"/>
                <a:ea typeface="Calibri"/>
                <a:cs typeface="Calibri"/>
                <a:sym typeface="Calibri"/>
              </a:rPr>
              <a:t>Ou peut-être les droits de l'Homme vous semblent-ils être une arme dans un jeu politique mondial. Un concept que les gouvernements utilisent de manière hypocrite pour critiquer leurs ennemis alors qu’ils violent eux-mêmes les droits de l'Homme.   </a:t>
            </a:r>
            <a:endParaRPr/>
          </a:p>
          <a:p>
            <a:pPr marL="0" lvl="0" indent="0" algn="l" rtl="0">
              <a:spcBef>
                <a:spcPts val="0"/>
              </a:spcBef>
              <a:spcAft>
                <a:spcPts val="0"/>
              </a:spcAft>
              <a:buNone/>
            </a:pPr>
            <a:endParaRPr sz="1200" b="0" i="0">
              <a:latin typeface="Calibri"/>
              <a:ea typeface="Calibri"/>
              <a:cs typeface="Calibri"/>
              <a:sym typeface="Calibri"/>
            </a:endParaRPr>
          </a:p>
          <a:p>
            <a:pPr marL="0" lvl="0" indent="0" algn="l" rtl="0">
              <a:spcBef>
                <a:spcPts val="0"/>
              </a:spcBef>
              <a:spcAft>
                <a:spcPts val="0"/>
              </a:spcAft>
              <a:buNone/>
            </a:pPr>
            <a:r>
              <a:rPr lang="fr-FR" sz="1200" b="0" i="0">
                <a:latin typeface="Calibri"/>
                <a:ea typeface="Calibri"/>
                <a:cs typeface="Calibri"/>
                <a:sym typeface="Calibri"/>
              </a:rPr>
              <a:t>Eh bien, les droits de l'Homme reposent sur le droit, les hommes politiques font les lois et les avocats peuvent se battre pour les droits de l'Homme devant les tribunaux. Et oui, le terme est parfois utilisé et détourné à des fins politiques.   </a:t>
            </a:r>
            <a:endParaRPr/>
          </a:p>
          <a:p>
            <a:pPr marL="0" lvl="0" indent="0" algn="l" rtl="0">
              <a:spcBef>
                <a:spcPts val="0"/>
              </a:spcBef>
              <a:spcAft>
                <a:spcPts val="0"/>
              </a:spcAft>
              <a:buNone/>
            </a:pPr>
            <a:r>
              <a:rPr lang="fr-FR" sz="1200" b="0" i="0">
                <a:latin typeface="Calibri"/>
                <a:ea typeface="Calibri"/>
                <a:cs typeface="Calibri"/>
                <a:sym typeface="Calibri"/>
              </a:rPr>
              <a:t>MAIS les droits de l'Homme sont bien plus que cela !   </a:t>
            </a:r>
            <a:endParaRPr/>
          </a:p>
        </p:txBody>
      </p:sp>
      <p:sp>
        <p:nvSpPr>
          <p:cNvPr id="231" name="Google Shape;231;p1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232" name="Google Shape;232;p1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2022-03-14</a:t>
            </a:r>
            <a:endParaRPr/>
          </a:p>
        </p:txBody>
      </p:sp>
      <p:sp>
        <p:nvSpPr>
          <p:cNvPr id="233" name="Google Shape;23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1" i="0">
                <a:latin typeface="Calibri"/>
                <a:ea typeface="Calibri"/>
                <a:cs typeface="Calibri"/>
                <a:sym typeface="Calibri"/>
              </a:rPr>
              <a:t>LES DROITS DE L'HOMME ET NOUS</a:t>
            </a:r>
            <a:r>
              <a:rPr lang="fr-FR" sz="1200" b="0" i="0">
                <a:latin typeface="Calibri"/>
                <a:ea typeface="Calibri"/>
                <a:cs typeface="Calibri"/>
                <a:sym typeface="Calibri"/>
              </a:rPr>
              <a:t> </a:t>
            </a:r>
            <a:endParaRPr/>
          </a:p>
          <a:p>
            <a:pPr marL="0" lvl="0" indent="0" algn="l" rtl="0">
              <a:spcBef>
                <a:spcPts val="0"/>
              </a:spcBef>
              <a:spcAft>
                <a:spcPts val="0"/>
              </a:spcAft>
              <a:buNone/>
            </a:pPr>
            <a:r>
              <a:rPr lang="fr-FR" sz="1200" b="0" i="0">
                <a:latin typeface="Calibri"/>
                <a:ea typeface="Calibri"/>
                <a:cs typeface="Calibri"/>
                <a:sym typeface="Calibri"/>
              </a:rPr>
              <a:t>Comme nous l'avons vu, les droits de l'Homme concernent en fait les besoins que nous avons dans notre vie quotidienne. Ce qui se passe dans nos écoles, nos fermes, nos lieux de travail, nos maisons et nos quartiers. La façon dont nous devons nous traiter les uns les autres et être traités. La protection contre les abus de ceux qui ont le pouvoir sur nos vies </a:t>
            </a:r>
            <a:r>
              <a:rPr lang="fr-FR" sz="1200" b="0" i="1">
                <a:latin typeface="Calibri"/>
                <a:ea typeface="Calibri"/>
                <a:cs typeface="Calibri"/>
                <a:sym typeface="Calibri"/>
              </a:rPr>
              <a:t>– </a:t>
            </a:r>
            <a:r>
              <a:rPr lang="fr-FR" sz="1200" b="0" i="0">
                <a:latin typeface="Calibri"/>
                <a:ea typeface="Calibri"/>
                <a:cs typeface="Calibri"/>
                <a:sym typeface="Calibri"/>
              </a:rPr>
              <a:t>propriétaires, employeurs, enseignants ou même membres de la famille. Et bien sûr, par les autorités comme la police, les tribunaux, l'armée et le gouvernement.     </a:t>
            </a:r>
            <a:endParaRPr/>
          </a:p>
          <a:p>
            <a:pPr marL="0" lvl="0" indent="0" algn="l" rtl="0">
              <a:spcBef>
                <a:spcPts val="0"/>
              </a:spcBef>
              <a:spcAft>
                <a:spcPts val="0"/>
              </a:spcAft>
              <a:buNone/>
            </a:pPr>
            <a:r>
              <a:rPr lang="fr-FR" sz="1200" b="0" i="0">
                <a:latin typeface="Calibri"/>
                <a:ea typeface="Calibri"/>
                <a:cs typeface="Calibri"/>
                <a:sym typeface="Calibri"/>
              </a:rPr>
              <a:t> </a:t>
            </a:r>
            <a:endParaRPr/>
          </a:p>
          <a:p>
            <a:pPr marL="0" lvl="0" indent="0" algn="l" rtl="0">
              <a:spcBef>
                <a:spcPts val="0"/>
              </a:spcBef>
              <a:spcAft>
                <a:spcPts val="0"/>
              </a:spcAft>
              <a:buNone/>
            </a:pPr>
            <a:r>
              <a:rPr lang="fr-FR" sz="1200" b="0" i="0">
                <a:latin typeface="Calibri"/>
                <a:ea typeface="Calibri"/>
                <a:cs typeface="Calibri"/>
                <a:sym typeface="Calibri"/>
              </a:rPr>
              <a:t>On peut peut-être résumer la situation en disant que les droits de l'Homme concernent le type de société dans laquelle nous voulons vivre et que nous nous efforçons de construire. </a:t>
            </a:r>
            <a:r>
              <a:rPr lang="fr-FR" sz="1200" b="0" i="0">
                <a:solidFill>
                  <a:srgbClr val="000000"/>
                </a:solidFill>
                <a:latin typeface="Calibri"/>
                <a:ea typeface="Calibri"/>
                <a:cs typeface="Calibri"/>
                <a:sym typeface="Calibri"/>
              </a:rPr>
              <a:t>Si les droits de l'Homme doivent être une réalité dans nos communautés, alors nous avons tous un rôle à jouer. De nombreuses violations des droits de l'Homme se produisent parce que les gens ordinaires ne respectent pas les droits des autres </a:t>
            </a:r>
            <a:r>
              <a:rPr lang="fr-FR" sz="1200" b="0" i="1">
                <a:solidFill>
                  <a:srgbClr val="000000"/>
                </a:solidFill>
                <a:latin typeface="Calibri"/>
                <a:ea typeface="Calibri"/>
                <a:cs typeface="Calibri"/>
                <a:sym typeface="Calibri"/>
              </a:rPr>
              <a:t>– </a:t>
            </a:r>
            <a:r>
              <a:rPr lang="fr-FR" sz="1200" b="0" i="0">
                <a:solidFill>
                  <a:srgbClr val="000000"/>
                </a:solidFill>
                <a:latin typeface="Calibri"/>
                <a:ea typeface="Calibri"/>
                <a:cs typeface="Calibri"/>
                <a:sym typeface="Calibri"/>
              </a:rPr>
              <a:t>par exemple lorsque nous traitons certaines personnes comme si elles n'étaient pas égales. Et les gouvernements, les entreprises et les particuliers peuvent continuer à commettre des violations des droits de l'Homme parce que les gens ne se défendent pas et n'essaient pas de changer les choses. Parce que nous sommes souvent silencieux.</a:t>
            </a:r>
            <a:endParaRPr sz="1200" b="0" i="0">
              <a:latin typeface="Calibri"/>
              <a:ea typeface="Calibri"/>
              <a:cs typeface="Calibri"/>
              <a:sym typeface="Calibri"/>
            </a:endParaRPr>
          </a:p>
        </p:txBody>
      </p:sp>
      <p:sp>
        <p:nvSpPr>
          <p:cNvPr id="239" name="Google Shape;239;p1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240" name="Google Shape;240;p1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2022-03-14</a:t>
            </a:r>
            <a:endParaRPr/>
          </a:p>
        </p:txBody>
      </p:sp>
      <p:sp>
        <p:nvSpPr>
          <p:cNvPr id="241" name="Google Shape;241;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 name="Google Shape;5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 name="Google Shape;5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a:t>
            </a:fld>
            <a:endParaRPr/>
          </a:p>
        </p:txBody>
      </p:sp>
      <p:sp>
        <p:nvSpPr>
          <p:cNvPr id="52" name="Google Shape;52;p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2022-03-14</a:t>
            </a:r>
            <a:endParaRPr/>
          </a:p>
        </p:txBody>
      </p:sp>
      <p:sp>
        <p:nvSpPr>
          <p:cNvPr id="53" name="Google Shape;53;p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i="0">
                <a:solidFill>
                  <a:srgbClr val="000000"/>
                </a:solidFill>
                <a:latin typeface="Calibri"/>
                <a:ea typeface="Calibri"/>
                <a:cs typeface="Calibri"/>
                <a:sym typeface="Calibri"/>
              </a:rPr>
              <a:t>Nous ne sommes pas des gouvernements </a:t>
            </a:r>
            <a:r>
              <a:rPr lang="fr-FR" sz="1200" b="0" i="1">
                <a:solidFill>
                  <a:srgbClr val="000000"/>
                </a:solidFill>
                <a:latin typeface="Calibri"/>
                <a:ea typeface="Calibri"/>
                <a:cs typeface="Calibri"/>
                <a:sym typeface="Calibri"/>
              </a:rPr>
              <a:t>– </a:t>
            </a:r>
            <a:r>
              <a:rPr lang="fr-FR" sz="1200" b="0" i="0">
                <a:solidFill>
                  <a:srgbClr val="000000"/>
                </a:solidFill>
                <a:latin typeface="Calibri"/>
                <a:ea typeface="Calibri"/>
                <a:cs typeface="Calibri"/>
                <a:sym typeface="Calibri"/>
              </a:rPr>
              <a:t>nous n'avons pas signé d'accords internationaux sur les droits de l'Homme. Nous n'avons pas l'obligation légale de veiller au respect des droits de l'Homme. Mais nous sommes des êtres humains dotés de raison et de conscience, et nous avons un devoir moral les uns envers les autres. Comme le dit la Déclaration universelle des droits de l'Homme.  </a:t>
            </a:r>
            <a:endParaRPr/>
          </a:p>
          <a:p>
            <a:pPr marL="0" lvl="0" indent="0" algn="l" rtl="0">
              <a:spcBef>
                <a:spcPts val="0"/>
              </a:spcBef>
              <a:spcAft>
                <a:spcPts val="0"/>
              </a:spcAft>
              <a:buNone/>
            </a:pPr>
            <a:r>
              <a:rPr lang="fr-FR" sz="1200" b="0" i="1">
                <a:latin typeface="Calibri"/>
                <a:ea typeface="Calibri"/>
                <a:cs typeface="Calibri"/>
                <a:sym typeface="Calibri"/>
              </a:rPr>
              <a:t> </a:t>
            </a:r>
            <a:endParaRPr/>
          </a:p>
          <a:p>
            <a:pPr marL="0" lvl="0" indent="0" algn="l" rtl="0">
              <a:spcBef>
                <a:spcPts val="0"/>
              </a:spcBef>
              <a:spcAft>
                <a:spcPts val="0"/>
              </a:spcAft>
              <a:buNone/>
            </a:pPr>
            <a:r>
              <a:rPr lang="fr-FR" sz="1200" b="0" i="1">
                <a:latin typeface="Calibri"/>
                <a:ea typeface="Calibri"/>
                <a:cs typeface="Calibri"/>
                <a:sym typeface="Calibri"/>
              </a:rPr>
              <a:t>« Tous les hommes naissent égaux en dignité et en droits. Ils sont doués de raison et de conscience et doivent agir les uns envers les autres dans un esprit de fraternité. »</a:t>
            </a:r>
            <a:r>
              <a:rPr lang="fr-FR" sz="1200" b="0" i="0">
                <a:latin typeface="Calibri"/>
                <a:ea typeface="Calibri"/>
                <a:cs typeface="Calibri"/>
                <a:sym typeface="Calibri"/>
              </a:rPr>
              <a:t> </a:t>
            </a:r>
            <a:endParaRPr/>
          </a:p>
          <a:p>
            <a:pPr marL="0" lvl="0" indent="0" algn="l" rtl="0">
              <a:spcBef>
                <a:spcPts val="0"/>
              </a:spcBef>
              <a:spcAft>
                <a:spcPts val="0"/>
              </a:spcAft>
              <a:buNone/>
            </a:pPr>
            <a:r>
              <a:rPr lang="fr-FR" sz="1200" b="0" i="1">
                <a:latin typeface="Calibri"/>
                <a:ea typeface="Calibri"/>
                <a:cs typeface="Calibri"/>
                <a:sym typeface="Calibri"/>
              </a:rPr>
              <a:t>« ... tout individu et tout organe de la société [...] doit s'efforcer par l'enseignement et l'éducation de promouvoir le respect de ces droits et libertés. »</a:t>
            </a:r>
            <a:r>
              <a:rPr lang="fr-FR" sz="1200" b="0" i="0">
                <a:latin typeface="Calibri"/>
                <a:ea typeface="Calibri"/>
                <a:cs typeface="Calibri"/>
                <a:sym typeface="Calibri"/>
              </a:rPr>
              <a:t>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fr-FR" sz="1200" b="0" i="0">
                <a:solidFill>
                  <a:srgbClr val="000000"/>
                </a:solidFill>
                <a:latin typeface="Calibri"/>
                <a:ea typeface="Calibri"/>
                <a:cs typeface="Calibri"/>
                <a:sym typeface="Calibri"/>
              </a:rPr>
              <a:t>Chaque fois que nous avons le pouvoir de faire le bien ou le mal dans la vie des autres, nous avons le devoir moral de faire respecter les droits de l'Homme.   </a:t>
            </a:r>
            <a:endParaRPr/>
          </a:p>
          <a:p>
            <a:pPr marL="0" lvl="0" indent="0" algn="l" rtl="0">
              <a:spcBef>
                <a:spcPts val="0"/>
              </a:spcBef>
              <a:spcAft>
                <a:spcPts val="0"/>
              </a:spcAft>
              <a:buNone/>
            </a:pPr>
            <a:r>
              <a:rPr lang="fr-FR" sz="1200" b="0" i="0">
                <a:solidFill>
                  <a:srgbClr val="000000"/>
                </a:solidFill>
                <a:latin typeface="Calibri"/>
                <a:ea typeface="Calibri"/>
                <a:cs typeface="Calibri"/>
                <a:sym typeface="Calibri"/>
              </a:rPr>
              <a:t>Nous ne pouvons pas tout faire </a:t>
            </a:r>
            <a:r>
              <a:rPr lang="fr-FR" sz="1200" b="0" i="1">
                <a:solidFill>
                  <a:srgbClr val="000000"/>
                </a:solidFill>
                <a:latin typeface="Calibri"/>
                <a:ea typeface="Calibri"/>
                <a:cs typeface="Calibri"/>
                <a:sym typeface="Calibri"/>
              </a:rPr>
              <a:t>– </a:t>
            </a:r>
            <a:r>
              <a:rPr lang="fr-FR" sz="1200" b="0" i="0">
                <a:solidFill>
                  <a:srgbClr val="000000"/>
                </a:solidFill>
                <a:latin typeface="Calibri"/>
                <a:ea typeface="Calibri"/>
                <a:cs typeface="Calibri"/>
                <a:sym typeface="Calibri"/>
              </a:rPr>
              <a:t>dans certaines situations, il est difficile de penser à ce que nous pouvons faire </a:t>
            </a:r>
            <a:r>
              <a:rPr lang="fr-FR" sz="1200" b="0" i="1">
                <a:solidFill>
                  <a:srgbClr val="000000"/>
                </a:solidFill>
                <a:latin typeface="Calibri"/>
                <a:ea typeface="Calibri"/>
                <a:cs typeface="Calibri"/>
                <a:sym typeface="Calibri"/>
              </a:rPr>
              <a:t>– </a:t>
            </a:r>
            <a:r>
              <a:rPr lang="fr-FR" sz="1200" b="0" i="0">
                <a:solidFill>
                  <a:srgbClr val="000000"/>
                </a:solidFill>
                <a:latin typeface="Calibri"/>
                <a:ea typeface="Calibri"/>
                <a:cs typeface="Calibri"/>
                <a:sym typeface="Calibri"/>
              </a:rPr>
              <a:t>mais lorsque nous sommes témoins d'injustices et que nous POUVONS faire quelque chose pour aider, nous avons peut-être le devoir moral d'essayer. </a:t>
            </a:r>
            <a:endParaRPr/>
          </a:p>
          <a:p>
            <a:pPr marL="0" lvl="0" indent="0" algn="l" rtl="0">
              <a:spcBef>
                <a:spcPts val="0"/>
              </a:spcBef>
              <a:spcAft>
                <a:spcPts val="0"/>
              </a:spcAft>
              <a:buNone/>
            </a:pPr>
            <a:r>
              <a:rPr lang="fr-FR" sz="1200" b="0" i="0">
                <a:solidFill>
                  <a:srgbClr val="000000"/>
                </a:solidFill>
                <a:latin typeface="Calibri"/>
                <a:ea typeface="Calibri"/>
                <a:cs typeface="Calibri"/>
                <a:sym typeface="Calibri"/>
              </a:rPr>
              <a:t>Faire quelque chose peut être aussi simple que d'être un bon voisin. </a:t>
            </a:r>
            <a:endParaRPr/>
          </a:p>
        </p:txBody>
      </p:sp>
      <p:sp>
        <p:nvSpPr>
          <p:cNvPr id="247" name="Google Shape;247;p2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248" name="Google Shape;248;p2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2022-03-14</a:t>
            </a:r>
            <a:endParaRPr/>
          </a:p>
        </p:txBody>
      </p:sp>
      <p:sp>
        <p:nvSpPr>
          <p:cNvPr id="249" name="Google Shape;249;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1" i="0">
                <a:solidFill>
                  <a:srgbClr val="000000"/>
                </a:solidFill>
                <a:latin typeface="Calibri"/>
                <a:ea typeface="Calibri"/>
                <a:cs typeface="Calibri"/>
                <a:sym typeface="Calibri"/>
              </a:rPr>
              <a:t>TÉMOIGNAGE </a:t>
            </a:r>
            <a:r>
              <a:rPr lang="fr-FR" sz="1200" b="1" i="0">
                <a:latin typeface="Calibri"/>
                <a:ea typeface="Calibri"/>
                <a:cs typeface="Calibri"/>
                <a:sym typeface="Calibri"/>
              </a:rPr>
              <a:t>DES ACTEURS DE CHANGEMENT</a:t>
            </a:r>
            <a:r>
              <a:rPr lang="fr-FR" sz="1200" b="0" i="0">
                <a:latin typeface="Calibri"/>
                <a:ea typeface="Calibri"/>
                <a:cs typeface="Calibri"/>
                <a:sym typeface="Calibri"/>
              </a:rPr>
              <a:t> </a:t>
            </a:r>
            <a:endParaRPr/>
          </a:p>
          <a:p>
            <a:pPr marL="0" lvl="0" indent="0" algn="l" rtl="0">
              <a:spcBef>
                <a:spcPts val="0"/>
              </a:spcBef>
              <a:spcAft>
                <a:spcPts val="0"/>
              </a:spcAft>
              <a:buNone/>
            </a:pPr>
            <a:r>
              <a:rPr lang="fr-FR" sz="1200" b="0" i="0">
                <a:latin typeface="Calibri"/>
                <a:ea typeface="Calibri"/>
                <a:cs typeface="Calibri"/>
                <a:sym typeface="Calibri"/>
              </a:rPr>
              <a:t>Shafaq Hassan, est une femme musulmane britannique du sud de Londres. Ces dernières années, on a assisté à une forte augmentation des crimes haineux au Royaume-Uni. Les musulmans, et en particulier les femmes musulmanes qui, comme Shafaq, se couvrent la tête avec un foulard, sont souvent prises pour cible, tant sur Internet que dans la rue. Dans ce contexte, les actes quotidiens d'amitié et de générosité entre personnes de différentes communautés religieuses peuvent avoir une grande signification.   </a:t>
            </a:r>
            <a:endParaRPr/>
          </a:p>
          <a:p>
            <a:pPr marL="0" lvl="0" indent="0" algn="l" rtl="0">
              <a:spcBef>
                <a:spcPts val="0"/>
              </a:spcBef>
              <a:spcAft>
                <a:spcPts val="0"/>
              </a:spcAft>
              <a:buNone/>
            </a:pPr>
            <a:r>
              <a:rPr lang="fr-FR" sz="1200" b="0" i="0">
                <a:latin typeface="Calibri"/>
                <a:ea typeface="Calibri"/>
                <a:cs typeface="Calibri"/>
                <a:sym typeface="Calibri"/>
              </a:rPr>
              <a:t>Shafaq raconte que sa foi en l'humanité a été rétablie lorsque son voisin non musulman lui a offert de façon inattendue, à elle et à son fils Ayaan, âgé de 14 ans, des cadeaux pour célébrer la fête de l'Aïd. </a:t>
            </a:r>
            <a:endParaRPr/>
          </a:p>
        </p:txBody>
      </p:sp>
      <p:sp>
        <p:nvSpPr>
          <p:cNvPr id="259" name="Google Shape;259;p2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260" name="Google Shape;260;p2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2022-03-14</a:t>
            </a:r>
            <a:endParaRPr/>
          </a:p>
        </p:txBody>
      </p:sp>
      <p:sp>
        <p:nvSpPr>
          <p:cNvPr id="261" name="Google Shape;261;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i="1">
                <a:solidFill>
                  <a:srgbClr val="000000"/>
                </a:solidFill>
                <a:latin typeface="Calibri"/>
                <a:ea typeface="Calibri"/>
                <a:cs typeface="Calibri"/>
                <a:sym typeface="Calibri"/>
              </a:rPr>
              <a:t>Shafaq a publié une photo des cadeaux sur Twitter, en disant : « Notre voisin non-musulman nous a totalement surpris avec des dattes algériennes et un tapis de prière pour mon enfant de 14 ans, qui avait jeûné tout le mois. Il est notre voisin depuis plus de 20 ans, mais il nous a totalement surpris avec les cadeaux de l'Aïd. » </a:t>
            </a:r>
            <a:r>
              <a:rPr lang="fr-FR" sz="1200" b="0" i="0">
                <a:solidFill>
                  <a:srgbClr val="000000"/>
                </a:solidFill>
                <a:latin typeface="Calibri"/>
                <a:ea typeface="Calibri"/>
                <a:cs typeface="Calibri"/>
                <a:sym typeface="Calibri"/>
              </a:rPr>
              <a:t> </a:t>
            </a:r>
            <a:endParaRPr/>
          </a:p>
          <a:p>
            <a:pPr marL="0" lvl="0" indent="0" algn="l" rtl="0">
              <a:spcBef>
                <a:spcPts val="0"/>
              </a:spcBef>
              <a:spcAft>
                <a:spcPts val="0"/>
              </a:spcAft>
              <a:buNone/>
            </a:pPr>
            <a:r>
              <a:rPr lang="fr-FR" sz="1200" b="0" i="0">
                <a:solidFill>
                  <a:srgbClr val="000000"/>
                </a:solidFill>
                <a:latin typeface="Calibri"/>
                <a:ea typeface="Calibri"/>
                <a:cs typeface="Calibri"/>
                <a:sym typeface="Calibri"/>
              </a:rPr>
              <a:t> </a:t>
            </a:r>
            <a:endParaRPr/>
          </a:p>
          <a:p>
            <a:pPr marL="0" lvl="0" indent="0" algn="l" rtl="0">
              <a:spcBef>
                <a:spcPts val="0"/>
              </a:spcBef>
              <a:spcAft>
                <a:spcPts val="0"/>
              </a:spcAft>
              <a:buNone/>
            </a:pPr>
            <a:r>
              <a:rPr lang="fr-FR" sz="1200" b="0" i="1">
                <a:solidFill>
                  <a:srgbClr val="000000"/>
                </a:solidFill>
                <a:latin typeface="Calibri"/>
                <a:ea typeface="Calibri"/>
                <a:cs typeface="Calibri"/>
                <a:sym typeface="Calibri"/>
              </a:rPr>
              <a:t>« Je n'avais pas réalisé qu'il avait remarqué qu'Ayaan jeûnait. Mon fils s'est senti vraiment spécial. Ce sont des voisins sympathiques, ils sont fans du biryani de ma mère, alors nous leur en envoyons toujours une boîte. Nous sommes une communauté diverse et cela fait chaud au cœur que notre voisin ait été si </a:t>
            </a:r>
            <a:r>
              <a:rPr lang="fr-FR" i="1">
                <a:solidFill>
                  <a:srgbClr val="000000"/>
                </a:solidFill>
              </a:rPr>
              <a:t>attentionn</a:t>
            </a:r>
            <a:r>
              <a:rPr lang="fr-FR" sz="1200" b="0" i="1">
                <a:solidFill>
                  <a:srgbClr val="000000"/>
                </a:solidFill>
                <a:latin typeface="Calibri"/>
                <a:ea typeface="Calibri"/>
                <a:cs typeface="Calibri"/>
                <a:sym typeface="Calibri"/>
              </a:rPr>
              <a:t>é</a:t>
            </a:r>
            <a:r>
              <a:rPr lang="fr-FR" i="1">
                <a:solidFill>
                  <a:srgbClr val="000000"/>
                </a:solidFill>
              </a:rPr>
              <a:t> </a:t>
            </a:r>
            <a:r>
              <a:rPr lang="fr-FR" sz="1200" b="0" i="1">
                <a:solidFill>
                  <a:srgbClr val="000000"/>
                </a:solidFill>
                <a:latin typeface="Calibri"/>
                <a:ea typeface="Calibri"/>
                <a:cs typeface="Calibri"/>
                <a:sym typeface="Calibri"/>
              </a:rPr>
              <a:t>et encourageant envers Ayaan et ses croyances religieuses. »</a:t>
            </a:r>
            <a:r>
              <a:rPr lang="fr-FR" sz="1200" b="0" i="0">
                <a:solidFill>
                  <a:srgbClr val="000000"/>
                </a:solidFill>
                <a:latin typeface="Calibri"/>
                <a:ea typeface="Calibri"/>
                <a:cs typeface="Calibri"/>
                <a:sym typeface="Calibri"/>
              </a:rPr>
              <a:t> </a:t>
            </a:r>
            <a:endParaRPr/>
          </a:p>
        </p:txBody>
      </p:sp>
      <p:sp>
        <p:nvSpPr>
          <p:cNvPr id="268" name="Google Shape;268;p2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269" name="Google Shape;269;p2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2022-03-14</a:t>
            </a:r>
            <a:endParaRPr/>
          </a:p>
        </p:txBody>
      </p:sp>
      <p:sp>
        <p:nvSpPr>
          <p:cNvPr id="270" name="Google Shape;270;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i="0">
                <a:solidFill>
                  <a:srgbClr val="000000"/>
                </a:solidFill>
                <a:latin typeface="Calibri"/>
                <a:ea typeface="Calibri"/>
                <a:cs typeface="Calibri"/>
                <a:sym typeface="Calibri"/>
              </a:rPr>
              <a:t>Zaliha et Magdalena font également la différence dans un contexte très différent. </a:t>
            </a:r>
            <a:r>
              <a:rPr lang="fr-FR"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fr-FR"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fr-FR" sz="1200" b="0" i="0">
                <a:solidFill>
                  <a:srgbClr val="000000"/>
                </a:solidFill>
                <a:latin typeface="Calibri"/>
                <a:ea typeface="Calibri"/>
                <a:cs typeface="Calibri"/>
                <a:sym typeface="Calibri"/>
              </a:rPr>
              <a:t>Zaliha est une fervente musulmane et une grand-mère, originaire de l'île de Pemba à Zanzibar, où elle enseigne à l'école coranique locale.</a:t>
            </a:r>
            <a:endParaRPr sz="1200">
              <a:solidFill>
                <a:schemeClr val="dk1"/>
              </a:solidFill>
              <a:latin typeface="Calibri"/>
              <a:ea typeface="Calibri"/>
              <a:cs typeface="Calibri"/>
              <a:sym typeface="Calibri"/>
            </a:endParaRPr>
          </a:p>
        </p:txBody>
      </p:sp>
      <p:sp>
        <p:nvSpPr>
          <p:cNvPr id="277" name="Google Shape;277;p2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278" name="Google Shape;278;p2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2022-03-14</a:t>
            </a:r>
            <a:endParaRPr/>
          </a:p>
        </p:txBody>
      </p:sp>
      <p:sp>
        <p:nvSpPr>
          <p:cNvPr id="279" name="Google Shape;27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i="0">
                <a:solidFill>
                  <a:srgbClr val="000000"/>
                </a:solidFill>
                <a:latin typeface="Calibri"/>
                <a:ea typeface="Calibri"/>
                <a:cs typeface="Calibri"/>
                <a:sym typeface="Calibri"/>
              </a:rPr>
              <a:t>Zaliha déclare :   </a:t>
            </a:r>
            <a:endParaRPr/>
          </a:p>
          <a:p>
            <a:pPr marL="0" lvl="0" indent="0" algn="l" rtl="0">
              <a:spcBef>
                <a:spcPts val="0"/>
              </a:spcBef>
              <a:spcAft>
                <a:spcPts val="0"/>
              </a:spcAft>
              <a:buNone/>
            </a:pPr>
            <a:r>
              <a:rPr lang="fr-FR" sz="1200" b="0" i="0">
                <a:solidFill>
                  <a:srgbClr val="000000"/>
                </a:solidFill>
                <a:latin typeface="Calibri"/>
                <a:ea typeface="Calibri"/>
                <a:cs typeface="Calibri"/>
                <a:sym typeface="Calibri"/>
              </a:rPr>
              <a:t> </a:t>
            </a:r>
            <a:endParaRPr/>
          </a:p>
          <a:p>
            <a:pPr marL="0" lvl="0" indent="0" algn="l" rtl="0">
              <a:spcBef>
                <a:spcPts val="0"/>
              </a:spcBef>
              <a:spcAft>
                <a:spcPts val="0"/>
              </a:spcAft>
              <a:buNone/>
            </a:pPr>
            <a:r>
              <a:rPr lang="fr-FR" sz="1200" b="0" i="1">
                <a:solidFill>
                  <a:srgbClr val="000000"/>
                </a:solidFill>
                <a:latin typeface="Calibri"/>
                <a:ea typeface="Calibri"/>
                <a:cs typeface="Calibri"/>
                <a:sym typeface="Calibri"/>
              </a:rPr>
              <a:t>« Je suis inquiète de l'agitation qui règne dans nos communautés. Nos jeunes n'ont aucune confiance en nos dirigeants politiques et n’ont aucune opportunité ». </a:t>
            </a:r>
            <a:r>
              <a:rPr lang="fr-FR" sz="1200" b="0" i="0">
                <a:solidFill>
                  <a:srgbClr val="000000"/>
                </a:solidFill>
                <a:latin typeface="Calibri"/>
                <a:ea typeface="Calibri"/>
                <a:cs typeface="Calibri"/>
                <a:sym typeface="Calibri"/>
              </a:rPr>
              <a:t> </a:t>
            </a:r>
            <a:endParaRPr/>
          </a:p>
        </p:txBody>
      </p:sp>
      <p:sp>
        <p:nvSpPr>
          <p:cNvPr id="286" name="Google Shape;286;p2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287" name="Google Shape;287;p2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2022-03-14</a:t>
            </a:r>
            <a:endParaRPr/>
          </a:p>
        </p:txBody>
      </p:sp>
      <p:sp>
        <p:nvSpPr>
          <p:cNvPr id="288" name="Google Shape;288;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Elle continue:</a:t>
            </a:r>
            <a:r>
              <a:rPr lang="fr-FR" sz="1200">
                <a:latin typeface="Calibri"/>
                <a:ea typeface="Calibri"/>
                <a:cs typeface="Calibri"/>
                <a:sym typeface="Calibri"/>
              </a:rPr>
              <a:t> </a:t>
            </a:r>
            <a:endParaRPr sz="1200" i="1">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fr-FR" sz="1200" b="0" i="1">
                <a:solidFill>
                  <a:srgbClr val="000000"/>
                </a:solidFill>
                <a:latin typeface="Calibri"/>
                <a:ea typeface="Calibri"/>
                <a:cs typeface="Calibri"/>
                <a:sym typeface="Calibri"/>
              </a:rPr>
              <a:t>« De nombreux continentaux venus s'installer ici pour travailler dans l'industrie du tourisme sont chrétiens. De nombreux musulmans que je connais reprochent aux chrétiens de leur prendre leurs emplois. J'ai vécu de nombreuses années d'agitation politique et de tensions religieuses. J'ai vu des églises être brûlées, des tracts contenant des discours haineux être distribués, des chrétiens être harcelés sur le chemin de l'église. Je vois notre jeunesse se radicaliser et cela m'inquiète. C'est pourquoi j'ai rejoint le Comité inter</a:t>
            </a:r>
            <a:r>
              <a:rPr lang="fr-FR" i="1">
                <a:solidFill>
                  <a:srgbClr val="000000"/>
                </a:solidFill>
              </a:rPr>
              <a:t>religieux</a:t>
            </a:r>
            <a:r>
              <a:rPr lang="fr-FR" sz="1200" b="0" i="1">
                <a:solidFill>
                  <a:srgbClr val="000000"/>
                </a:solidFill>
                <a:latin typeface="Calibri"/>
                <a:ea typeface="Calibri"/>
                <a:cs typeface="Calibri"/>
                <a:sym typeface="Calibri"/>
              </a:rPr>
              <a:t> des femmes ».</a:t>
            </a:r>
            <a:r>
              <a:rPr lang="fr-FR" sz="1200" b="0" i="0">
                <a:solidFill>
                  <a:srgbClr val="000000"/>
                </a:solidFill>
                <a:latin typeface="Calibri"/>
                <a:ea typeface="Calibri"/>
                <a:cs typeface="Calibri"/>
                <a:sym typeface="Calibri"/>
              </a:rPr>
              <a:t> </a:t>
            </a:r>
            <a:endParaRPr sz="1200">
              <a:latin typeface="Calibri"/>
              <a:ea typeface="Calibri"/>
              <a:cs typeface="Calibri"/>
              <a:sym typeface="Calibri"/>
            </a:endParaRPr>
          </a:p>
        </p:txBody>
      </p:sp>
      <p:sp>
        <p:nvSpPr>
          <p:cNvPr id="295" name="Google Shape;295;p2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296" name="Google Shape;296;p2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2022-03-14</a:t>
            </a:r>
            <a:endParaRPr/>
          </a:p>
        </p:txBody>
      </p:sp>
      <p:sp>
        <p:nvSpPr>
          <p:cNvPr id="297" name="Google Shape;297;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fr-FR" sz="1200" b="0" i="1">
                <a:solidFill>
                  <a:srgbClr val="000000"/>
                </a:solidFill>
                <a:latin typeface="Calibri"/>
                <a:ea typeface="Calibri"/>
                <a:cs typeface="Calibri"/>
                <a:sym typeface="Calibri"/>
              </a:rPr>
              <a:t>« Je veux aider à prévenir la violence religieuse sur notre île. À l'école coranique, j'enseigne aux enfants que la tolérance et l'amour sont des éléments fondamentaux de notre religion. L'avenir appartient à nos enfants et il relève de notre responsabilité de leur montrer le chemin. »</a:t>
            </a:r>
            <a:r>
              <a:rPr lang="fr-FR" sz="1200" b="0" i="0">
                <a:solidFill>
                  <a:srgbClr val="000000"/>
                </a:solidFill>
                <a:latin typeface="Calibri"/>
                <a:ea typeface="Calibri"/>
                <a:cs typeface="Calibri"/>
                <a:sym typeface="Calibri"/>
              </a:rPr>
              <a:t> </a:t>
            </a:r>
            <a:endParaRPr sz="1200"/>
          </a:p>
        </p:txBody>
      </p:sp>
      <p:sp>
        <p:nvSpPr>
          <p:cNvPr id="304" name="Google Shape;304;p2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305" name="Google Shape;305;p2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2022-03-14</a:t>
            </a:r>
            <a:endParaRPr/>
          </a:p>
        </p:txBody>
      </p:sp>
      <p:sp>
        <p:nvSpPr>
          <p:cNvPr id="306" name="Google Shape;306;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i="0">
                <a:solidFill>
                  <a:srgbClr val="000000"/>
                </a:solidFill>
                <a:latin typeface="Calibri"/>
                <a:ea typeface="Calibri"/>
                <a:cs typeface="Calibri"/>
                <a:sym typeface="Calibri"/>
              </a:rPr>
              <a:t>Magdalena, une continentale chrétienne qui s’est installée à Zanzibar, est également impliquée dans le travail inter</a:t>
            </a:r>
            <a:r>
              <a:rPr lang="fr-FR">
                <a:solidFill>
                  <a:srgbClr val="000000"/>
                </a:solidFill>
              </a:rPr>
              <a:t>religieux.</a:t>
            </a:r>
            <a:r>
              <a:rPr lang="fr-FR" sz="1200" b="0" i="0">
                <a:solidFill>
                  <a:srgbClr val="000000"/>
                </a:solidFill>
                <a:latin typeface="Calibri"/>
                <a:ea typeface="Calibri"/>
                <a:cs typeface="Calibri"/>
                <a:sym typeface="Calibri"/>
              </a:rPr>
              <a:t> Elle a été victime de discrimination en raison de sa tenue vestimentaire et de sa religion, mais elle est déterminée à combler le fossé entre chrétiens et musulmans. Elle a rejoint le conseil des femmes de la région d'Ungoya, qui se rend dans les communautés pour parler des défis inter</a:t>
            </a:r>
            <a:r>
              <a:rPr lang="fr-FR">
                <a:solidFill>
                  <a:srgbClr val="000000"/>
                </a:solidFill>
              </a:rPr>
              <a:t>religieux</a:t>
            </a:r>
            <a:r>
              <a:rPr lang="fr-FR" sz="1200" b="0" i="0">
                <a:solidFill>
                  <a:srgbClr val="000000"/>
                </a:solidFill>
                <a:latin typeface="Calibri"/>
                <a:ea typeface="Calibri"/>
                <a:cs typeface="Calibri"/>
                <a:sym typeface="Calibri"/>
              </a:rPr>
              <a:t> et des droits des femmes.   </a:t>
            </a:r>
            <a:endParaRPr/>
          </a:p>
          <a:p>
            <a:pPr marL="0" lvl="0" indent="0" algn="l" rtl="0">
              <a:spcBef>
                <a:spcPts val="0"/>
              </a:spcBef>
              <a:spcAft>
                <a:spcPts val="0"/>
              </a:spcAft>
              <a:buNone/>
            </a:pPr>
            <a:r>
              <a:rPr lang="fr-FR" sz="1200" b="0" i="0">
                <a:solidFill>
                  <a:srgbClr val="000000"/>
                </a:solidFill>
                <a:latin typeface="Calibri"/>
                <a:ea typeface="Calibri"/>
                <a:cs typeface="Calibri"/>
                <a:sym typeface="Calibri"/>
              </a:rPr>
              <a:t> </a:t>
            </a:r>
            <a:endParaRPr/>
          </a:p>
          <a:p>
            <a:pPr marL="0" lvl="0" indent="0" algn="l" rtl="0">
              <a:spcBef>
                <a:spcPts val="0"/>
              </a:spcBef>
              <a:spcAft>
                <a:spcPts val="0"/>
              </a:spcAft>
              <a:buNone/>
            </a:pPr>
            <a:r>
              <a:rPr lang="fr-FR" sz="1200" b="0" i="1">
                <a:solidFill>
                  <a:srgbClr val="000000"/>
                </a:solidFill>
                <a:latin typeface="Calibri"/>
                <a:ea typeface="Calibri"/>
                <a:cs typeface="Calibri"/>
                <a:sym typeface="Calibri"/>
              </a:rPr>
              <a:t>« J'ai rejoint le comité pour en savoir plus sur l'islam et comprendre comment vivent les musulmans", explique-t-elle. "Nous sommes toutes des femmes, et nous sommes toutes confrontées à la discrimination pour cette raison – nous devons rester unies et nous soutenir mutuellement. » </a:t>
            </a:r>
            <a:r>
              <a:rPr lang="fr-FR" sz="1200" b="0" i="0">
                <a:solidFill>
                  <a:srgbClr val="000000"/>
                </a:solidFill>
                <a:latin typeface="Calibri"/>
                <a:ea typeface="Calibri"/>
                <a:cs typeface="Calibri"/>
                <a:sym typeface="Calibri"/>
              </a:rPr>
              <a:t> </a:t>
            </a:r>
            <a:endParaRPr/>
          </a:p>
        </p:txBody>
      </p:sp>
      <p:sp>
        <p:nvSpPr>
          <p:cNvPr id="313" name="Google Shape;313;p2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314" name="Google Shape;314;p2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2022-03-14</a:t>
            </a:r>
            <a:endParaRPr/>
          </a:p>
        </p:txBody>
      </p:sp>
      <p:sp>
        <p:nvSpPr>
          <p:cNvPr id="315" name="Google Shape;315;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i="0">
                <a:solidFill>
                  <a:srgbClr val="000000"/>
                </a:solidFill>
                <a:latin typeface="Calibri"/>
                <a:ea typeface="Calibri"/>
                <a:cs typeface="Calibri"/>
                <a:sym typeface="Calibri"/>
              </a:rPr>
              <a:t>Il y a d'innombrables personnes comme la voisine de Shafaq et comme Zaliha et Magdalena. Des gens ordinaires comme nous, qui, à leur manière, tentent de faire des droits de l'Homme une réalité dans leur communauté </a:t>
            </a:r>
            <a:r>
              <a:rPr lang="fr-FR" sz="1200" b="0" i="1">
                <a:solidFill>
                  <a:srgbClr val="000000"/>
                </a:solidFill>
                <a:latin typeface="Calibri"/>
                <a:ea typeface="Calibri"/>
                <a:cs typeface="Calibri"/>
                <a:sym typeface="Calibri"/>
              </a:rPr>
              <a:t>– </a:t>
            </a:r>
            <a:r>
              <a:rPr lang="fr-FR" sz="1200" b="0" i="0">
                <a:solidFill>
                  <a:srgbClr val="000000"/>
                </a:solidFill>
                <a:latin typeface="Calibri"/>
                <a:ea typeface="Calibri"/>
                <a:cs typeface="Calibri"/>
                <a:sym typeface="Calibri"/>
              </a:rPr>
              <a:t>des acteurs locaux du changement !   </a:t>
            </a:r>
            <a:endParaRPr/>
          </a:p>
          <a:p>
            <a:pPr marL="0" lvl="0" indent="0" algn="l" rtl="0">
              <a:spcBef>
                <a:spcPts val="0"/>
              </a:spcBef>
              <a:spcAft>
                <a:spcPts val="0"/>
              </a:spcAft>
              <a:buNone/>
            </a:pPr>
            <a:r>
              <a:rPr lang="fr-FR" sz="1200" b="0" i="0">
                <a:solidFill>
                  <a:srgbClr val="000000"/>
                </a:solidFill>
                <a:latin typeface="Calibri"/>
                <a:ea typeface="Calibri"/>
                <a:cs typeface="Calibri"/>
                <a:sym typeface="Calibri"/>
              </a:rPr>
              <a:t> </a:t>
            </a:r>
            <a:endParaRPr/>
          </a:p>
          <a:p>
            <a:pPr marL="0" lvl="0" indent="0" algn="l" rtl="0">
              <a:spcBef>
                <a:spcPts val="0"/>
              </a:spcBef>
              <a:spcAft>
                <a:spcPts val="0"/>
              </a:spcAft>
              <a:buNone/>
            </a:pPr>
            <a:r>
              <a:rPr lang="fr-FR" sz="1200" b="0" i="0">
                <a:solidFill>
                  <a:srgbClr val="000000"/>
                </a:solidFill>
                <a:latin typeface="Calibri"/>
                <a:ea typeface="Calibri"/>
                <a:cs typeface="Calibri"/>
                <a:sym typeface="Calibri"/>
              </a:rPr>
              <a:t>Qui que nous soyons, nous pouvons faire quelque chose pour que les droits de l'Homme deviennent une réalité !    </a:t>
            </a:r>
            <a:endParaRPr/>
          </a:p>
        </p:txBody>
      </p:sp>
      <p:sp>
        <p:nvSpPr>
          <p:cNvPr id="322" name="Google Shape;322;p2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323" name="Google Shape;323;p2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2022-03-14</a:t>
            </a:r>
            <a:endParaRPr/>
          </a:p>
        </p:txBody>
      </p:sp>
      <p:sp>
        <p:nvSpPr>
          <p:cNvPr id="324" name="Google Shape;324;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29</a:t>
            </a:fld>
            <a:endParaRPr/>
          </a:p>
        </p:txBody>
      </p:sp>
      <p:sp>
        <p:nvSpPr>
          <p:cNvPr id="331" name="Google Shape;331;p2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2022-03-14</a:t>
            </a:r>
            <a:endParaRPr/>
          </a:p>
        </p:txBody>
      </p:sp>
      <p:sp>
        <p:nvSpPr>
          <p:cNvPr id="332" name="Google Shape;332;p2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 name="Google Shape;5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i="1"/>
              <a:t> Les diapositives 2-6 illustrent la section “introduction a la formation” du plan de la séance.  </a:t>
            </a:r>
            <a:endParaRPr sz="1200"/>
          </a:p>
          <a:p>
            <a:pPr marL="0" lvl="0" indent="0" algn="l" rtl="0">
              <a:spcBef>
                <a:spcPts val="0"/>
              </a:spcBef>
              <a:spcAft>
                <a:spcPts val="0"/>
              </a:spcAft>
              <a:buNone/>
            </a:pPr>
            <a:endParaRPr sz="1200" i="1"/>
          </a:p>
          <a:p>
            <a:pPr marL="0" lvl="0" indent="0" algn="l" rtl="0">
              <a:spcBef>
                <a:spcPts val="0"/>
              </a:spcBef>
              <a:spcAft>
                <a:spcPts val="0"/>
              </a:spcAft>
              <a:buNone/>
            </a:pPr>
            <a:r>
              <a:rPr lang="fr-FR" sz="1200" b="0" i="1">
                <a:solidFill>
                  <a:srgbClr val="000000"/>
                </a:solidFill>
                <a:latin typeface="Calibri"/>
                <a:ea typeface="Calibri"/>
                <a:cs typeface="Calibri"/>
                <a:sym typeface="Calibri"/>
              </a:rPr>
              <a:t>Adaptez cette diapositive si nécessaire et lisez ces notes de l'orateur pendant que vous montrez la diapositive, ou faites des remarques similaires de votre propre cru.   </a:t>
            </a:r>
            <a:endParaRPr sz="1200" b="0" i="1">
              <a:solidFill>
                <a:srgbClr val="000000"/>
              </a:solidFill>
              <a:latin typeface="Calibri"/>
              <a:ea typeface="Calibri"/>
              <a:cs typeface="Calibri"/>
              <a:sym typeface="Calibri"/>
            </a:endParaRPr>
          </a:p>
          <a:p>
            <a:pPr marL="0" lvl="0" indent="0" algn="l" rtl="0">
              <a:spcBef>
                <a:spcPts val="0"/>
              </a:spcBef>
              <a:spcAft>
                <a:spcPts val="0"/>
              </a:spcAft>
              <a:buNone/>
            </a:pPr>
            <a:r>
              <a:rPr lang="fr-FR" sz="1200" b="0" i="0">
                <a:solidFill>
                  <a:srgbClr val="000000"/>
                </a:solidFill>
                <a:latin typeface="Calibri"/>
                <a:ea typeface="Calibri"/>
                <a:cs typeface="Calibri"/>
                <a:sym typeface="Calibri"/>
              </a:rPr>
              <a:t> </a:t>
            </a:r>
            <a:endParaRPr sz="1200" b="0" i="0">
              <a:solidFill>
                <a:srgbClr val="000000"/>
              </a:solidFill>
              <a:latin typeface="Calibri"/>
              <a:ea typeface="Calibri"/>
              <a:cs typeface="Calibri"/>
              <a:sym typeface="Calibri"/>
            </a:endParaRPr>
          </a:p>
          <a:p>
            <a:pPr marL="0" lvl="0" indent="0" algn="l" rtl="0">
              <a:spcBef>
                <a:spcPts val="0"/>
              </a:spcBef>
              <a:spcAft>
                <a:spcPts val="0"/>
              </a:spcAft>
              <a:buNone/>
            </a:pPr>
            <a:r>
              <a:rPr lang="fr-FR" sz="1200" b="0" i="0">
                <a:solidFill>
                  <a:srgbClr val="000000"/>
                </a:solidFill>
                <a:latin typeface="Calibri"/>
                <a:ea typeface="Calibri"/>
                <a:cs typeface="Calibri"/>
                <a:sym typeface="Calibri"/>
              </a:rPr>
              <a:t>La formation vise quatre objectifs principaux : </a:t>
            </a:r>
            <a:endParaRPr sz="1200" b="0" i="0">
              <a:solidFill>
                <a:srgbClr val="000000"/>
              </a:solidFill>
              <a:latin typeface="Calibri"/>
              <a:ea typeface="Calibri"/>
              <a:cs typeface="Calibri"/>
              <a:sym typeface="Calibri"/>
            </a:endParaRPr>
          </a:p>
          <a:p>
            <a:pPr marL="285750" lvl="0" indent="-285750" algn="l" rtl="0">
              <a:spcBef>
                <a:spcPts val="0"/>
              </a:spcBef>
              <a:spcAft>
                <a:spcPts val="0"/>
              </a:spcAft>
              <a:buClr>
                <a:srgbClr val="000000"/>
              </a:buClr>
              <a:buSzPts val="1800"/>
              <a:buFont typeface="Arial"/>
              <a:buChar char="•"/>
            </a:pPr>
            <a:r>
              <a:rPr lang="fr-FR" sz="1200" b="0" i="0">
                <a:solidFill>
                  <a:srgbClr val="000000"/>
                </a:solidFill>
                <a:latin typeface="Calibri"/>
                <a:ea typeface="Calibri"/>
                <a:cs typeface="Calibri"/>
                <a:sym typeface="Calibri"/>
              </a:rPr>
              <a:t>nous aider à reconnaître et à </a:t>
            </a:r>
            <a:r>
              <a:rPr lang="fr-FR" sz="1200" b="0" i="0" u="none" strike="noStrike">
                <a:solidFill>
                  <a:srgbClr val="000000"/>
                </a:solidFill>
                <a:latin typeface="Calibri"/>
                <a:ea typeface="Calibri"/>
                <a:cs typeface="Calibri"/>
                <a:sym typeface="Calibri"/>
              </a:rPr>
              <a:t>apprécier </a:t>
            </a:r>
            <a:r>
              <a:rPr lang="fr-FR" sz="1200" b="0" i="0">
                <a:solidFill>
                  <a:srgbClr val="000000"/>
                </a:solidFill>
                <a:latin typeface="Calibri"/>
                <a:ea typeface="Calibri"/>
                <a:cs typeface="Calibri"/>
                <a:sym typeface="Calibri"/>
              </a:rPr>
              <a:t>la diversité au sein des communautés et entre elles </a:t>
            </a:r>
            <a:endParaRPr sz="1200"/>
          </a:p>
          <a:p>
            <a:pPr marL="285750" lvl="0" indent="-285750" algn="l" rtl="0">
              <a:spcBef>
                <a:spcPts val="0"/>
              </a:spcBef>
              <a:spcAft>
                <a:spcPts val="0"/>
              </a:spcAft>
              <a:buClr>
                <a:srgbClr val="000000"/>
              </a:buClr>
              <a:buSzPts val="1800"/>
              <a:buFont typeface="Arial"/>
              <a:buChar char="•"/>
            </a:pPr>
            <a:r>
              <a:rPr lang="fr-FR" sz="1200" b="0" i="0">
                <a:solidFill>
                  <a:srgbClr val="000000"/>
                </a:solidFill>
                <a:latin typeface="Calibri"/>
                <a:ea typeface="Calibri"/>
                <a:cs typeface="Calibri"/>
                <a:sym typeface="Calibri"/>
              </a:rPr>
              <a:t>nous aider à comprendre et à apprécier nos droits de l'Homme, y compris le droit à la liberté de religion </a:t>
            </a:r>
            <a:r>
              <a:rPr lang="fr-FR" sz="1200">
                <a:solidFill>
                  <a:srgbClr val="000000"/>
                </a:solidFill>
              </a:rPr>
              <a:t>et</a:t>
            </a:r>
            <a:r>
              <a:rPr lang="fr-FR" sz="1200" b="0" i="0">
                <a:solidFill>
                  <a:srgbClr val="000000"/>
                </a:solidFill>
                <a:latin typeface="Calibri"/>
                <a:ea typeface="Calibri"/>
                <a:cs typeface="Calibri"/>
                <a:sym typeface="Calibri"/>
              </a:rPr>
              <a:t> de croyance  </a:t>
            </a:r>
            <a:endParaRPr sz="1200"/>
          </a:p>
          <a:p>
            <a:pPr marL="285750" lvl="0" indent="-285750" algn="l" rtl="0">
              <a:spcBef>
                <a:spcPts val="0"/>
              </a:spcBef>
              <a:spcAft>
                <a:spcPts val="0"/>
              </a:spcAft>
              <a:buClr>
                <a:srgbClr val="000000"/>
              </a:buClr>
              <a:buSzPts val="1800"/>
              <a:buFont typeface="Arial"/>
              <a:buChar char="•"/>
            </a:pPr>
            <a:r>
              <a:rPr lang="fr-FR" sz="1200" b="0" i="0">
                <a:solidFill>
                  <a:srgbClr val="000000"/>
                </a:solidFill>
                <a:latin typeface="Calibri"/>
                <a:ea typeface="Calibri"/>
                <a:cs typeface="Calibri"/>
                <a:sym typeface="Calibri"/>
              </a:rPr>
              <a:t>identifier les problèmes liés à la liberté de religion </a:t>
            </a:r>
            <a:r>
              <a:rPr lang="fr-FR" sz="1200">
                <a:solidFill>
                  <a:srgbClr val="000000"/>
                </a:solidFill>
              </a:rPr>
              <a:t>et</a:t>
            </a:r>
            <a:r>
              <a:rPr lang="fr-FR" sz="1200" b="0" i="0">
                <a:solidFill>
                  <a:srgbClr val="000000"/>
                </a:solidFill>
                <a:latin typeface="Calibri"/>
                <a:ea typeface="Calibri"/>
                <a:cs typeface="Calibri"/>
                <a:sym typeface="Calibri"/>
              </a:rPr>
              <a:t> de croyance dans nos communautés  </a:t>
            </a:r>
            <a:endParaRPr sz="1200"/>
          </a:p>
          <a:p>
            <a:pPr marL="285750" lvl="0" indent="-285750" algn="l" rtl="0">
              <a:spcBef>
                <a:spcPts val="0"/>
              </a:spcBef>
              <a:spcAft>
                <a:spcPts val="0"/>
              </a:spcAft>
              <a:buClr>
                <a:srgbClr val="000000"/>
              </a:buClr>
              <a:buSzPts val="1800"/>
              <a:buFont typeface="Arial"/>
              <a:buChar char="•"/>
            </a:pPr>
            <a:r>
              <a:rPr lang="fr-FR" sz="1200" b="0" i="0">
                <a:solidFill>
                  <a:srgbClr val="000000"/>
                </a:solidFill>
                <a:latin typeface="Calibri"/>
                <a:ea typeface="Calibri"/>
                <a:cs typeface="Calibri"/>
                <a:sym typeface="Calibri"/>
              </a:rPr>
              <a:t>et trouver des moyens d’aborder ces problèmes ensemble. </a:t>
            </a:r>
            <a:endParaRPr sz="1200"/>
          </a:p>
          <a:p>
            <a:pPr marL="0" lvl="0" indent="0" algn="l" rtl="0">
              <a:spcBef>
                <a:spcPts val="0"/>
              </a:spcBef>
              <a:spcAft>
                <a:spcPts val="0"/>
              </a:spcAft>
              <a:buNone/>
            </a:pPr>
            <a:endParaRPr/>
          </a:p>
        </p:txBody>
      </p:sp>
      <p:sp>
        <p:nvSpPr>
          <p:cNvPr id="60" name="Google Shape;60;p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61" name="Google Shape;61;p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2022-03-14</a:t>
            </a:r>
            <a:endParaRPr/>
          </a:p>
        </p:txBody>
      </p:sp>
      <p:sp>
        <p:nvSpPr>
          <p:cNvPr id="62" name="Google Shape;6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 name="Google Shape;6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i="0">
                <a:solidFill>
                  <a:srgbClr val="000000"/>
                </a:solidFill>
                <a:latin typeface="Calibri"/>
                <a:ea typeface="Calibri"/>
                <a:cs typeface="Calibri"/>
                <a:sym typeface="Calibri"/>
              </a:rPr>
              <a:t>Pendant le cours, nous ne resterons pas assis à écouter de longues conférences. Au contraire, nous apprendrons par la participation active. Nous partagerons et réfléchirons, analyserons et planifierons des moyens d'entreprendre des actions.  </a:t>
            </a:r>
            <a:endParaRPr lang="fr-FR"/>
          </a:p>
          <a:p>
            <a:pPr marL="0" lvl="0" indent="0" algn="l" rtl="0">
              <a:spcBef>
                <a:spcPts val="0"/>
              </a:spcBef>
              <a:spcAft>
                <a:spcPts val="0"/>
              </a:spcAft>
              <a:buNone/>
            </a:pPr>
            <a:r>
              <a:rPr lang="fr-FR" sz="1200" i="0">
                <a:solidFill>
                  <a:srgbClr val="000000"/>
                </a:solidFill>
                <a:latin typeface="Calibri"/>
                <a:ea typeface="Calibri"/>
                <a:cs typeface="Calibri"/>
                <a:sym typeface="Calibri"/>
              </a:rPr>
              <a:t>Nous assisterons à des présentations pour apprendre, mais il y aura aussi des discussions, des exercices de groupe, des jeux et des pièces de théâtre pour nous aider à assimiler cette formation, en faisant le lien avec notre communauté et à notre contexte.  </a:t>
            </a:r>
            <a:endParaRPr lang="fr-FR"/>
          </a:p>
          <a:p>
            <a:pPr marL="0" lvl="0" indent="0" algn="l" rtl="0">
              <a:spcBef>
                <a:spcPts val="0"/>
              </a:spcBef>
              <a:spcAft>
                <a:spcPts val="0"/>
              </a:spcAft>
              <a:buNone/>
            </a:pPr>
            <a:r>
              <a:rPr lang="fr-FR" sz="1200" i="0">
                <a:solidFill>
                  <a:srgbClr val="000000"/>
                </a:solidFill>
                <a:latin typeface="Calibri"/>
                <a:ea typeface="Calibri"/>
                <a:cs typeface="Calibri"/>
                <a:sym typeface="Calibri"/>
              </a:rPr>
              <a:t>Il est en effet très difficile de se souvenir des choses apprises si nous n'y réfléchissons pas et ne les traitons pas ensemble. C'est aussi beaucoup plus amusant lorsque nous interagissons ensemble. Votre participation active, vos expériences, vos réflexions et vos contributions sont donc très importantes. </a:t>
            </a:r>
            <a:endParaRPr lang="fr-FR"/>
          </a:p>
        </p:txBody>
      </p:sp>
      <p:sp>
        <p:nvSpPr>
          <p:cNvPr id="68" name="Google Shape;68;p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69" name="Google Shape;69;p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2022-03-14</a:t>
            </a:r>
            <a:endParaRPr/>
          </a:p>
        </p:txBody>
      </p:sp>
      <p:sp>
        <p:nvSpPr>
          <p:cNvPr id="70" name="Google Shape;7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 name="Google Shape;7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fr-FR" b="0" i="0" dirty="0">
                <a:solidFill>
                  <a:srgbClr val="000000"/>
                </a:solidFill>
                <a:latin typeface="Calibri"/>
                <a:ea typeface="Calibri"/>
                <a:cs typeface="Calibri"/>
                <a:sym typeface="Calibri"/>
              </a:rPr>
              <a:t>Pendant la formation, nous examinerons ces sujets (lisez-les à partir de la diapositive).   </a:t>
            </a:r>
            <a:r>
              <a:rPr lang="fr-FR" dirty="0"/>
              <a:t>  </a:t>
            </a:r>
            <a:endParaRPr dirty="0"/>
          </a:p>
          <a:p>
            <a:pPr marL="171450" indent="-171450">
              <a:buClr>
                <a:schemeClr val="dk1"/>
              </a:buClr>
              <a:buSzPts val="1200"/>
              <a:buFont typeface="Arial"/>
              <a:buChar char="•"/>
            </a:pPr>
            <a:r>
              <a:rPr lang="fr-FR" dirty="0"/>
              <a:t>Besoins, droits et responsabilités humaines   </a:t>
            </a:r>
            <a:endParaRPr dirty="0"/>
          </a:p>
          <a:p>
            <a:pPr marL="171450" lvl="0" indent="-171450" algn="l" rtl="0">
              <a:spcBef>
                <a:spcPts val="0"/>
              </a:spcBef>
              <a:spcAft>
                <a:spcPts val="0"/>
              </a:spcAft>
              <a:buClr>
                <a:schemeClr val="dk1"/>
              </a:buClr>
              <a:buSzPts val="1200"/>
              <a:buFont typeface="Arial"/>
              <a:buChar char="•"/>
            </a:pPr>
            <a:r>
              <a:rPr lang="fr-FR" dirty="0"/>
              <a:t>Liberté de religion et de croyance – quelles valeurs représente-t-elle, quels droits avons-nous, quand est-ce que ces droits peuvent-ils être limités et sous quelles formes se présentent les violations des droits? La liberté de religion ou de croyance dans notre contexte.  </a:t>
            </a:r>
            <a:endParaRPr dirty="0"/>
          </a:p>
          <a:p>
            <a:pPr marL="171450" indent="-171450">
              <a:buClr>
                <a:schemeClr val="dk1"/>
              </a:buClr>
              <a:buSzPts val="1200"/>
              <a:buFont typeface="Arial"/>
              <a:buChar char="•"/>
            </a:pPr>
            <a:r>
              <a:rPr lang="fr-FR" dirty="0"/>
              <a:t>Les tactiques de promotion des droits de l'Homme – comment pouvons-nous promouvoir le respect des droits? </a:t>
            </a:r>
            <a:endParaRPr dirty="0"/>
          </a:p>
          <a:p>
            <a:pPr marL="171450" lvl="0" indent="-171450" algn="l" rtl="0">
              <a:spcBef>
                <a:spcPts val="0"/>
              </a:spcBef>
              <a:spcAft>
                <a:spcPts val="0"/>
              </a:spcAft>
              <a:buClr>
                <a:schemeClr val="dk1"/>
              </a:buClr>
              <a:buSzPts val="1200"/>
              <a:buFont typeface="Arial"/>
              <a:buChar char="•"/>
            </a:pPr>
            <a:r>
              <a:rPr lang="fr-FR" dirty="0"/>
              <a:t>Planification des actions – que voulons-nous faire? </a:t>
            </a:r>
            <a:endParaRPr dirty="0"/>
          </a:p>
          <a:p>
            <a:pPr marL="0" lvl="0" indent="0" algn="l" rtl="0">
              <a:spcBef>
                <a:spcPts val="0"/>
              </a:spcBef>
              <a:spcAft>
                <a:spcPts val="0"/>
              </a:spcAft>
              <a:buNone/>
            </a:pPr>
            <a:endParaRPr dirty="0">
              <a:solidFill>
                <a:srgbClr val="FF0000"/>
              </a:solidFill>
            </a:endParaRPr>
          </a:p>
        </p:txBody>
      </p:sp>
      <p:sp>
        <p:nvSpPr>
          <p:cNvPr id="76" name="Google Shape;76;p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77" name="Google Shape;77;p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2022-03-14</a:t>
            </a:r>
            <a:endParaRPr/>
          </a:p>
        </p:txBody>
      </p:sp>
      <p:sp>
        <p:nvSpPr>
          <p:cNvPr id="78" name="Google Shape;7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i="0">
                <a:solidFill>
                  <a:srgbClr val="000000"/>
                </a:solidFill>
                <a:latin typeface="Calibri"/>
                <a:ea typeface="Calibri"/>
                <a:cs typeface="Calibri"/>
                <a:sym typeface="Calibri"/>
              </a:rPr>
              <a:t>La formation s'articule autour de neuf </a:t>
            </a:r>
            <a:r>
              <a:rPr lang="fr-FR">
                <a:solidFill>
                  <a:srgbClr val="000000"/>
                </a:solidFill>
              </a:rPr>
              <a:t>séances</a:t>
            </a:r>
            <a:r>
              <a:rPr lang="fr-FR" sz="1200" b="0" i="0">
                <a:solidFill>
                  <a:srgbClr val="000000"/>
                </a:solidFill>
                <a:latin typeface="Calibri"/>
                <a:ea typeface="Calibri"/>
                <a:cs typeface="Calibri"/>
                <a:sym typeface="Calibri"/>
              </a:rPr>
              <a:t> de deux heures. Encouragez les participants à assister à toutes les </a:t>
            </a:r>
            <a:r>
              <a:rPr lang="fr-FR">
                <a:solidFill>
                  <a:srgbClr val="000000"/>
                </a:solidFill>
              </a:rPr>
              <a:t>séances</a:t>
            </a:r>
            <a:r>
              <a:rPr lang="fr-FR" sz="1200" b="0" i="0">
                <a:solidFill>
                  <a:srgbClr val="000000"/>
                </a:solidFill>
                <a:latin typeface="Calibri"/>
                <a:ea typeface="Calibri"/>
                <a:cs typeface="Calibri"/>
                <a:sym typeface="Calibri"/>
              </a:rPr>
              <a:t>.  </a:t>
            </a:r>
            <a:endParaRPr/>
          </a:p>
          <a:p>
            <a:pPr marL="0" lvl="0" indent="0" algn="l" rtl="0">
              <a:spcBef>
                <a:spcPts val="0"/>
              </a:spcBef>
              <a:spcAft>
                <a:spcPts val="0"/>
              </a:spcAft>
              <a:buNone/>
            </a:pPr>
            <a:r>
              <a:rPr lang="fr-FR" sz="1200" b="0" i="0">
                <a:solidFill>
                  <a:srgbClr val="000000"/>
                </a:solidFill>
                <a:latin typeface="Calibri"/>
                <a:ea typeface="Calibri"/>
                <a:cs typeface="Calibri"/>
                <a:sym typeface="Calibri"/>
              </a:rPr>
              <a:t> </a:t>
            </a:r>
            <a:endParaRPr/>
          </a:p>
          <a:p>
            <a:pPr marL="0" lvl="0" indent="0" algn="l" rtl="0">
              <a:spcBef>
                <a:spcPts val="0"/>
              </a:spcBef>
              <a:spcAft>
                <a:spcPts val="0"/>
              </a:spcAft>
              <a:buNone/>
            </a:pPr>
            <a:r>
              <a:rPr lang="fr-FR" sz="1200" b="0" i="0">
                <a:solidFill>
                  <a:srgbClr val="000000"/>
                </a:solidFill>
                <a:latin typeface="Calibri"/>
                <a:ea typeface="Calibri"/>
                <a:cs typeface="Calibri"/>
                <a:sym typeface="Calibri"/>
              </a:rPr>
              <a:t>Passez en revue toutes les informations pratiques que vous avez ajoutées. </a:t>
            </a:r>
            <a:endParaRPr/>
          </a:p>
        </p:txBody>
      </p:sp>
      <p:sp>
        <p:nvSpPr>
          <p:cNvPr id="84" name="Google Shape;84;p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85" name="Google Shape;85;p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2022-03-14</a:t>
            </a:r>
            <a:endParaRPr/>
          </a:p>
        </p:txBody>
      </p:sp>
      <p:sp>
        <p:nvSpPr>
          <p:cNvPr id="86" name="Google Shape;8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i="1">
                <a:solidFill>
                  <a:srgbClr val="000000"/>
                </a:solidFill>
                <a:latin typeface="Calibri"/>
                <a:ea typeface="Calibri"/>
                <a:cs typeface="Calibri"/>
                <a:sym typeface="Calibri"/>
              </a:rPr>
              <a:t>Les diapositives 7 à 28 illustrent la présentation de la </a:t>
            </a:r>
            <a:r>
              <a:rPr lang="fr-FR" i="1">
                <a:solidFill>
                  <a:srgbClr val="000000"/>
                </a:solidFill>
              </a:rPr>
              <a:t>séance</a:t>
            </a:r>
            <a:r>
              <a:rPr lang="fr-FR" sz="1200" b="0" i="1">
                <a:solidFill>
                  <a:srgbClr val="000000"/>
                </a:solidFill>
                <a:latin typeface="Calibri"/>
                <a:ea typeface="Calibri"/>
                <a:cs typeface="Calibri"/>
                <a:sym typeface="Calibri"/>
              </a:rPr>
              <a:t> 1 : Besoins </a:t>
            </a:r>
            <a:r>
              <a:rPr lang="fr-FR" i="1">
                <a:solidFill>
                  <a:srgbClr val="000000"/>
                </a:solidFill>
              </a:rPr>
              <a:t>humains</a:t>
            </a:r>
            <a:r>
              <a:rPr lang="fr-FR" sz="1200" b="0" i="1">
                <a:solidFill>
                  <a:srgbClr val="000000"/>
                </a:solidFill>
                <a:latin typeface="Calibri"/>
                <a:ea typeface="Calibri"/>
                <a:cs typeface="Calibri"/>
                <a:sym typeface="Calibri"/>
              </a:rPr>
              <a:t> </a:t>
            </a:r>
            <a:r>
              <a:rPr lang="fr-FR" sz="1200" b="0" i="0">
                <a:solidFill>
                  <a:srgbClr val="000000"/>
                </a:solidFill>
                <a:latin typeface="Calibri"/>
                <a:ea typeface="Calibri"/>
                <a:cs typeface="Calibri"/>
                <a:sym typeface="Calibri"/>
              </a:rPr>
              <a:t>– </a:t>
            </a:r>
            <a:r>
              <a:rPr lang="fr-FR" sz="1200" b="0" i="1">
                <a:solidFill>
                  <a:srgbClr val="000000"/>
                </a:solidFill>
                <a:latin typeface="Calibri"/>
                <a:ea typeface="Calibri"/>
                <a:cs typeface="Calibri"/>
                <a:sym typeface="Calibri"/>
              </a:rPr>
              <a:t>Droits de l'Homme </a:t>
            </a:r>
            <a:r>
              <a:rPr lang="fr-FR" sz="1200" b="0" i="0">
                <a:solidFill>
                  <a:srgbClr val="000000"/>
                </a:solidFill>
                <a:latin typeface="Calibri"/>
                <a:ea typeface="Calibri"/>
                <a:cs typeface="Calibri"/>
                <a:sym typeface="Calibri"/>
              </a:rPr>
              <a:t>– </a:t>
            </a:r>
            <a:r>
              <a:rPr lang="fr-FR" sz="1200" b="0" i="1">
                <a:solidFill>
                  <a:srgbClr val="000000"/>
                </a:solidFill>
                <a:latin typeface="Calibri"/>
                <a:ea typeface="Calibri"/>
                <a:cs typeface="Calibri"/>
                <a:sym typeface="Calibri"/>
              </a:rPr>
              <a:t>Responsabilités </a:t>
            </a:r>
            <a:r>
              <a:rPr lang="fr-FR" i="1">
                <a:solidFill>
                  <a:srgbClr val="000000"/>
                </a:solidFill>
              </a:rPr>
              <a:t>humaines</a:t>
            </a:r>
            <a:r>
              <a:rPr lang="fr-FR" sz="1200" b="0" i="0">
                <a:solidFill>
                  <a:srgbClr val="000000"/>
                </a:solidFill>
                <a:latin typeface="Calibri"/>
                <a:ea typeface="Calibri"/>
                <a:cs typeface="Calibri"/>
                <a:sym typeface="Calibri"/>
              </a:rPr>
              <a:t> </a:t>
            </a:r>
            <a:br>
              <a:rPr lang="fr-FR" sz="1200" i="1">
                <a:latin typeface="Calibri"/>
                <a:ea typeface="Calibri"/>
                <a:cs typeface="Calibri"/>
              </a:rPr>
            </a:br>
            <a:br>
              <a:rPr lang="fr-FR" sz="1200" i="1">
                <a:latin typeface="Calibri"/>
                <a:ea typeface="Calibri"/>
                <a:cs typeface="Calibri"/>
              </a:rPr>
            </a:br>
            <a:r>
              <a:rPr lang="fr-FR" sz="1200" b="1">
                <a:latin typeface="Calibri"/>
                <a:ea typeface="Calibri"/>
                <a:cs typeface="Calibri"/>
                <a:sym typeface="Calibri"/>
              </a:rPr>
              <a:t>Présentation</a:t>
            </a:r>
            <a:r>
              <a:rPr lang="fr-FR" sz="1200" b="1">
                <a:solidFill>
                  <a:schemeClr val="dk1"/>
                </a:solidFill>
                <a:latin typeface="Calibri"/>
                <a:ea typeface="Calibri"/>
                <a:cs typeface="Calibri"/>
                <a:sym typeface="Calibri"/>
              </a:rPr>
              <a:t>: </a:t>
            </a:r>
            <a:r>
              <a:rPr lang="fr-FR" sz="1200" b="1" i="0">
                <a:solidFill>
                  <a:srgbClr val="000000"/>
                </a:solidFill>
                <a:latin typeface="Calibri"/>
                <a:ea typeface="Calibri"/>
                <a:cs typeface="Calibri"/>
                <a:sym typeface="Calibri"/>
              </a:rPr>
              <a:t>Besoins </a:t>
            </a:r>
            <a:r>
              <a:rPr lang="fr-FR" b="1">
                <a:solidFill>
                  <a:srgbClr val="000000"/>
                </a:solidFill>
              </a:rPr>
              <a:t>humains</a:t>
            </a:r>
            <a:r>
              <a:rPr lang="fr-FR" sz="1200" b="1" i="0">
                <a:solidFill>
                  <a:srgbClr val="000000"/>
                </a:solidFill>
                <a:latin typeface="Calibri"/>
                <a:ea typeface="Calibri"/>
                <a:cs typeface="Calibri"/>
                <a:sym typeface="Calibri"/>
              </a:rPr>
              <a:t> – Droits de l'Homme – Responsabilités </a:t>
            </a:r>
            <a:r>
              <a:rPr lang="fr-FR" b="1">
                <a:solidFill>
                  <a:srgbClr val="000000"/>
                </a:solidFill>
              </a:rPr>
              <a:t>humaines</a:t>
            </a:r>
            <a:r>
              <a:rPr lang="fr-FR" sz="1200" b="1" i="0">
                <a:solidFill>
                  <a:srgbClr val="000000"/>
                </a:solidFill>
                <a:latin typeface="Calibri"/>
                <a:ea typeface="Calibri"/>
                <a:cs typeface="Calibri"/>
                <a:sym typeface="Calibri"/>
              </a:rPr>
              <a:t> </a:t>
            </a:r>
            <a:br>
              <a:rPr lang="fr-FR" sz="1200" b="1">
                <a:latin typeface="Calibri"/>
                <a:ea typeface="Calibri"/>
                <a:cs typeface="Calibri"/>
              </a:rPr>
            </a:b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fr-FR" sz="1200" b="0" i="0">
                <a:solidFill>
                  <a:srgbClr val="000000"/>
                </a:solidFill>
                <a:latin typeface="Calibri"/>
                <a:ea typeface="Calibri"/>
                <a:cs typeface="Calibri"/>
                <a:sym typeface="Calibri"/>
              </a:rPr>
              <a:t>Qui que nous soyons, quelle que soit notre religion, notre origine ethnique, notre sexe ou notre âge, et quel que soit l'endroit où nous vivons, il existe des besoins fondamentaux que nous partageons tous. Personne ne veut être arrêté sans raison, être torturé ou être victime de discrimination et personne ne veut que ses enfants meurent de faim. Nous voulons tous vivre dans des sociétés où nous sommes protégés </a:t>
            </a:r>
            <a:r>
              <a:rPr lang="fr-FR">
                <a:solidFill>
                  <a:srgbClr val="000000"/>
                </a:solidFill>
              </a:rPr>
              <a:t>contre</a:t>
            </a:r>
            <a:r>
              <a:rPr lang="fr-FR" sz="1200" b="0" i="0">
                <a:solidFill>
                  <a:srgbClr val="000000"/>
                </a:solidFill>
                <a:latin typeface="Calibri"/>
                <a:ea typeface="Calibri"/>
                <a:cs typeface="Calibri"/>
                <a:sym typeface="Calibri"/>
              </a:rPr>
              <a:t> ces </a:t>
            </a:r>
            <a:r>
              <a:rPr lang="fr-FR">
                <a:solidFill>
                  <a:srgbClr val="000000"/>
                </a:solidFill>
              </a:rPr>
              <a:t>risques</a:t>
            </a:r>
            <a:r>
              <a:rPr lang="fr-FR" sz="1200" b="0" i="0">
                <a:solidFill>
                  <a:srgbClr val="000000"/>
                </a:solidFill>
                <a:latin typeface="Calibri"/>
                <a:ea typeface="Calibri"/>
                <a:cs typeface="Calibri"/>
                <a:sym typeface="Calibri"/>
              </a:rPr>
              <a:t>. </a:t>
            </a:r>
            <a:endParaRPr sz="1200">
              <a:solidFill>
                <a:schemeClr val="dk1"/>
              </a:solidFill>
              <a:latin typeface="Calibri"/>
              <a:ea typeface="Calibri"/>
              <a:cs typeface="Calibri"/>
              <a:sym typeface="Calibri"/>
            </a:endParaRPr>
          </a:p>
        </p:txBody>
      </p:sp>
      <p:sp>
        <p:nvSpPr>
          <p:cNvPr id="92" name="Google Shape;92;p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93" name="Google Shape;93;p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2022-03-14</a:t>
            </a:r>
            <a:endParaRPr/>
          </a:p>
        </p:txBody>
      </p:sp>
      <p:sp>
        <p:nvSpPr>
          <p:cNvPr id="94" name="Google Shape;9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i="0">
                <a:solidFill>
                  <a:srgbClr val="000000"/>
                </a:solidFill>
                <a:latin typeface="Calibri"/>
                <a:ea typeface="Calibri"/>
                <a:cs typeface="Calibri"/>
                <a:sym typeface="Calibri"/>
              </a:rPr>
              <a:t>Les êtres humains partagent les mêmes besoins fondamentaux et universels. Si ces besoins ne sont pas satisfaits, notre bien-être physique, émotionnel et spirituel en pâtit.   </a:t>
            </a:r>
            <a:endParaRPr sz="1200"/>
          </a:p>
        </p:txBody>
      </p:sp>
      <p:sp>
        <p:nvSpPr>
          <p:cNvPr id="100" name="Google Shape;100;p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101" name="Google Shape;101;p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2022-03-14</a:t>
            </a:r>
            <a:endParaRPr/>
          </a:p>
        </p:txBody>
      </p:sp>
      <p:sp>
        <p:nvSpPr>
          <p:cNvPr id="102" name="Google Shape;10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1" i="0">
                <a:latin typeface="Calibri"/>
                <a:ea typeface="Calibri"/>
                <a:cs typeface="Calibri"/>
                <a:sym typeface="Calibri"/>
              </a:rPr>
              <a:t>DROITS DE L'HOMME</a:t>
            </a:r>
            <a:r>
              <a:rPr lang="fr-FR" sz="1200" b="0" i="0">
                <a:latin typeface="Calibri"/>
                <a:ea typeface="Calibri"/>
                <a:cs typeface="Calibri"/>
                <a:sym typeface="Calibri"/>
              </a:rPr>
              <a:t> </a:t>
            </a:r>
            <a:endParaRPr/>
          </a:p>
          <a:p>
            <a:pPr marL="0" lvl="0" indent="0" algn="l" rtl="0">
              <a:spcBef>
                <a:spcPts val="0"/>
              </a:spcBef>
              <a:spcAft>
                <a:spcPts val="0"/>
              </a:spcAft>
              <a:buNone/>
            </a:pPr>
            <a:r>
              <a:rPr lang="fr-FR" sz="1200" b="0" i="0">
                <a:latin typeface="Calibri"/>
                <a:ea typeface="Calibri"/>
                <a:cs typeface="Calibri"/>
                <a:sym typeface="Calibri"/>
              </a:rPr>
              <a:t>Les gouvernements du monde entier ont reconnu que tout le monde, partout, </a:t>
            </a:r>
            <a:r>
              <a:rPr lang="fr-FR"/>
              <a:t>a</a:t>
            </a:r>
            <a:r>
              <a:rPr lang="fr-FR" sz="1200" b="0" i="0">
                <a:latin typeface="Calibri"/>
                <a:ea typeface="Calibri"/>
                <a:cs typeface="Calibri"/>
                <a:sym typeface="Calibri"/>
              </a:rPr>
              <a:t> ces besoins et que les gouvernements ont la responsabilité </a:t>
            </a:r>
            <a:r>
              <a:rPr lang="fr-FR" sz="1200" b="0" i="1">
                <a:latin typeface="Calibri"/>
                <a:ea typeface="Calibri"/>
                <a:cs typeface="Calibri"/>
                <a:sym typeface="Calibri"/>
              </a:rPr>
              <a:t>– </a:t>
            </a:r>
            <a:r>
              <a:rPr lang="fr-FR" sz="1200" b="0" i="0">
                <a:latin typeface="Calibri"/>
                <a:ea typeface="Calibri"/>
                <a:cs typeface="Calibri"/>
                <a:sym typeface="Calibri"/>
              </a:rPr>
              <a:t>un devoir, en fait </a:t>
            </a:r>
            <a:r>
              <a:rPr lang="fr-FR" sz="1200" b="0" i="1">
                <a:latin typeface="Calibri"/>
                <a:ea typeface="Calibri"/>
                <a:cs typeface="Calibri"/>
                <a:sym typeface="Calibri"/>
              </a:rPr>
              <a:t>– </a:t>
            </a:r>
            <a:r>
              <a:rPr lang="fr-FR" sz="1200" b="0" i="0">
                <a:latin typeface="Calibri"/>
                <a:ea typeface="Calibri"/>
                <a:cs typeface="Calibri"/>
                <a:sym typeface="Calibri"/>
              </a:rPr>
              <a:t>de respecter ces besoins et de faire de leur mieux pour les satisfaire. </a:t>
            </a:r>
            <a:endParaRPr/>
          </a:p>
        </p:txBody>
      </p:sp>
      <p:sp>
        <p:nvSpPr>
          <p:cNvPr id="123" name="Google Shape;123;p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FORB</a:t>
            </a:r>
            <a:endParaRPr/>
          </a:p>
        </p:txBody>
      </p:sp>
      <p:sp>
        <p:nvSpPr>
          <p:cNvPr id="124" name="Google Shape;124;p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FR"/>
              <a:t>2022-03-14</a:t>
            </a:r>
            <a:endParaRPr/>
          </a:p>
        </p:txBody>
      </p:sp>
      <p:sp>
        <p:nvSpPr>
          <p:cNvPr id="125" name="Google Shape;12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orbNY">
  <p:cSld name="ForbNY">
    <p:bg>
      <p:bgPr>
        <a:solidFill>
          <a:srgbClr val="F3E5D1"/>
        </a:solidFill>
        <a:effectLst/>
      </p:bgPr>
    </p:bg>
    <p:spTree>
      <p:nvGrpSpPr>
        <p:cNvPr id="1" name="Shape 1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ubrik och innehåll">
  <p:cSld name="Rubrik och innehåll">
    <p:spTree>
      <p:nvGrpSpPr>
        <p:cNvPr id="1" name="Shape 14"/>
        <p:cNvGrpSpPr/>
        <p:nvPr/>
      </p:nvGrpSpPr>
      <p:grpSpPr>
        <a:xfrm>
          <a:off x="0" y="0"/>
          <a:ext cx="0" cy="0"/>
          <a:chOff x="0" y="0"/>
          <a:chExt cx="0" cy="0"/>
        </a:xfrm>
      </p:grpSpPr>
      <p:sp>
        <p:nvSpPr>
          <p:cNvPr id="15" name="Google Shape;15;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9595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npassad layout">
  <p:cSld name="Anpassad layout">
    <p:spTree>
      <p:nvGrpSpPr>
        <p:cNvPr id="1" name="Shape 1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595959"/>
              </a:buClr>
              <a:buSzPts val="4400"/>
              <a:buFont typeface="Calibri"/>
              <a:buNone/>
              <a:defRPr sz="4400" b="0" i="0" u="none" strike="noStrike" cap="none">
                <a:solidFill>
                  <a:srgbClr val="595959"/>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595959"/>
              </a:buClr>
              <a:buSzPts val="2800"/>
              <a:buFont typeface="Arial"/>
              <a:buChar char="•"/>
              <a:defRPr sz="28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Calibri"/>
                <a:ea typeface="Calibri"/>
                <a:cs typeface="Calibri"/>
                <a:sym typeface="Calibri"/>
              </a:defRPr>
            </a:lvl2pPr>
            <a:lvl3pPr marL="1371600" marR="0" lvl="2" indent="-355600"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3pPr>
            <a:lvl4pPr marL="1828800" marR="0" lvl="3"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4pPr>
            <a:lvl5pPr marL="2286000" marR="0" lvl="4"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 name="Google Shape;12;p30"/>
          <p:cNvPicPr preferRelativeResize="0"/>
          <p:nvPr/>
        </p:nvPicPr>
        <p:blipFill rotWithShape="1">
          <a:blip r:embed="rId5">
            <a:alphaModFix/>
          </a:blip>
          <a:srcRect/>
          <a:stretch/>
        </p:blipFill>
        <p:spPr>
          <a:xfrm>
            <a:off x="-174" y="0"/>
            <a:ext cx="12192000" cy="228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8.xml"/><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20.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9.xml"/><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3AF7B">
            <a:alpha val="40000"/>
          </a:srgbClr>
        </a:solidFill>
        <a:effectLst/>
      </p:bgPr>
    </p:bg>
    <p:spTree>
      <p:nvGrpSpPr>
        <p:cNvPr id="1" name="Shape 44"/>
        <p:cNvGrpSpPr/>
        <p:nvPr/>
      </p:nvGrpSpPr>
      <p:grpSpPr>
        <a:xfrm>
          <a:off x="0" y="0"/>
          <a:ext cx="0" cy="0"/>
          <a:chOff x="0" y="0"/>
          <a:chExt cx="0" cy="0"/>
        </a:xfrm>
      </p:grpSpPr>
      <p:pic>
        <p:nvPicPr>
          <p:cNvPr id="45" name="Google Shape;45;p1"/>
          <p:cNvPicPr preferRelativeResize="0"/>
          <p:nvPr/>
        </p:nvPicPr>
        <p:blipFill rotWithShape="1">
          <a:blip r:embed="rId3">
            <a:alphaModFix/>
          </a:blip>
          <a:srcRect/>
          <a:stretch/>
        </p:blipFill>
        <p:spPr>
          <a:xfrm>
            <a:off x="5109028" y="5282109"/>
            <a:ext cx="1973944" cy="1307738"/>
          </a:xfrm>
          <a:prstGeom prst="rect">
            <a:avLst/>
          </a:prstGeom>
          <a:noFill/>
          <a:ln>
            <a:noFill/>
          </a:ln>
        </p:spPr>
      </p:pic>
      <p:pic>
        <p:nvPicPr>
          <p:cNvPr id="46" name="Google Shape;46;p1"/>
          <p:cNvPicPr preferRelativeResize="0"/>
          <p:nvPr/>
        </p:nvPicPr>
        <p:blipFill rotWithShape="1">
          <a:blip r:embed="rId4">
            <a:alphaModFix/>
          </a:blip>
          <a:srcRect/>
          <a:stretch/>
        </p:blipFill>
        <p:spPr>
          <a:xfrm>
            <a:off x="3144976" y="3314355"/>
            <a:ext cx="5892800" cy="1346200"/>
          </a:xfrm>
          <a:prstGeom prst="rect">
            <a:avLst/>
          </a:prstGeom>
          <a:noFill/>
          <a:ln>
            <a:noFill/>
          </a:ln>
        </p:spPr>
      </p:pic>
      <p:sp>
        <p:nvSpPr>
          <p:cNvPr id="47" name="Google Shape;47;p1"/>
          <p:cNvSpPr txBox="1"/>
          <p:nvPr/>
        </p:nvSpPr>
        <p:spPr>
          <a:xfrm>
            <a:off x="883916" y="1112514"/>
            <a:ext cx="10414920" cy="178510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5500" b="0" i="0" u="none" strike="noStrike" cap="none">
                <a:solidFill>
                  <a:srgbClr val="595959"/>
                </a:solidFill>
                <a:latin typeface="Calibri"/>
                <a:ea typeface="Calibri"/>
                <a:cs typeface="Calibri"/>
                <a:sym typeface="Calibri"/>
              </a:rPr>
              <a:t>Formation des acteurs </a:t>
            </a:r>
            <a:br>
              <a:rPr lang="fr-FR" sz="5500" b="0" i="0" u="none" strike="noStrike" cap="none">
                <a:solidFill>
                  <a:srgbClr val="595959"/>
                </a:solidFill>
                <a:latin typeface="Calibri"/>
                <a:ea typeface="Calibri"/>
                <a:cs typeface="Calibri"/>
                <a:sym typeface="Calibri"/>
              </a:rPr>
            </a:br>
            <a:r>
              <a:rPr lang="fr-FR" sz="5500" b="0" i="0" u="none" strike="noStrike" cap="none">
                <a:solidFill>
                  <a:srgbClr val="595959"/>
                </a:solidFill>
                <a:latin typeface="Calibri"/>
                <a:ea typeface="Calibri"/>
                <a:cs typeface="Calibri"/>
                <a:sym typeface="Calibri"/>
              </a:rPr>
              <a:t>de </a:t>
            </a:r>
            <a:r>
              <a:rPr lang="fr-FR" sz="5500" b="1" i="0" u="none" strike="noStrike" cap="none">
                <a:solidFill>
                  <a:srgbClr val="595959"/>
                </a:solidFill>
                <a:latin typeface="Calibri"/>
                <a:ea typeface="Calibri"/>
                <a:cs typeface="Calibri"/>
                <a:sym typeface="Calibri"/>
              </a:rPr>
              <a:t>changement</a:t>
            </a:r>
            <a:r>
              <a:rPr lang="fr-FR" sz="5500" b="0" i="0" u="none" strike="noStrike" cap="none">
                <a:solidFill>
                  <a:srgbClr val="595959"/>
                </a:solidFill>
                <a:latin typeface="Calibri"/>
                <a:ea typeface="Calibri"/>
                <a:cs typeface="Calibri"/>
                <a:sym typeface="Calibri"/>
              </a:rPr>
              <a:t> communautaire</a:t>
            </a:r>
            <a:r>
              <a:rPr lang="fr-FR" sz="5500" b="0" i="0" u="none" strike="noStrike" cap="none">
                <a:solidFill>
                  <a:srgbClr val="000000"/>
                </a:solidFill>
                <a:latin typeface="Calibri"/>
                <a:ea typeface="Calibri"/>
                <a:cs typeface="Calibri"/>
                <a:sym typeface="Calibri"/>
              </a:rPr>
              <a:t>​​</a:t>
            </a:r>
            <a:endParaRPr sz="5500" b="0" i="0" u="none" strike="noStrike" cap="none">
              <a:solidFill>
                <a:srgbClr val="595959"/>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149"/>
        <p:cNvGrpSpPr/>
        <p:nvPr/>
      </p:nvGrpSpPr>
      <p:grpSpPr>
        <a:xfrm>
          <a:off x="0" y="0"/>
          <a:ext cx="0" cy="0"/>
          <a:chOff x="0" y="0"/>
          <a:chExt cx="0" cy="0"/>
        </a:xfrm>
      </p:grpSpPr>
      <p:pic>
        <p:nvPicPr>
          <p:cNvPr id="150" name="Google Shape;150;p10"/>
          <p:cNvPicPr preferRelativeResize="0"/>
          <p:nvPr/>
        </p:nvPicPr>
        <p:blipFill rotWithShape="1">
          <a:blip r:embed="rId3">
            <a:alphaModFix/>
          </a:blip>
          <a:srcRect/>
          <a:stretch/>
        </p:blipFill>
        <p:spPr>
          <a:xfrm>
            <a:off x="3953025" y="1525188"/>
            <a:ext cx="4262451" cy="423624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11"/>
          <p:cNvPicPr preferRelativeResize="0"/>
          <p:nvPr/>
        </p:nvPicPr>
        <p:blipFill rotWithShape="1">
          <a:blip r:embed="rId3">
            <a:alphaModFix/>
          </a:blip>
          <a:srcRect/>
          <a:stretch/>
        </p:blipFill>
        <p:spPr>
          <a:xfrm rot="-448312">
            <a:off x="841341" y="1903912"/>
            <a:ext cx="3279759" cy="4117639"/>
          </a:xfrm>
          <a:prstGeom prst="rect">
            <a:avLst/>
          </a:prstGeom>
          <a:noFill/>
          <a:ln>
            <a:noFill/>
          </a:ln>
        </p:spPr>
      </p:pic>
      <p:pic>
        <p:nvPicPr>
          <p:cNvPr id="159" name="Google Shape;159;p11"/>
          <p:cNvPicPr preferRelativeResize="0"/>
          <p:nvPr/>
        </p:nvPicPr>
        <p:blipFill rotWithShape="1">
          <a:blip r:embed="rId4">
            <a:alphaModFix/>
          </a:blip>
          <a:srcRect/>
          <a:stretch/>
        </p:blipFill>
        <p:spPr>
          <a:xfrm>
            <a:off x="4510087" y="969288"/>
            <a:ext cx="3254617" cy="4114800"/>
          </a:xfrm>
          <a:prstGeom prst="rect">
            <a:avLst/>
          </a:prstGeom>
          <a:noFill/>
          <a:ln>
            <a:noFill/>
          </a:ln>
        </p:spPr>
      </p:pic>
      <p:pic>
        <p:nvPicPr>
          <p:cNvPr id="160" name="Google Shape;160;p11"/>
          <p:cNvPicPr preferRelativeResize="0"/>
          <p:nvPr/>
        </p:nvPicPr>
        <p:blipFill rotWithShape="1">
          <a:blip r:embed="rId5">
            <a:alphaModFix/>
          </a:blip>
          <a:srcRect/>
          <a:stretch/>
        </p:blipFill>
        <p:spPr>
          <a:xfrm rot="552908">
            <a:off x="8156716" y="1883213"/>
            <a:ext cx="3377332" cy="4114800"/>
          </a:xfrm>
          <a:prstGeom prst="rect">
            <a:avLst/>
          </a:prstGeom>
          <a:noFill/>
          <a:ln>
            <a:noFill/>
          </a:ln>
        </p:spPr>
      </p:pic>
      <p:sp>
        <p:nvSpPr>
          <p:cNvPr id="161" name="Google Shape;161;p11"/>
          <p:cNvSpPr txBox="1"/>
          <p:nvPr/>
        </p:nvSpPr>
        <p:spPr>
          <a:xfrm rot="-448312">
            <a:off x="851485" y="3169965"/>
            <a:ext cx="2930538"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000" b="0" i="0" u="none" strike="noStrike" cap="none">
                <a:solidFill>
                  <a:srgbClr val="000000"/>
                </a:solidFill>
                <a:latin typeface="Calibri"/>
                <a:ea typeface="Calibri"/>
                <a:cs typeface="Calibri"/>
                <a:sym typeface="Calibri"/>
              </a:rPr>
              <a:t>La Déclaration universelle des droits de l'Homme </a:t>
            </a:r>
            <a:endParaRPr sz="2400" b="0" i="0" u="none" strike="noStrike" cap="none">
              <a:solidFill>
                <a:schemeClr val="dk1"/>
              </a:solidFill>
              <a:latin typeface="Calibri"/>
              <a:ea typeface="Calibri"/>
              <a:cs typeface="Calibri"/>
              <a:sym typeface="Calibri"/>
            </a:endParaRPr>
          </a:p>
        </p:txBody>
      </p:sp>
      <p:sp>
        <p:nvSpPr>
          <p:cNvPr id="162" name="Google Shape;162;p11"/>
          <p:cNvSpPr txBox="1"/>
          <p:nvPr/>
        </p:nvSpPr>
        <p:spPr>
          <a:xfrm rot="552908">
            <a:off x="8345938" y="2861322"/>
            <a:ext cx="2914559"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000" b="0" i="0" u="none" strike="noStrike" cap="none">
                <a:solidFill>
                  <a:srgbClr val="000000"/>
                </a:solidFill>
                <a:latin typeface="Calibri"/>
                <a:ea typeface="Calibri"/>
                <a:cs typeface="Calibri"/>
                <a:sym typeface="Calibri"/>
              </a:rPr>
              <a:t>La convention internationale sur les droits sociaux, économiques et culturels </a:t>
            </a:r>
            <a:endParaRPr sz="2400" b="0" i="0" u="none" strike="noStrike" cap="none">
              <a:solidFill>
                <a:schemeClr val="dk1"/>
              </a:solidFill>
              <a:latin typeface="Calibri"/>
              <a:ea typeface="Calibri"/>
              <a:cs typeface="Calibri"/>
              <a:sym typeface="Calibri"/>
            </a:endParaRPr>
          </a:p>
        </p:txBody>
      </p:sp>
      <p:sp>
        <p:nvSpPr>
          <p:cNvPr id="163" name="Google Shape;163;p11"/>
          <p:cNvSpPr txBox="1"/>
          <p:nvPr/>
        </p:nvSpPr>
        <p:spPr>
          <a:xfrm>
            <a:off x="4736820" y="1978516"/>
            <a:ext cx="2713048"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000" b="0" i="0" u="none" strike="noStrike" cap="none">
                <a:solidFill>
                  <a:srgbClr val="000000"/>
                </a:solidFill>
                <a:latin typeface="Calibri"/>
                <a:ea typeface="Calibri"/>
                <a:cs typeface="Calibri"/>
                <a:sym typeface="Calibri"/>
              </a:rPr>
              <a:t>La Convention internationale sur les droits civils et politiques  </a:t>
            </a:r>
            <a:endParaRPr sz="2400" b="0" i="0" u="none" strike="noStrike" cap="none">
              <a:solidFill>
                <a:schemeClr val="dk1"/>
              </a:solidFill>
              <a:latin typeface="Calibri"/>
              <a:ea typeface="Calibri"/>
              <a:cs typeface="Calibri"/>
              <a:sym typeface="Calibri"/>
            </a:endParaRPr>
          </a:p>
        </p:txBody>
      </p:sp>
      <p:pic>
        <p:nvPicPr>
          <p:cNvPr id="164" name="Google Shape;164;p11"/>
          <p:cNvPicPr preferRelativeResize="0"/>
          <p:nvPr/>
        </p:nvPicPr>
        <p:blipFill rotWithShape="1">
          <a:blip r:embed="rId6">
            <a:alphaModFix/>
          </a:blip>
          <a:srcRect/>
          <a:stretch/>
        </p:blipFill>
        <p:spPr>
          <a:xfrm rot="-448312">
            <a:off x="1898632" y="2235975"/>
            <a:ext cx="776710" cy="722878"/>
          </a:xfrm>
          <a:prstGeom prst="rect">
            <a:avLst/>
          </a:prstGeom>
          <a:noFill/>
          <a:ln>
            <a:noFill/>
          </a:ln>
        </p:spPr>
      </p:pic>
      <p:pic>
        <p:nvPicPr>
          <p:cNvPr id="165" name="Google Shape;165;p11"/>
          <p:cNvPicPr preferRelativeResize="0"/>
          <p:nvPr/>
        </p:nvPicPr>
        <p:blipFill rotWithShape="1">
          <a:blip r:embed="rId6">
            <a:alphaModFix/>
          </a:blip>
          <a:srcRect/>
          <a:stretch/>
        </p:blipFill>
        <p:spPr>
          <a:xfrm rot="552908">
            <a:off x="9600455" y="2170562"/>
            <a:ext cx="776710" cy="722878"/>
          </a:xfrm>
          <a:prstGeom prst="rect">
            <a:avLst/>
          </a:prstGeom>
          <a:noFill/>
          <a:ln>
            <a:noFill/>
          </a:ln>
        </p:spPr>
      </p:pic>
      <p:pic>
        <p:nvPicPr>
          <p:cNvPr id="166" name="Google Shape;166;p11"/>
          <p:cNvPicPr preferRelativeResize="0"/>
          <p:nvPr/>
        </p:nvPicPr>
        <p:blipFill rotWithShape="1">
          <a:blip r:embed="rId6">
            <a:alphaModFix/>
          </a:blip>
          <a:srcRect/>
          <a:stretch/>
        </p:blipFill>
        <p:spPr>
          <a:xfrm>
            <a:off x="5712407" y="1198436"/>
            <a:ext cx="776710" cy="72287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173"/>
        <p:cNvGrpSpPr/>
        <p:nvPr/>
      </p:nvGrpSpPr>
      <p:grpSpPr>
        <a:xfrm>
          <a:off x="0" y="0"/>
          <a:ext cx="0" cy="0"/>
          <a:chOff x="0" y="0"/>
          <a:chExt cx="0" cy="0"/>
        </a:xfrm>
      </p:grpSpPr>
      <p:sp>
        <p:nvSpPr>
          <p:cNvPr id="174" name="Google Shape;174;p12"/>
          <p:cNvSpPr txBox="1"/>
          <p:nvPr/>
        </p:nvSpPr>
        <p:spPr>
          <a:xfrm>
            <a:off x="5881049" y="1641991"/>
            <a:ext cx="6277291"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800" b="1" i="0" u="none" strike="noStrike" cap="none">
                <a:solidFill>
                  <a:srgbClr val="000000"/>
                </a:solidFill>
                <a:latin typeface="Calibri"/>
                <a:ea typeface="Calibri"/>
                <a:cs typeface="Calibri"/>
                <a:sym typeface="Calibri"/>
              </a:rPr>
              <a:t>La Convention internationale sur les droits sociaux, économiques et culturels </a:t>
            </a:r>
            <a:endParaRPr sz="2800" b="1" i="0" u="none" strike="noStrike" cap="none">
              <a:solidFill>
                <a:schemeClr val="dk1"/>
              </a:solidFill>
              <a:latin typeface="Calibri"/>
              <a:ea typeface="Calibri"/>
              <a:cs typeface="Calibri"/>
              <a:sym typeface="Calibri"/>
            </a:endParaRPr>
          </a:p>
        </p:txBody>
      </p:sp>
      <p:pic>
        <p:nvPicPr>
          <p:cNvPr id="175" name="Google Shape;175;p12"/>
          <p:cNvPicPr preferRelativeResize="0"/>
          <p:nvPr/>
        </p:nvPicPr>
        <p:blipFill rotWithShape="1">
          <a:blip r:embed="rId3">
            <a:alphaModFix/>
          </a:blip>
          <a:srcRect/>
          <a:stretch/>
        </p:blipFill>
        <p:spPr>
          <a:xfrm>
            <a:off x="2114143" y="632391"/>
            <a:ext cx="1635175" cy="832404"/>
          </a:xfrm>
          <a:prstGeom prst="rect">
            <a:avLst/>
          </a:prstGeom>
          <a:noFill/>
          <a:ln>
            <a:noFill/>
          </a:ln>
        </p:spPr>
      </p:pic>
      <p:sp>
        <p:nvSpPr>
          <p:cNvPr id="176" name="Google Shape;176;p12"/>
          <p:cNvSpPr txBox="1"/>
          <p:nvPr/>
        </p:nvSpPr>
        <p:spPr>
          <a:xfrm>
            <a:off x="-11749" y="1639693"/>
            <a:ext cx="6084252"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800" b="1" i="0" u="none" strike="noStrike" cap="none">
                <a:solidFill>
                  <a:srgbClr val="000000"/>
                </a:solidFill>
                <a:latin typeface="Calibri"/>
                <a:ea typeface="Calibri"/>
                <a:cs typeface="Calibri"/>
                <a:sym typeface="Calibri"/>
              </a:rPr>
              <a:t>La Convention internationale sur les droits civils et politiques </a:t>
            </a:r>
            <a:r>
              <a:rPr lang="fr-FR" sz="3200" b="1" i="0" u="none" strike="noStrike" cap="none">
                <a:solidFill>
                  <a:srgbClr val="000000"/>
                </a:solidFill>
                <a:latin typeface="Calibri"/>
                <a:ea typeface="Calibri"/>
                <a:cs typeface="Calibri"/>
                <a:sym typeface="Calibri"/>
              </a:rPr>
              <a:t> </a:t>
            </a:r>
            <a:endParaRPr sz="3200" b="1" i="0" u="none" strike="noStrike" cap="none">
              <a:solidFill>
                <a:schemeClr val="dk1"/>
              </a:solidFill>
              <a:latin typeface="Calibri"/>
              <a:ea typeface="Calibri"/>
              <a:cs typeface="Calibri"/>
              <a:sym typeface="Calibri"/>
            </a:endParaRPr>
          </a:p>
        </p:txBody>
      </p:sp>
      <p:pic>
        <p:nvPicPr>
          <p:cNvPr id="177" name="Google Shape;177;p12"/>
          <p:cNvPicPr preferRelativeResize="0"/>
          <p:nvPr/>
        </p:nvPicPr>
        <p:blipFill rotWithShape="1">
          <a:blip r:embed="rId3">
            <a:alphaModFix/>
          </a:blip>
          <a:srcRect/>
          <a:stretch/>
        </p:blipFill>
        <p:spPr>
          <a:xfrm>
            <a:off x="8308788" y="632391"/>
            <a:ext cx="1635175" cy="832404"/>
          </a:xfrm>
          <a:prstGeom prst="rect">
            <a:avLst/>
          </a:prstGeom>
          <a:noFill/>
          <a:ln>
            <a:noFill/>
          </a:ln>
        </p:spPr>
      </p:pic>
      <p:pic>
        <p:nvPicPr>
          <p:cNvPr id="178" name="Google Shape;178;p12" descr="En bild som visar karta&#10;&#10;Automatiskt genererad beskrivning"/>
          <p:cNvPicPr preferRelativeResize="0"/>
          <p:nvPr/>
        </p:nvPicPr>
        <p:blipFill rotWithShape="1">
          <a:blip r:embed="rId4">
            <a:alphaModFix/>
          </a:blip>
          <a:srcRect/>
          <a:stretch/>
        </p:blipFill>
        <p:spPr>
          <a:xfrm>
            <a:off x="-277472" y="2883473"/>
            <a:ext cx="6084252" cy="3525348"/>
          </a:xfrm>
          <a:prstGeom prst="rect">
            <a:avLst/>
          </a:prstGeom>
          <a:noFill/>
          <a:ln>
            <a:noFill/>
          </a:ln>
        </p:spPr>
      </p:pic>
      <p:pic>
        <p:nvPicPr>
          <p:cNvPr id="179" name="Google Shape;179;p12" descr="En bild som visar karta&#10;&#10;Automatiskt genererad beskrivning"/>
          <p:cNvPicPr preferRelativeResize="0"/>
          <p:nvPr/>
        </p:nvPicPr>
        <p:blipFill rotWithShape="1">
          <a:blip r:embed="rId5">
            <a:alphaModFix/>
          </a:blip>
          <a:srcRect/>
          <a:stretch/>
        </p:blipFill>
        <p:spPr>
          <a:xfrm>
            <a:off x="6072503" y="2883947"/>
            <a:ext cx="6083988" cy="3524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186"/>
        <p:cNvGrpSpPr/>
        <p:nvPr/>
      </p:nvGrpSpPr>
      <p:grpSpPr>
        <a:xfrm>
          <a:off x="0" y="0"/>
          <a:ext cx="0" cy="0"/>
          <a:chOff x="0" y="0"/>
          <a:chExt cx="0" cy="0"/>
        </a:xfrm>
      </p:grpSpPr>
      <p:pic>
        <p:nvPicPr>
          <p:cNvPr id="187" name="Google Shape;187;p13"/>
          <p:cNvPicPr preferRelativeResize="0"/>
          <p:nvPr/>
        </p:nvPicPr>
        <p:blipFill rotWithShape="1">
          <a:blip r:embed="rId3">
            <a:alphaModFix/>
          </a:blip>
          <a:srcRect/>
          <a:stretch/>
        </p:blipFill>
        <p:spPr>
          <a:xfrm>
            <a:off x="1919185" y="1538057"/>
            <a:ext cx="4165066" cy="4139462"/>
          </a:xfrm>
          <a:prstGeom prst="rect">
            <a:avLst/>
          </a:prstGeom>
          <a:noFill/>
          <a:ln>
            <a:noFill/>
          </a:ln>
        </p:spPr>
      </p:pic>
      <p:pic>
        <p:nvPicPr>
          <p:cNvPr id="188" name="Google Shape;188;p13"/>
          <p:cNvPicPr preferRelativeResize="0"/>
          <p:nvPr/>
        </p:nvPicPr>
        <p:blipFill rotWithShape="1">
          <a:blip r:embed="rId4">
            <a:alphaModFix/>
          </a:blip>
          <a:srcRect/>
          <a:stretch/>
        </p:blipFill>
        <p:spPr>
          <a:xfrm>
            <a:off x="7135213" y="4807461"/>
            <a:ext cx="2212931" cy="1242729"/>
          </a:xfrm>
          <a:prstGeom prst="rect">
            <a:avLst/>
          </a:prstGeom>
          <a:noFill/>
          <a:ln>
            <a:noFill/>
          </a:ln>
        </p:spPr>
      </p:pic>
      <p:pic>
        <p:nvPicPr>
          <p:cNvPr id="189" name="Google Shape;189;p13"/>
          <p:cNvPicPr preferRelativeResize="0"/>
          <p:nvPr/>
        </p:nvPicPr>
        <p:blipFill rotWithShape="1">
          <a:blip r:embed="rId5">
            <a:alphaModFix/>
          </a:blip>
          <a:srcRect/>
          <a:stretch/>
        </p:blipFill>
        <p:spPr>
          <a:xfrm>
            <a:off x="7135213" y="756989"/>
            <a:ext cx="1815737" cy="1867988"/>
          </a:xfrm>
          <a:prstGeom prst="rect">
            <a:avLst/>
          </a:prstGeom>
          <a:noFill/>
          <a:ln>
            <a:noFill/>
          </a:ln>
        </p:spPr>
      </p:pic>
      <p:pic>
        <p:nvPicPr>
          <p:cNvPr id="190" name="Google Shape;190;p13"/>
          <p:cNvPicPr preferRelativeResize="0"/>
          <p:nvPr/>
        </p:nvPicPr>
        <p:blipFill rotWithShape="1">
          <a:blip r:embed="rId6">
            <a:alphaModFix/>
          </a:blip>
          <a:srcRect/>
          <a:stretch/>
        </p:blipFill>
        <p:spPr>
          <a:xfrm rot="240902">
            <a:off x="7359384" y="2671929"/>
            <a:ext cx="1367394" cy="1871718"/>
          </a:xfrm>
          <a:prstGeom prst="rect">
            <a:avLst/>
          </a:prstGeom>
          <a:noFill/>
          <a:ln>
            <a:noFill/>
          </a:ln>
        </p:spPr>
      </p:pic>
      <p:sp>
        <p:nvSpPr>
          <p:cNvPr id="191" name="Google Shape;191;p13"/>
          <p:cNvSpPr txBox="1"/>
          <p:nvPr/>
        </p:nvSpPr>
        <p:spPr>
          <a:xfrm>
            <a:off x="9525270" y="1487776"/>
            <a:ext cx="1836913"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3200" b="0" i="0" u="none" strike="noStrike" cap="none">
                <a:solidFill>
                  <a:schemeClr val="dk1"/>
                </a:solidFill>
                <a:latin typeface="Calibri"/>
                <a:ea typeface="Calibri"/>
                <a:cs typeface="Calibri"/>
                <a:sym typeface="Calibri"/>
              </a:rPr>
              <a:t>Respecter</a:t>
            </a:r>
            <a:endParaRPr/>
          </a:p>
        </p:txBody>
      </p:sp>
      <p:sp>
        <p:nvSpPr>
          <p:cNvPr id="192" name="Google Shape;192;p13"/>
          <p:cNvSpPr txBox="1"/>
          <p:nvPr/>
        </p:nvSpPr>
        <p:spPr>
          <a:xfrm>
            <a:off x="9525270" y="3291680"/>
            <a:ext cx="162256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3200">
                <a:solidFill>
                  <a:schemeClr val="dk1"/>
                </a:solidFill>
                <a:latin typeface="Calibri"/>
                <a:ea typeface="Calibri"/>
                <a:cs typeface="Calibri"/>
                <a:sym typeface="Calibri"/>
              </a:rPr>
              <a:t>Protéger</a:t>
            </a:r>
            <a:endParaRPr sz="3200">
              <a:solidFill>
                <a:schemeClr val="dk1"/>
              </a:solidFill>
              <a:latin typeface="Calibri"/>
              <a:ea typeface="Calibri"/>
              <a:cs typeface="Calibri"/>
              <a:sym typeface="Calibri"/>
            </a:endParaRPr>
          </a:p>
        </p:txBody>
      </p:sp>
      <p:sp>
        <p:nvSpPr>
          <p:cNvPr id="193" name="Google Shape;193;p13"/>
          <p:cNvSpPr txBox="1"/>
          <p:nvPr/>
        </p:nvSpPr>
        <p:spPr>
          <a:xfrm>
            <a:off x="9525270" y="5095584"/>
            <a:ext cx="214597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3200">
                <a:solidFill>
                  <a:schemeClr val="dk1"/>
                </a:solidFill>
                <a:latin typeface="Calibri"/>
                <a:ea typeface="Calibri"/>
                <a:cs typeface="Calibri"/>
                <a:sym typeface="Calibri"/>
              </a:rPr>
              <a:t>Promouvoir</a:t>
            </a:r>
            <a:endParaRPr sz="32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14"/>
          <p:cNvPicPr preferRelativeResize="0"/>
          <p:nvPr/>
        </p:nvPicPr>
        <p:blipFill rotWithShape="1">
          <a:blip r:embed="rId3">
            <a:alphaModFix/>
          </a:blip>
          <a:srcRect/>
          <a:stretch/>
        </p:blipFill>
        <p:spPr>
          <a:xfrm>
            <a:off x="6096000" y="2995940"/>
            <a:ext cx="5003011" cy="3452782"/>
          </a:xfrm>
          <a:prstGeom prst="rect">
            <a:avLst/>
          </a:prstGeom>
          <a:noFill/>
          <a:ln>
            <a:noFill/>
          </a:ln>
        </p:spPr>
      </p:pic>
      <p:sp>
        <p:nvSpPr>
          <p:cNvPr id="202" name="Google Shape;202;p14"/>
          <p:cNvSpPr/>
          <p:nvPr/>
        </p:nvSpPr>
        <p:spPr>
          <a:xfrm>
            <a:off x="1145666" y="1320730"/>
            <a:ext cx="10338578" cy="26161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4000" b="1" i="0">
                <a:solidFill>
                  <a:srgbClr val="000000"/>
                </a:solidFill>
                <a:latin typeface="Calibri"/>
                <a:ea typeface="Calibri"/>
                <a:cs typeface="Calibri"/>
                <a:sym typeface="Calibri"/>
              </a:rPr>
              <a:t>« Tous les êtres humains naissent libres et égaux en dignité et en droits ».   </a:t>
            </a:r>
            <a:endParaRPr sz="4000" b="1">
              <a:solidFill>
                <a:schemeClr val="dk1"/>
              </a:solidFill>
              <a:latin typeface="Calibri"/>
              <a:ea typeface="Calibri"/>
              <a:cs typeface="Calibri"/>
              <a:sym typeface="Calibri"/>
            </a:endParaRPr>
          </a:p>
          <a:p>
            <a:pPr marL="0" marR="0" lvl="0" indent="0" algn="l" rtl="0">
              <a:spcBef>
                <a:spcPts val="0"/>
              </a:spcBef>
              <a:spcAft>
                <a:spcPts val="0"/>
              </a:spcAft>
              <a:buNone/>
            </a:pPr>
            <a:endParaRPr sz="2800">
              <a:solidFill>
                <a:srgbClr val="000000"/>
              </a:solidFill>
              <a:latin typeface="Calibri"/>
              <a:ea typeface="Calibri"/>
              <a:cs typeface="Calibri"/>
              <a:sym typeface="Calibri"/>
            </a:endParaRPr>
          </a:p>
          <a:p>
            <a:pPr marL="0" marR="0" lvl="0" indent="0" algn="l" rtl="0">
              <a:spcBef>
                <a:spcPts val="0"/>
              </a:spcBef>
              <a:spcAft>
                <a:spcPts val="0"/>
              </a:spcAft>
              <a:buNone/>
            </a:pPr>
            <a:r>
              <a:rPr lang="fr-FR" sz="2800" b="0" i="0">
                <a:solidFill>
                  <a:srgbClr val="000000"/>
                </a:solidFill>
                <a:latin typeface="Calibri"/>
                <a:ea typeface="Calibri"/>
                <a:cs typeface="Calibri"/>
                <a:sym typeface="Calibri"/>
              </a:rPr>
              <a:t>Déclaration universelle des</a:t>
            </a:r>
            <a:r>
              <a:rPr lang="fr-FR" sz="2800">
                <a:solidFill>
                  <a:srgbClr val="000000"/>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fr-FR" sz="2800" b="0" i="0">
                <a:solidFill>
                  <a:srgbClr val="000000"/>
                </a:solidFill>
                <a:latin typeface="Calibri"/>
                <a:ea typeface="Calibri"/>
                <a:cs typeface="Calibri"/>
                <a:sym typeface="Calibri"/>
              </a:rPr>
              <a:t>droits de l'Homme </a:t>
            </a:r>
            <a:endParaRPr sz="2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209"/>
        <p:cNvGrpSpPr/>
        <p:nvPr/>
      </p:nvGrpSpPr>
      <p:grpSpPr>
        <a:xfrm>
          <a:off x="0" y="0"/>
          <a:ext cx="0" cy="0"/>
          <a:chOff x="0" y="0"/>
          <a:chExt cx="0" cy="0"/>
        </a:xfrm>
      </p:grpSpPr>
      <p:pic>
        <p:nvPicPr>
          <p:cNvPr id="210" name="Google Shape;210;p15"/>
          <p:cNvPicPr preferRelativeResize="0"/>
          <p:nvPr/>
        </p:nvPicPr>
        <p:blipFill rotWithShape="1">
          <a:blip r:embed="rId3">
            <a:alphaModFix/>
          </a:blip>
          <a:srcRect/>
          <a:stretch/>
        </p:blipFill>
        <p:spPr>
          <a:xfrm>
            <a:off x="3948112" y="1171574"/>
            <a:ext cx="4295775" cy="47720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217"/>
        <p:cNvGrpSpPr/>
        <p:nvPr/>
      </p:nvGrpSpPr>
      <p:grpSpPr>
        <a:xfrm>
          <a:off x="0" y="0"/>
          <a:ext cx="0" cy="0"/>
          <a:chOff x="0" y="0"/>
          <a:chExt cx="0" cy="0"/>
        </a:xfrm>
      </p:grpSpPr>
      <p:pic>
        <p:nvPicPr>
          <p:cNvPr id="218" name="Google Shape;218;p16"/>
          <p:cNvPicPr preferRelativeResize="0"/>
          <p:nvPr/>
        </p:nvPicPr>
        <p:blipFill rotWithShape="1">
          <a:blip r:embed="rId3">
            <a:alphaModFix/>
          </a:blip>
          <a:srcRect/>
          <a:stretch/>
        </p:blipFill>
        <p:spPr>
          <a:xfrm>
            <a:off x="4298074" y="1690998"/>
            <a:ext cx="3572354" cy="3790329"/>
          </a:xfrm>
          <a:prstGeom prst="rect">
            <a:avLst/>
          </a:prstGeom>
          <a:noFill/>
          <a:ln>
            <a:noFill/>
          </a:ln>
        </p:spPr>
      </p:pic>
      <p:sp>
        <p:nvSpPr>
          <p:cNvPr id="219" name="Google Shape;219;p16"/>
          <p:cNvSpPr txBox="1"/>
          <p:nvPr/>
        </p:nvSpPr>
        <p:spPr>
          <a:xfrm>
            <a:off x="5257469" y="2212042"/>
            <a:ext cx="1677062"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4000" b="1">
                <a:solidFill>
                  <a:schemeClr val="dk1"/>
                </a:solidFill>
                <a:latin typeface="Calibri"/>
                <a:ea typeface="Calibri"/>
                <a:cs typeface="Calibri"/>
                <a:sym typeface="Calibri"/>
              </a:rPr>
              <a:t>POLICE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p17"/>
          <p:cNvPicPr preferRelativeResize="0"/>
          <p:nvPr/>
        </p:nvPicPr>
        <p:blipFill rotWithShape="1">
          <a:blip r:embed="rId3">
            <a:alphaModFix/>
          </a:blip>
          <a:srcRect/>
          <a:stretch/>
        </p:blipFill>
        <p:spPr>
          <a:xfrm>
            <a:off x="3452204" y="1126042"/>
            <a:ext cx="4358296" cy="514140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234"/>
        <p:cNvGrpSpPr/>
        <p:nvPr/>
      </p:nvGrpSpPr>
      <p:grpSpPr>
        <a:xfrm>
          <a:off x="0" y="0"/>
          <a:ext cx="0" cy="0"/>
          <a:chOff x="0" y="0"/>
          <a:chExt cx="0" cy="0"/>
        </a:xfrm>
      </p:grpSpPr>
      <p:pic>
        <p:nvPicPr>
          <p:cNvPr id="235" name="Google Shape;235;p18" descr="En bild som visar text, drottning&#10;&#10;Automatiskt genererad beskrivning"/>
          <p:cNvPicPr preferRelativeResize="0"/>
          <p:nvPr/>
        </p:nvPicPr>
        <p:blipFill rotWithShape="1">
          <a:blip r:embed="rId3">
            <a:alphaModFix/>
          </a:blip>
          <a:srcRect/>
          <a:stretch/>
        </p:blipFill>
        <p:spPr>
          <a:xfrm>
            <a:off x="2691052" y="1249596"/>
            <a:ext cx="6786397" cy="4730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242"/>
        <p:cNvGrpSpPr/>
        <p:nvPr/>
      </p:nvGrpSpPr>
      <p:grpSpPr>
        <a:xfrm>
          <a:off x="0" y="0"/>
          <a:ext cx="0" cy="0"/>
          <a:chOff x="0" y="0"/>
          <a:chExt cx="0" cy="0"/>
        </a:xfrm>
      </p:grpSpPr>
      <p:pic>
        <p:nvPicPr>
          <p:cNvPr id="243" name="Google Shape;243;p19" descr="En bild som visar text, clipart&#10;&#10;Automatiskt genererad beskrivning"/>
          <p:cNvPicPr preferRelativeResize="0"/>
          <p:nvPr/>
        </p:nvPicPr>
        <p:blipFill rotWithShape="1">
          <a:blip r:embed="rId3">
            <a:alphaModFix/>
          </a:blip>
          <a:srcRect/>
          <a:stretch/>
        </p:blipFill>
        <p:spPr>
          <a:xfrm>
            <a:off x="1319331" y="1511077"/>
            <a:ext cx="9553337" cy="44107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Shape 54"/>
        <p:cNvGrpSpPr/>
        <p:nvPr/>
      </p:nvGrpSpPr>
      <p:grpSpPr>
        <a:xfrm>
          <a:off x="0" y="0"/>
          <a:ext cx="0" cy="0"/>
          <a:chOff x="0" y="0"/>
          <a:chExt cx="0" cy="0"/>
        </a:xfrm>
      </p:grpSpPr>
      <p:sp>
        <p:nvSpPr>
          <p:cNvPr id="55" name="Google Shape;55;p2"/>
          <p:cNvSpPr txBox="1"/>
          <p:nvPr/>
        </p:nvSpPr>
        <p:spPr>
          <a:xfrm>
            <a:off x="0" y="995508"/>
            <a:ext cx="12192000" cy="252372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3200" b="0" i="0" u="none" strike="noStrike" cap="none">
                <a:solidFill>
                  <a:schemeClr val="lt1"/>
                </a:solidFill>
                <a:latin typeface="Calibri"/>
                <a:ea typeface="Calibri"/>
                <a:cs typeface="Calibri"/>
                <a:sym typeface="Calibri"/>
              </a:rPr>
              <a:t>SE</a:t>
            </a:r>
            <a:r>
              <a:rPr lang="fr-FR" sz="3200">
                <a:solidFill>
                  <a:schemeClr val="lt1"/>
                </a:solidFill>
                <a:latin typeface="Calibri"/>
                <a:ea typeface="Calibri"/>
                <a:cs typeface="Calibri"/>
                <a:sym typeface="Calibri"/>
              </a:rPr>
              <a:t>ANCE</a:t>
            </a:r>
            <a:r>
              <a:rPr lang="fr-FR" sz="3200" b="0" i="0" u="none" strike="noStrike" cap="none">
                <a:solidFill>
                  <a:schemeClr val="lt1"/>
                </a:solidFill>
                <a:latin typeface="Calibri"/>
                <a:ea typeface="Calibri"/>
                <a:cs typeface="Calibri"/>
                <a:sym typeface="Calibri"/>
              </a:rPr>
              <a:t> 1</a:t>
            </a:r>
            <a:endParaRPr>
              <a:solidFill>
                <a:schemeClr val="lt1"/>
              </a:solidFill>
            </a:endParaRPr>
          </a:p>
          <a:p>
            <a:pPr marL="0" marR="0" lvl="0" indent="0" algn="ctr" rtl="0">
              <a:spcBef>
                <a:spcPts val="0"/>
              </a:spcBef>
              <a:spcAft>
                <a:spcPts val="0"/>
              </a:spcAft>
              <a:buNone/>
            </a:pPr>
            <a:endParaRPr sz="1600" b="0" i="0" u="none" strike="noStrike" cap="none">
              <a:solidFill>
                <a:schemeClr val="lt1"/>
              </a:solidFill>
              <a:latin typeface="Calibri"/>
              <a:ea typeface="Calibri"/>
              <a:cs typeface="Calibri"/>
              <a:sym typeface="Calibri"/>
            </a:endParaRPr>
          </a:p>
          <a:p>
            <a:pPr marL="0" marR="0" lvl="0" indent="0" algn="ctr" rtl="0">
              <a:spcBef>
                <a:spcPts val="0"/>
              </a:spcBef>
              <a:spcAft>
                <a:spcPts val="0"/>
              </a:spcAft>
              <a:buNone/>
            </a:pPr>
            <a:r>
              <a:rPr lang="fr-FR" sz="5000" b="0" i="0" u="none" strike="noStrike" cap="none">
                <a:solidFill>
                  <a:schemeClr val="lt1"/>
                </a:solidFill>
                <a:latin typeface="Calibri"/>
                <a:ea typeface="Calibri"/>
                <a:cs typeface="Calibri"/>
                <a:sym typeface="Calibri"/>
              </a:rPr>
              <a:t>Besoins </a:t>
            </a:r>
            <a:r>
              <a:rPr lang="fr-FR" sz="5000">
                <a:solidFill>
                  <a:schemeClr val="lt1"/>
                </a:solidFill>
                <a:latin typeface="Calibri"/>
                <a:ea typeface="Calibri"/>
                <a:cs typeface="Calibri"/>
                <a:sym typeface="Calibri"/>
              </a:rPr>
              <a:t>humains</a:t>
            </a:r>
            <a:r>
              <a:rPr lang="fr-FR" sz="5000" b="0" i="0" u="none" strike="noStrike" cap="none">
                <a:solidFill>
                  <a:schemeClr val="lt1"/>
                </a:solidFill>
                <a:latin typeface="Calibri"/>
                <a:ea typeface="Calibri"/>
                <a:cs typeface="Calibri"/>
                <a:sym typeface="Calibri"/>
              </a:rPr>
              <a:t> </a:t>
            </a:r>
            <a:r>
              <a:rPr lang="fr-FR" sz="5000" b="0" i="1" u="none" strike="noStrike" cap="none">
                <a:solidFill>
                  <a:schemeClr val="lt1"/>
                </a:solidFill>
                <a:latin typeface="Calibri"/>
                <a:ea typeface="Calibri"/>
                <a:cs typeface="Calibri"/>
                <a:sym typeface="Calibri"/>
              </a:rPr>
              <a:t>– </a:t>
            </a:r>
            <a:r>
              <a:rPr lang="fr-FR" sz="5000" b="0" i="0" u="none" strike="noStrike" cap="none">
                <a:solidFill>
                  <a:schemeClr val="lt1"/>
                </a:solidFill>
                <a:latin typeface="Calibri"/>
                <a:ea typeface="Calibri"/>
                <a:cs typeface="Calibri"/>
                <a:sym typeface="Calibri"/>
              </a:rPr>
              <a:t>droits de l'Homme </a:t>
            </a:r>
            <a:br>
              <a:rPr lang="fr-FR" sz="5000" b="0" i="0" u="none" strike="noStrike" cap="none">
                <a:latin typeface="Calibri"/>
                <a:ea typeface="Calibri"/>
                <a:cs typeface="Calibri"/>
              </a:rPr>
            </a:br>
            <a:r>
              <a:rPr lang="fr-FR" sz="5000" b="0" i="1" u="none" strike="noStrike" cap="none">
                <a:solidFill>
                  <a:schemeClr val="lt1"/>
                </a:solidFill>
                <a:latin typeface="Calibri"/>
                <a:ea typeface="Calibri"/>
                <a:cs typeface="Calibri"/>
                <a:sym typeface="Calibri"/>
              </a:rPr>
              <a:t>– </a:t>
            </a:r>
            <a:r>
              <a:rPr lang="fr-FR" sz="5000" b="0" i="0" u="none" strike="noStrike" cap="none">
                <a:solidFill>
                  <a:schemeClr val="lt1"/>
                </a:solidFill>
                <a:latin typeface="Calibri"/>
                <a:ea typeface="Calibri"/>
                <a:cs typeface="Calibri"/>
                <a:sym typeface="Calibri"/>
              </a:rPr>
              <a:t>Responsabilités </a:t>
            </a:r>
            <a:r>
              <a:rPr lang="fr-FR" sz="5000">
                <a:solidFill>
                  <a:schemeClr val="lt1"/>
                </a:solidFill>
                <a:latin typeface="Calibri"/>
                <a:ea typeface="Calibri"/>
                <a:cs typeface="Calibri"/>
                <a:sym typeface="Calibri"/>
              </a:rPr>
              <a:t>humaines</a:t>
            </a:r>
            <a:r>
              <a:rPr lang="fr-FR" sz="5500" b="0" i="0" u="none" strike="noStrike" cap="none">
                <a:solidFill>
                  <a:schemeClr val="lt1"/>
                </a:solidFill>
                <a:latin typeface="Calibri"/>
                <a:ea typeface="Calibri"/>
                <a:cs typeface="Calibri"/>
                <a:sym typeface="Calibri"/>
              </a:rPr>
              <a:t> </a:t>
            </a:r>
            <a:r>
              <a:rPr lang="fr-FR" sz="6000" b="0" i="0" u="none" strike="noStrike" cap="none">
                <a:solidFill>
                  <a:schemeClr val="lt1"/>
                </a:solidFill>
                <a:latin typeface="Calibri"/>
                <a:ea typeface="Calibri"/>
                <a:cs typeface="Calibri"/>
                <a:sym typeface="Calibri"/>
              </a:rPr>
              <a:t> </a:t>
            </a:r>
            <a:endParaRPr sz="6000" b="0" i="0" u="none" strike="noStrike" cap="none">
              <a:solidFill>
                <a:schemeClr val="lt1"/>
              </a:solidFill>
              <a:latin typeface="Calibri"/>
              <a:ea typeface="Calibri"/>
              <a:cs typeface="Calibri"/>
              <a:sym typeface="Calibri"/>
            </a:endParaRPr>
          </a:p>
        </p:txBody>
      </p:sp>
      <p:pic>
        <p:nvPicPr>
          <p:cNvPr id="56" name="Google Shape;56;p2"/>
          <p:cNvPicPr preferRelativeResize="0"/>
          <p:nvPr/>
        </p:nvPicPr>
        <p:blipFill rotWithShape="1">
          <a:blip r:embed="rId3">
            <a:alphaModFix/>
          </a:blip>
          <a:srcRect/>
          <a:stretch/>
        </p:blipFill>
        <p:spPr>
          <a:xfrm>
            <a:off x="5195732" y="4262274"/>
            <a:ext cx="1777037" cy="179517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20"/>
          <p:cNvPicPr preferRelativeResize="0"/>
          <p:nvPr/>
        </p:nvPicPr>
        <p:blipFill rotWithShape="1">
          <a:blip r:embed="rId3">
            <a:alphaModFix/>
          </a:blip>
          <a:srcRect/>
          <a:stretch/>
        </p:blipFill>
        <p:spPr>
          <a:xfrm rot="-262207">
            <a:off x="1530135" y="1703237"/>
            <a:ext cx="3894967" cy="4827469"/>
          </a:xfrm>
          <a:prstGeom prst="rect">
            <a:avLst/>
          </a:prstGeom>
          <a:noFill/>
          <a:ln>
            <a:noFill/>
          </a:ln>
        </p:spPr>
      </p:pic>
      <p:sp>
        <p:nvSpPr>
          <p:cNvPr id="252" name="Google Shape;252;p20"/>
          <p:cNvSpPr txBox="1">
            <a:spLocks noGrp="1"/>
          </p:cNvSpPr>
          <p:nvPr>
            <p:ph type="title"/>
          </p:nvPr>
        </p:nvSpPr>
        <p:spPr>
          <a:xfrm rot="-262207">
            <a:off x="1711408" y="1932891"/>
            <a:ext cx="3214525" cy="436815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595959"/>
              </a:buClr>
              <a:buSzPct val="100000"/>
              <a:buFont typeface="Calibri"/>
              <a:buNone/>
            </a:pPr>
            <a:br>
              <a:rPr lang="fr-FR" sz="2400">
                <a:latin typeface="Calibri"/>
                <a:ea typeface="Calibri"/>
                <a:cs typeface="Calibri"/>
                <a:sym typeface="Calibri"/>
              </a:rPr>
            </a:br>
            <a:r>
              <a:rPr lang="fr-FR" sz="2700" b="0" i="0">
                <a:solidFill>
                  <a:srgbClr val="000000"/>
                </a:solidFill>
                <a:latin typeface="Calibri"/>
                <a:ea typeface="Calibri"/>
                <a:cs typeface="Calibri"/>
                <a:sym typeface="Calibri"/>
              </a:rPr>
              <a:t>ARTICLE 1</a:t>
            </a:r>
            <a:br>
              <a:rPr lang="fr-FR" sz="2700">
                <a:solidFill>
                  <a:srgbClr val="000000"/>
                </a:solidFill>
                <a:latin typeface="Calibri"/>
                <a:ea typeface="Calibri"/>
                <a:cs typeface="Calibri"/>
                <a:sym typeface="Calibri"/>
              </a:rPr>
            </a:br>
            <a:br>
              <a:rPr lang="fr-FR" sz="1050" b="0" i="0">
                <a:latin typeface="Calibri"/>
                <a:ea typeface="Calibri"/>
                <a:cs typeface="Calibri"/>
                <a:sym typeface="Calibri"/>
              </a:rPr>
            </a:br>
            <a:r>
              <a:rPr lang="fr-FR" sz="2200" b="0" i="0">
                <a:solidFill>
                  <a:srgbClr val="000000"/>
                </a:solidFill>
                <a:latin typeface="Calibri"/>
                <a:ea typeface="Calibri"/>
                <a:cs typeface="Calibri"/>
                <a:sym typeface="Calibri"/>
              </a:rPr>
              <a:t>« Tous les hommes naissent égaux en dignité et en droits. Ils sont doués de raison et de conscience et doivent agir les uns envers les autres dans un esprit de fraternité. » </a:t>
            </a:r>
            <a:br>
              <a:rPr lang="fr-FR" sz="1050" b="0" i="0">
                <a:latin typeface="Quattrocento Sans"/>
                <a:ea typeface="Quattrocento Sans"/>
                <a:cs typeface="Quattrocento Sans"/>
                <a:sym typeface="Quattrocento Sans"/>
              </a:rPr>
            </a:br>
            <a:br>
              <a:rPr lang="fr-FR" sz="3600" b="0" i="0">
                <a:latin typeface="Quattrocento Sans"/>
                <a:ea typeface="Quattrocento Sans"/>
                <a:cs typeface="Quattrocento Sans"/>
                <a:sym typeface="Quattrocento Sans"/>
              </a:rPr>
            </a:br>
            <a:r>
              <a:rPr lang="fr-FR" sz="1800" b="0" i="0">
                <a:solidFill>
                  <a:srgbClr val="333333"/>
                </a:solidFill>
                <a:latin typeface="Quattrocento Sans"/>
                <a:ea typeface="Quattrocento Sans"/>
                <a:cs typeface="Quattrocento Sans"/>
                <a:sym typeface="Quattrocento Sans"/>
              </a:rPr>
              <a:t> </a:t>
            </a:r>
            <a:br>
              <a:rPr lang="fr-FR" b="0" i="0">
                <a:latin typeface="Quattrocento Sans"/>
                <a:ea typeface="Quattrocento Sans"/>
                <a:cs typeface="Quattrocento Sans"/>
                <a:sym typeface="Quattrocento Sans"/>
              </a:rPr>
            </a:br>
            <a:br>
              <a:rPr lang="fr-FR" b="0" i="0">
                <a:latin typeface="Quattrocento Sans"/>
                <a:ea typeface="Quattrocento Sans"/>
                <a:cs typeface="Quattrocento Sans"/>
                <a:sym typeface="Quattrocento Sans"/>
              </a:rPr>
            </a:br>
            <a:endParaRPr/>
          </a:p>
        </p:txBody>
      </p:sp>
      <p:pic>
        <p:nvPicPr>
          <p:cNvPr id="253" name="Google Shape;253;p20"/>
          <p:cNvPicPr preferRelativeResize="0"/>
          <p:nvPr/>
        </p:nvPicPr>
        <p:blipFill rotWithShape="1">
          <a:blip r:embed="rId4">
            <a:alphaModFix/>
          </a:blip>
          <a:srcRect/>
          <a:stretch/>
        </p:blipFill>
        <p:spPr>
          <a:xfrm rot="266889">
            <a:off x="6736878" y="1666177"/>
            <a:ext cx="3986609" cy="4853828"/>
          </a:xfrm>
          <a:prstGeom prst="rect">
            <a:avLst/>
          </a:prstGeom>
          <a:noFill/>
          <a:ln>
            <a:noFill/>
          </a:ln>
        </p:spPr>
      </p:pic>
      <p:sp>
        <p:nvSpPr>
          <p:cNvPr id="254" name="Google Shape;254;p20"/>
          <p:cNvSpPr txBox="1"/>
          <p:nvPr/>
        </p:nvSpPr>
        <p:spPr>
          <a:xfrm rot="266889">
            <a:off x="6923991" y="1838849"/>
            <a:ext cx="3402815" cy="4714557"/>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rgbClr val="000000"/>
              </a:buClr>
              <a:buSzPts val="2400"/>
              <a:buFont typeface="Calibri"/>
              <a:buNone/>
            </a:pPr>
            <a:r>
              <a:rPr lang="fr-FR" sz="2400" b="0" i="0">
                <a:solidFill>
                  <a:srgbClr val="000000"/>
                </a:solidFill>
                <a:latin typeface="Calibri"/>
                <a:ea typeface="Calibri"/>
                <a:cs typeface="Calibri"/>
                <a:sym typeface="Calibri"/>
              </a:rPr>
              <a:t>PRÉAMBULE</a:t>
            </a:r>
            <a:r>
              <a:rPr lang="fr-FR" sz="1000" b="0" i="0">
                <a:solidFill>
                  <a:srgbClr val="000000"/>
                </a:solidFill>
                <a:latin typeface="Calibri"/>
                <a:ea typeface="Calibri"/>
                <a:cs typeface="Calibri"/>
                <a:sym typeface="Calibri"/>
              </a:rPr>
              <a:t> </a:t>
            </a:r>
            <a:endParaRPr sz="1000">
              <a:solidFill>
                <a:srgbClr val="595959"/>
              </a:solidFill>
              <a:latin typeface="Calibri"/>
              <a:ea typeface="Calibri"/>
              <a:cs typeface="Calibri"/>
              <a:sym typeface="Calibri"/>
            </a:endParaRPr>
          </a:p>
          <a:p>
            <a:pPr marL="0" marR="0" lvl="0" indent="0" algn="ctr" rtl="0">
              <a:lnSpc>
                <a:spcPct val="100000"/>
              </a:lnSpc>
              <a:spcBef>
                <a:spcPts val="0"/>
              </a:spcBef>
              <a:spcAft>
                <a:spcPts val="0"/>
              </a:spcAft>
              <a:buClr>
                <a:srgbClr val="595959"/>
              </a:buClr>
              <a:buSzPts val="1000"/>
              <a:buFont typeface="Calibri"/>
              <a:buNone/>
            </a:pPr>
            <a:endParaRPr sz="100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Calibri"/>
              <a:buNone/>
            </a:pPr>
            <a:r>
              <a:rPr lang="fr-FR" sz="2000" b="0" i="0">
                <a:solidFill>
                  <a:srgbClr val="000000"/>
                </a:solidFill>
                <a:latin typeface="Calibri"/>
                <a:ea typeface="Calibri"/>
                <a:cs typeface="Calibri"/>
                <a:sym typeface="Calibri"/>
              </a:rPr>
              <a:t>« Tout individu et tout organe de la société [...] doivent s'efforcer, par l'enseignement et l'éducation, de développer le respect de ces droits et libertés. » </a:t>
            </a:r>
            <a:endParaRPr sz="4400">
              <a:solidFill>
                <a:srgbClr val="595959"/>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3600"/>
              <a:buFont typeface="Quattrocento Sans"/>
              <a:buNone/>
            </a:pPr>
            <a:br>
              <a:rPr lang="fr-FR" sz="3600">
                <a:solidFill>
                  <a:srgbClr val="000000"/>
                </a:solidFill>
                <a:latin typeface="Quattrocento Sans"/>
                <a:ea typeface="Quattrocento Sans"/>
                <a:cs typeface="Quattrocento Sans"/>
                <a:sym typeface="Quattrocento Sans"/>
              </a:rPr>
            </a:br>
            <a:r>
              <a:rPr lang="fr-FR" sz="1800">
                <a:solidFill>
                  <a:srgbClr val="333333"/>
                </a:solidFill>
                <a:latin typeface="Quattrocento Sans"/>
                <a:ea typeface="Quattrocento Sans"/>
                <a:cs typeface="Quattrocento Sans"/>
                <a:sym typeface="Quattrocento Sans"/>
              </a:rPr>
              <a:t> </a:t>
            </a:r>
            <a:br>
              <a:rPr lang="fr-FR" sz="4400">
                <a:solidFill>
                  <a:srgbClr val="000000"/>
                </a:solidFill>
                <a:latin typeface="Quattrocento Sans"/>
                <a:ea typeface="Quattrocento Sans"/>
                <a:cs typeface="Quattrocento Sans"/>
                <a:sym typeface="Quattrocento Sans"/>
              </a:rPr>
            </a:br>
            <a:br>
              <a:rPr lang="fr-FR" sz="4400">
                <a:solidFill>
                  <a:srgbClr val="000000"/>
                </a:solidFill>
                <a:latin typeface="Quattrocento Sans"/>
                <a:ea typeface="Quattrocento Sans"/>
                <a:cs typeface="Quattrocento Sans"/>
                <a:sym typeface="Quattrocento Sans"/>
              </a:rPr>
            </a:br>
            <a:endParaRPr sz="4400">
              <a:solidFill>
                <a:srgbClr val="595959"/>
              </a:solidFill>
              <a:latin typeface="Calibri"/>
              <a:ea typeface="Calibri"/>
              <a:cs typeface="Calibri"/>
              <a:sym typeface="Calibri"/>
            </a:endParaRPr>
          </a:p>
        </p:txBody>
      </p:sp>
      <p:sp>
        <p:nvSpPr>
          <p:cNvPr id="255" name="Google Shape;255;p20"/>
          <p:cNvSpPr txBox="1"/>
          <p:nvPr/>
        </p:nvSpPr>
        <p:spPr>
          <a:xfrm>
            <a:off x="1042112" y="578952"/>
            <a:ext cx="1010276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4000" b="1" i="0">
                <a:solidFill>
                  <a:srgbClr val="000000"/>
                </a:solidFill>
                <a:latin typeface="Calibri"/>
                <a:ea typeface="Calibri"/>
                <a:cs typeface="Calibri"/>
                <a:sym typeface="Calibri"/>
              </a:rPr>
              <a:t>Déclaration universelle des droits de l'Homme </a:t>
            </a:r>
            <a:endParaRPr sz="4000" b="1">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262"/>
        <p:cNvGrpSpPr/>
        <p:nvPr/>
      </p:nvGrpSpPr>
      <p:grpSpPr>
        <a:xfrm>
          <a:off x="0" y="0"/>
          <a:ext cx="0" cy="0"/>
          <a:chOff x="0" y="0"/>
          <a:chExt cx="0" cy="0"/>
        </a:xfrm>
      </p:grpSpPr>
      <p:sp>
        <p:nvSpPr>
          <p:cNvPr id="263" name="Google Shape;263;p21"/>
          <p:cNvSpPr/>
          <p:nvPr/>
        </p:nvSpPr>
        <p:spPr>
          <a:xfrm rot="-5400000">
            <a:off x="9554964" y="532216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800">
                <a:solidFill>
                  <a:srgbClr val="595959"/>
                </a:solidFill>
                <a:latin typeface="Calibri"/>
                <a:ea typeface="Calibri"/>
                <a:cs typeface="Calibri"/>
                <a:sym typeface="Calibri"/>
              </a:rPr>
              <a:t>Photo: Pjr Travel / Alamy Stock Photo</a:t>
            </a:r>
            <a:endParaRPr sz="800">
              <a:solidFill>
                <a:srgbClr val="595959"/>
              </a:solidFill>
              <a:latin typeface="Calibri"/>
              <a:ea typeface="Calibri"/>
              <a:cs typeface="Calibri"/>
              <a:sym typeface="Calibri"/>
            </a:endParaRPr>
          </a:p>
        </p:txBody>
      </p:sp>
      <p:pic>
        <p:nvPicPr>
          <p:cNvPr id="264" name="Google Shape;264;p21"/>
          <p:cNvPicPr preferRelativeResize="0"/>
          <p:nvPr/>
        </p:nvPicPr>
        <p:blipFill rotWithShape="1">
          <a:blip r:embed="rId3">
            <a:alphaModFix/>
          </a:blip>
          <a:srcRect/>
          <a:stretch/>
        </p:blipFill>
        <p:spPr>
          <a:xfrm>
            <a:off x="1555351" y="486879"/>
            <a:ext cx="9165482" cy="6096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271"/>
        <p:cNvGrpSpPr/>
        <p:nvPr/>
      </p:nvGrpSpPr>
      <p:grpSpPr>
        <a:xfrm>
          <a:off x="0" y="0"/>
          <a:ext cx="0" cy="0"/>
          <a:chOff x="0" y="0"/>
          <a:chExt cx="0" cy="0"/>
        </a:xfrm>
      </p:grpSpPr>
      <p:sp>
        <p:nvSpPr>
          <p:cNvPr id="272" name="Google Shape;272;p22"/>
          <p:cNvSpPr/>
          <p:nvPr/>
        </p:nvSpPr>
        <p:spPr>
          <a:xfrm rot="-5400000">
            <a:off x="9554964" y="532216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800">
                <a:solidFill>
                  <a:srgbClr val="595959"/>
                </a:solidFill>
                <a:latin typeface="Calibri"/>
                <a:ea typeface="Calibri"/>
                <a:cs typeface="Calibri"/>
                <a:sym typeface="Calibri"/>
              </a:rPr>
              <a:t>Photo: Robbi Akbari Kamaruddin / Alamy Stock Photo</a:t>
            </a:r>
            <a:endParaRPr sz="800">
              <a:solidFill>
                <a:srgbClr val="595959"/>
              </a:solidFill>
              <a:latin typeface="Calibri"/>
              <a:ea typeface="Calibri"/>
              <a:cs typeface="Calibri"/>
              <a:sym typeface="Calibri"/>
            </a:endParaRPr>
          </a:p>
        </p:txBody>
      </p:sp>
      <p:pic>
        <p:nvPicPr>
          <p:cNvPr id="273" name="Google Shape;273;p22" descr="En bild som visar inomhus&#10;&#10;Automatiskt genererad beskrivning"/>
          <p:cNvPicPr preferRelativeResize="0"/>
          <p:nvPr/>
        </p:nvPicPr>
        <p:blipFill rotWithShape="1">
          <a:blip r:embed="rId3">
            <a:alphaModFix/>
          </a:blip>
          <a:srcRect/>
          <a:stretch/>
        </p:blipFill>
        <p:spPr>
          <a:xfrm>
            <a:off x="1545944" y="486879"/>
            <a:ext cx="9170123" cy="611341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23"/>
          <p:cNvSpPr/>
          <p:nvPr/>
        </p:nvSpPr>
        <p:spPr>
          <a:xfrm rot="-5400000">
            <a:off x="8233044" y="532216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800">
                <a:solidFill>
                  <a:srgbClr val="595959"/>
                </a:solidFill>
                <a:latin typeface="Calibri"/>
                <a:ea typeface="Calibri"/>
                <a:cs typeface="Calibri"/>
                <a:sym typeface="Calibri"/>
              </a:rPr>
              <a:t>Photo:  Hidaya Dude, ZANZIC</a:t>
            </a:r>
            <a:endParaRPr/>
          </a:p>
        </p:txBody>
      </p:sp>
      <p:pic>
        <p:nvPicPr>
          <p:cNvPr id="282" name="Google Shape;282;p23" descr="En bild som visar kläder, person, halsduk, huvudduk&#10;&#10;Automatiskt genererad beskrivning"/>
          <p:cNvPicPr preferRelativeResize="0"/>
          <p:nvPr/>
        </p:nvPicPr>
        <p:blipFill rotWithShape="1">
          <a:blip r:embed="rId3">
            <a:alphaModFix/>
          </a:blip>
          <a:srcRect/>
          <a:stretch/>
        </p:blipFill>
        <p:spPr>
          <a:xfrm>
            <a:off x="3047070" y="497336"/>
            <a:ext cx="6347077" cy="610295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289"/>
        <p:cNvGrpSpPr/>
        <p:nvPr/>
      </p:nvGrpSpPr>
      <p:grpSpPr>
        <a:xfrm>
          <a:off x="0" y="0"/>
          <a:ext cx="0" cy="0"/>
          <a:chOff x="0" y="0"/>
          <a:chExt cx="0" cy="0"/>
        </a:xfrm>
      </p:grpSpPr>
      <p:sp>
        <p:nvSpPr>
          <p:cNvPr id="290" name="Google Shape;290;p24"/>
          <p:cNvSpPr/>
          <p:nvPr/>
        </p:nvSpPr>
        <p:spPr>
          <a:xfrm rot="-5400000">
            <a:off x="9554964" y="532216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800">
                <a:solidFill>
                  <a:srgbClr val="595959"/>
                </a:solidFill>
                <a:latin typeface="Calibri"/>
                <a:ea typeface="Calibri"/>
                <a:cs typeface="Calibri"/>
                <a:sym typeface="Calibri"/>
              </a:rPr>
              <a:t>Photo: Sergi Reboredo / Alamy Stock Photo</a:t>
            </a:r>
            <a:endParaRPr sz="800">
              <a:solidFill>
                <a:srgbClr val="595959"/>
              </a:solidFill>
              <a:latin typeface="Calibri"/>
              <a:ea typeface="Calibri"/>
              <a:cs typeface="Calibri"/>
              <a:sym typeface="Calibri"/>
            </a:endParaRPr>
          </a:p>
        </p:txBody>
      </p:sp>
      <p:pic>
        <p:nvPicPr>
          <p:cNvPr id="291" name="Google Shape;291;p24" descr="En bild som visar text, person, sten&#10;&#10;Automatiskt genererad beskrivning"/>
          <p:cNvPicPr preferRelativeResize="0"/>
          <p:nvPr/>
        </p:nvPicPr>
        <p:blipFill rotWithShape="1">
          <a:blip r:embed="rId3">
            <a:alphaModFix/>
          </a:blip>
          <a:srcRect/>
          <a:stretch/>
        </p:blipFill>
        <p:spPr>
          <a:xfrm>
            <a:off x="1551062" y="490291"/>
            <a:ext cx="9165005" cy="611000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298"/>
        <p:cNvGrpSpPr/>
        <p:nvPr/>
      </p:nvGrpSpPr>
      <p:grpSpPr>
        <a:xfrm>
          <a:off x="0" y="0"/>
          <a:ext cx="0" cy="0"/>
          <a:chOff x="0" y="0"/>
          <a:chExt cx="0" cy="0"/>
        </a:xfrm>
      </p:grpSpPr>
      <p:sp>
        <p:nvSpPr>
          <p:cNvPr id="299" name="Google Shape;299;p25"/>
          <p:cNvSpPr/>
          <p:nvPr/>
        </p:nvSpPr>
        <p:spPr>
          <a:xfrm rot="-5400000">
            <a:off x="9554964" y="532216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800">
                <a:solidFill>
                  <a:srgbClr val="595959"/>
                </a:solidFill>
                <a:latin typeface="Calibri"/>
                <a:ea typeface="Calibri"/>
                <a:cs typeface="Calibri"/>
                <a:sym typeface="Calibri"/>
              </a:rPr>
              <a:t>Photo: Joerg Boethling / Alamy Stock Photo</a:t>
            </a:r>
            <a:endParaRPr/>
          </a:p>
        </p:txBody>
      </p:sp>
      <p:pic>
        <p:nvPicPr>
          <p:cNvPr id="300" name="Google Shape;300;p25" descr="En bild som visar golv, inomhus, person&#10;&#10;Automatiskt genererad beskrivning"/>
          <p:cNvPicPr preferRelativeResize="0"/>
          <p:nvPr/>
        </p:nvPicPr>
        <p:blipFill rotWithShape="1">
          <a:blip r:embed="rId3">
            <a:alphaModFix/>
          </a:blip>
          <a:srcRect/>
          <a:stretch/>
        </p:blipFill>
        <p:spPr>
          <a:xfrm>
            <a:off x="1545944" y="486880"/>
            <a:ext cx="9170122" cy="611341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26"/>
          <p:cNvSpPr/>
          <p:nvPr/>
        </p:nvSpPr>
        <p:spPr>
          <a:xfrm rot="-5400000">
            <a:off x="9554964" y="532216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800">
                <a:solidFill>
                  <a:srgbClr val="595959"/>
                </a:solidFill>
                <a:latin typeface="Calibri"/>
                <a:ea typeface="Calibri"/>
                <a:cs typeface="Calibri"/>
                <a:sym typeface="Calibri"/>
              </a:rPr>
              <a:t>Photo: Charles O. Cecil / Alamy Stock Photo</a:t>
            </a:r>
            <a:endParaRPr/>
          </a:p>
        </p:txBody>
      </p:sp>
      <p:pic>
        <p:nvPicPr>
          <p:cNvPr id="309" name="Google Shape;309;p26"/>
          <p:cNvPicPr preferRelativeResize="0"/>
          <p:nvPr/>
        </p:nvPicPr>
        <p:blipFill rotWithShape="1">
          <a:blip r:embed="rId3">
            <a:alphaModFix/>
          </a:blip>
          <a:srcRect/>
          <a:stretch/>
        </p:blipFill>
        <p:spPr>
          <a:xfrm>
            <a:off x="1545944" y="486879"/>
            <a:ext cx="9170123" cy="611341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316"/>
        <p:cNvGrpSpPr/>
        <p:nvPr/>
      </p:nvGrpSpPr>
      <p:grpSpPr>
        <a:xfrm>
          <a:off x="0" y="0"/>
          <a:ext cx="0" cy="0"/>
          <a:chOff x="0" y="0"/>
          <a:chExt cx="0" cy="0"/>
        </a:xfrm>
      </p:grpSpPr>
      <p:sp>
        <p:nvSpPr>
          <p:cNvPr id="317" name="Google Shape;317;p27"/>
          <p:cNvSpPr/>
          <p:nvPr/>
        </p:nvSpPr>
        <p:spPr>
          <a:xfrm rot="-5400000">
            <a:off x="8274855" y="532216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800">
                <a:solidFill>
                  <a:srgbClr val="595959"/>
                </a:solidFill>
                <a:latin typeface="Calibri"/>
                <a:ea typeface="Calibri"/>
                <a:cs typeface="Calibri"/>
                <a:sym typeface="Calibri"/>
              </a:rPr>
              <a:t>Photo:  Hidaya Dude, ZANZIC</a:t>
            </a:r>
            <a:endParaRPr/>
          </a:p>
        </p:txBody>
      </p:sp>
      <p:pic>
        <p:nvPicPr>
          <p:cNvPr id="318" name="Google Shape;318;p27"/>
          <p:cNvPicPr preferRelativeResize="0"/>
          <p:nvPr/>
        </p:nvPicPr>
        <p:blipFill rotWithShape="1">
          <a:blip r:embed="rId3">
            <a:alphaModFix/>
          </a:blip>
          <a:srcRect/>
          <a:stretch/>
        </p:blipFill>
        <p:spPr>
          <a:xfrm>
            <a:off x="2917999" y="498143"/>
            <a:ext cx="6517959" cy="610295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325"/>
        <p:cNvGrpSpPr/>
        <p:nvPr/>
      </p:nvGrpSpPr>
      <p:grpSpPr>
        <a:xfrm>
          <a:off x="0" y="0"/>
          <a:ext cx="0" cy="0"/>
          <a:chOff x="0" y="0"/>
          <a:chExt cx="0" cy="0"/>
        </a:xfrm>
      </p:grpSpPr>
      <p:pic>
        <p:nvPicPr>
          <p:cNvPr id="326" name="Google Shape;326;p28" descr="En bild som visar person, folksamling&#10;&#10;Automatiskt genererad beskrivning"/>
          <p:cNvPicPr preferRelativeResize="0"/>
          <p:nvPr/>
        </p:nvPicPr>
        <p:blipFill rotWithShape="1">
          <a:blip r:embed="rId3">
            <a:alphaModFix/>
          </a:blip>
          <a:srcRect l="1" r="264"/>
          <a:stretch/>
        </p:blipFill>
        <p:spPr>
          <a:xfrm>
            <a:off x="0" y="207818"/>
            <a:ext cx="12192000" cy="665018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Shape 333"/>
        <p:cNvGrpSpPr/>
        <p:nvPr/>
      </p:nvGrpSpPr>
      <p:grpSpPr>
        <a:xfrm>
          <a:off x="0" y="0"/>
          <a:ext cx="0" cy="0"/>
          <a:chOff x="0" y="0"/>
          <a:chExt cx="0" cy="0"/>
        </a:xfrm>
      </p:grpSpPr>
      <p:sp>
        <p:nvSpPr>
          <p:cNvPr id="334" name="Google Shape;334;p29"/>
          <p:cNvSpPr txBox="1"/>
          <p:nvPr/>
        </p:nvSpPr>
        <p:spPr>
          <a:xfrm>
            <a:off x="0" y="800556"/>
            <a:ext cx="12192000" cy="2801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3600" b="1">
              <a:solidFill>
                <a:schemeClr val="lt1"/>
              </a:solidFill>
              <a:latin typeface="Calibri"/>
              <a:ea typeface="Calibri"/>
              <a:cs typeface="Calibri"/>
              <a:sym typeface="Calibri"/>
            </a:endParaRPr>
          </a:p>
          <a:p>
            <a:pPr marL="0" marR="0" lvl="0" indent="0" algn="ctr" rtl="0">
              <a:spcBef>
                <a:spcPts val="0"/>
              </a:spcBef>
              <a:spcAft>
                <a:spcPts val="0"/>
              </a:spcAft>
              <a:buNone/>
            </a:pPr>
            <a:r>
              <a:rPr lang="fr-FR" sz="4000" b="1" i="0">
                <a:solidFill>
                  <a:schemeClr val="lt1"/>
                </a:solidFill>
                <a:latin typeface="Calibri"/>
                <a:ea typeface="Calibri"/>
                <a:cs typeface="Calibri"/>
                <a:sym typeface="Calibri"/>
              </a:rPr>
              <a:t>Félicitations et bon retour parmi nous ! </a:t>
            </a:r>
            <a:endParaRPr sz="4000" b="1">
              <a:solidFill>
                <a:schemeClr val="lt1"/>
              </a:solidFill>
              <a:latin typeface="Calibri"/>
              <a:ea typeface="Calibri"/>
              <a:cs typeface="Calibri"/>
              <a:sym typeface="Calibri"/>
            </a:endParaRPr>
          </a:p>
          <a:p>
            <a:pPr marL="0" marR="0" lvl="0" indent="0" algn="ctr" rtl="0">
              <a:spcBef>
                <a:spcPts val="0"/>
              </a:spcBef>
              <a:spcAft>
                <a:spcPts val="0"/>
              </a:spcAft>
              <a:buNone/>
            </a:pPr>
            <a:endParaRPr sz="3600">
              <a:solidFill>
                <a:schemeClr val="lt1"/>
              </a:solidFill>
              <a:latin typeface="Calibri"/>
              <a:ea typeface="Calibri"/>
              <a:cs typeface="Calibri"/>
              <a:sym typeface="Calibri"/>
            </a:endParaRPr>
          </a:p>
          <a:p>
            <a:pPr marL="0" marR="0" lvl="0" indent="0" algn="ctr" rtl="0">
              <a:spcBef>
                <a:spcPts val="0"/>
              </a:spcBef>
              <a:spcAft>
                <a:spcPts val="0"/>
              </a:spcAft>
              <a:buNone/>
            </a:pPr>
            <a:r>
              <a:rPr lang="fr-FR" sz="3200">
                <a:solidFill>
                  <a:schemeClr val="lt1"/>
                </a:solidFill>
                <a:latin typeface="Calibri"/>
                <a:ea typeface="Calibri"/>
                <a:cs typeface="Calibri"/>
                <a:sym typeface="Calibri"/>
              </a:rPr>
              <a:t>Séance suivante : </a:t>
            </a:r>
            <a:br>
              <a:rPr lang="fr-FR" sz="3200">
                <a:solidFill>
                  <a:schemeClr val="dk1"/>
                </a:solidFill>
                <a:latin typeface="Calibri"/>
                <a:ea typeface="Calibri"/>
                <a:cs typeface="Calibri"/>
                <a:sym typeface="Calibri"/>
              </a:rPr>
            </a:br>
            <a:r>
              <a:rPr lang="fr-FR" sz="3200" b="0" i="0">
                <a:solidFill>
                  <a:schemeClr val="lt1"/>
                </a:solidFill>
                <a:latin typeface="Calibri"/>
                <a:ea typeface="Calibri"/>
                <a:cs typeface="Calibri"/>
                <a:sym typeface="Calibri"/>
              </a:rPr>
              <a:t>Présentation de la Liberté de religion </a:t>
            </a:r>
            <a:r>
              <a:rPr lang="fr-FR" sz="3200">
                <a:solidFill>
                  <a:schemeClr val="lt1"/>
                </a:solidFill>
                <a:latin typeface="Calibri"/>
                <a:ea typeface="Calibri"/>
                <a:cs typeface="Calibri"/>
                <a:sym typeface="Calibri"/>
              </a:rPr>
              <a:t>et </a:t>
            </a:r>
            <a:r>
              <a:rPr lang="fr-FR" sz="3200" b="0" i="0">
                <a:solidFill>
                  <a:schemeClr val="lt1"/>
                </a:solidFill>
                <a:latin typeface="Calibri"/>
                <a:ea typeface="Calibri"/>
                <a:cs typeface="Calibri"/>
                <a:sym typeface="Calibri"/>
              </a:rPr>
              <a:t>de croyance </a:t>
            </a:r>
            <a:r>
              <a:rPr lang="fr-FR" sz="3200">
                <a:solidFill>
                  <a:schemeClr val="lt1"/>
                </a:solidFill>
                <a:latin typeface="Calibri"/>
                <a:ea typeface="Calibri"/>
                <a:cs typeface="Calibri"/>
                <a:sym typeface="Calibri"/>
              </a:rPr>
              <a:t>   </a:t>
            </a:r>
            <a:endParaRPr sz="3200">
              <a:solidFill>
                <a:schemeClr val="lt1"/>
              </a:solidFill>
              <a:latin typeface="Calibri"/>
              <a:ea typeface="Calibri"/>
              <a:cs typeface="Calibri"/>
              <a:sym typeface="Calibri"/>
            </a:endParaRPr>
          </a:p>
        </p:txBody>
      </p:sp>
      <p:pic>
        <p:nvPicPr>
          <p:cNvPr id="335" name="Google Shape;335;p29"/>
          <p:cNvPicPr preferRelativeResize="0"/>
          <p:nvPr/>
        </p:nvPicPr>
        <p:blipFill rotWithShape="1">
          <a:blip r:embed="rId3">
            <a:alphaModFix/>
          </a:blip>
          <a:srcRect/>
          <a:stretch/>
        </p:blipFill>
        <p:spPr>
          <a:xfrm>
            <a:off x="5207482" y="4262275"/>
            <a:ext cx="1777036" cy="179516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63"/>
        <p:cNvGrpSpPr/>
        <p:nvPr/>
      </p:nvGrpSpPr>
      <p:grpSpPr>
        <a:xfrm>
          <a:off x="0" y="0"/>
          <a:ext cx="0" cy="0"/>
          <a:chOff x="0" y="0"/>
          <a:chExt cx="0" cy="0"/>
        </a:xfrm>
      </p:grpSpPr>
      <p:sp>
        <p:nvSpPr>
          <p:cNvPr id="64" name="Google Shape;64;p3"/>
          <p:cNvSpPr/>
          <p:nvPr/>
        </p:nvSpPr>
        <p:spPr>
          <a:xfrm>
            <a:off x="1145667" y="1320730"/>
            <a:ext cx="10224907" cy="42165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4000" b="1" i="0" u="none" strike="noStrike" cap="none">
                <a:solidFill>
                  <a:schemeClr val="dk1"/>
                </a:solidFill>
                <a:latin typeface="Calibri"/>
                <a:ea typeface="Calibri"/>
                <a:cs typeface="Calibri"/>
                <a:sym typeface="Calibri"/>
              </a:rPr>
              <a:t>Objectif de la formation</a:t>
            </a:r>
            <a:r>
              <a:rPr lang="fr-FR" sz="3200" b="1" i="0" u="none" strike="noStrike" cap="none">
                <a:solidFill>
                  <a:schemeClr val="dk1"/>
                </a:solidFill>
                <a:latin typeface="Calibri"/>
                <a:ea typeface="Calibri"/>
                <a:cs typeface="Calibri"/>
                <a:sym typeface="Calibri"/>
              </a:rPr>
              <a:t>   </a:t>
            </a:r>
            <a:endParaRPr sz="3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3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fr-FR" sz="3200" b="0" i="0" u="none" strike="noStrike" cap="none">
                <a:solidFill>
                  <a:schemeClr val="dk1"/>
                </a:solidFill>
                <a:latin typeface="Calibri"/>
                <a:ea typeface="Calibri"/>
                <a:cs typeface="Calibri"/>
                <a:sym typeface="Calibri"/>
              </a:rPr>
              <a:t>Aider les communautés à :    </a:t>
            </a:r>
            <a:endParaRPr sz="3200" b="0" i="0" u="none" strike="noStrike" cap="none">
              <a:solidFill>
                <a:schemeClr val="dk1"/>
              </a:solidFill>
              <a:latin typeface="Calibri"/>
              <a:ea typeface="Calibri"/>
              <a:cs typeface="Calibri"/>
              <a:sym typeface="Calibri"/>
            </a:endParaRPr>
          </a:p>
          <a:p>
            <a:pPr marL="571500" marR="0" lvl="0" indent="-571500" algn="l" rtl="0">
              <a:spcBef>
                <a:spcPts val="0"/>
              </a:spcBef>
              <a:spcAft>
                <a:spcPts val="0"/>
              </a:spcAft>
              <a:buClr>
                <a:schemeClr val="dk1"/>
              </a:buClr>
              <a:buSzPts val="3200"/>
              <a:buFont typeface="Arial"/>
              <a:buChar char="•"/>
            </a:pPr>
            <a:r>
              <a:rPr lang="fr-FR" sz="3200" b="0" i="0" u="none" strike="noStrike" cap="none">
                <a:solidFill>
                  <a:schemeClr val="dk1"/>
                </a:solidFill>
                <a:latin typeface="Calibri"/>
                <a:ea typeface="Calibri"/>
                <a:cs typeface="Calibri"/>
                <a:sym typeface="Calibri"/>
              </a:rPr>
              <a:t>Apprécier la diversité    </a:t>
            </a:r>
            <a:endParaRPr sz="3200" b="0" i="0" u="none" strike="noStrike" cap="none">
              <a:solidFill>
                <a:schemeClr val="dk1"/>
              </a:solidFill>
              <a:latin typeface="Calibri"/>
              <a:ea typeface="Calibri"/>
              <a:cs typeface="Calibri"/>
              <a:sym typeface="Calibri"/>
            </a:endParaRPr>
          </a:p>
          <a:p>
            <a:pPr marL="571500" marR="0" lvl="0" indent="-571500" algn="l" rtl="0">
              <a:spcBef>
                <a:spcPts val="0"/>
              </a:spcBef>
              <a:spcAft>
                <a:spcPts val="0"/>
              </a:spcAft>
              <a:buClr>
                <a:schemeClr val="dk1"/>
              </a:buClr>
              <a:buSzPts val="3200"/>
              <a:buFont typeface="Arial"/>
              <a:buChar char="•"/>
            </a:pPr>
            <a:r>
              <a:rPr lang="fr-FR" sz="3200" b="0" i="0" u="none" strike="noStrike" cap="none">
                <a:solidFill>
                  <a:schemeClr val="dk1"/>
                </a:solidFill>
                <a:latin typeface="Calibri"/>
                <a:ea typeface="Calibri"/>
                <a:cs typeface="Calibri"/>
                <a:sym typeface="Calibri"/>
              </a:rPr>
              <a:t>Comprendre les droits de chacun    </a:t>
            </a:r>
            <a:endParaRPr sz="3200" b="0" i="0" u="none" strike="noStrike" cap="none">
              <a:solidFill>
                <a:schemeClr val="dk1"/>
              </a:solidFill>
              <a:latin typeface="Calibri"/>
              <a:ea typeface="Calibri"/>
              <a:cs typeface="Calibri"/>
              <a:sym typeface="Calibri"/>
            </a:endParaRPr>
          </a:p>
          <a:p>
            <a:pPr marL="571500" marR="0" lvl="0" indent="-571500" algn="l" rtl="0">
              <a:spcBef>
                <a:spcPts val="0"/>
              </a:spcBef>
              <a:spcAft>
                <a:spcPts val="0"/>
              </a:spcAft>
              <a:buClr>
                <a:schemeClr val="dk1"/>
              </a:buClr>
              <a:buSzPts val="3200"/>
              <a:buFont typeface="Arial"/>
              <a:buChar char="•"/>
            </a:pPr>
            <a:r>
              <a:rPr lang="fr-FR" sz="3200" b="0" i="0" u="none" strike="noStrike" cap="none">
                <a:solidFill>
                  <a:schemeClr val="dk1"/>
                </a:solidFill>
                <a:latin typeface="Calibri"/>
                <a:ea typeface="Calibri"/>
                <a:cs typeface="Calibri"/>
                <a:sym typeface="Calibri"/>
              </a:rPr>
              <a:t>Identifier les problèmes pour la liberté de religion </a:t>
            </a:r>
            <a:r>
              <a:rPr lang="fr-FR" sz="3200">
                <a:solidFill>
                  <a:schemeClr val="dk1"/>
                </a:solidFill>
                <a:latin typeface="Calibri"/>
                <a:ea typeface="Calibri"/>
                <a:cs typeface="Calibri"/>
                <a:sym typeface="Calibri"/>
              </a:rPr>
              <a:t>et</a:t>
            </a:r>
            <a:r>
              <a:rPr lang="fr-FR" sz="3200" b="0" i="0" u="none" strike="noStrike" cap="none">
                <a:solidFill>
                  <a:schemeClr val="dk1"/>
                </a:solidFill>
                <a:latin typeface="Calibri"/>
                <a:ea typeface="Calibri"/>
                <a:cs typeface="Calibri"/>
                <a:sym typeface="Calibri"/>
              </a:rPr>
              <a:t> de croyance </a:t>
            </a:r>
            <a:endParaRPr sz="3200" b="0" i="0" u="none" strike="noStrike" cap="none">
              <a:solidFill>
                <a:schemeClr val="dk1"/>
              </a:solidFill>
              <a:latin typeface="Calibri"/>
              <a:ea typeface="Calibri"/>
              <a:cs typeface="Calibri"/>
              <a:sym typeface="Calibri"/>
            </a:endParaRPr>
          </a:p>
          <a:p>
            <a:pPr marL="571500" marR="0" lvl="0" indent="-571500" algn="l" rtl="0">
              <a:spcBef>
                <a:spcPts val="0"/>
              </a:spcBef>
              <a:spcAft>
                <a:spcPts val="0"/>
              </a:spcAft>
              <a:buClr>
                <a:schemeClr val="dk1"/>
              </a:buClr>
              <a:buSzPts val="3200"/>
              <a:buFont typeface="Arial"/>
              <a:buChar char="•"/>
            </a:pPr>
            <a:r>
              <a:rPr lang="fr-FR" sz="3200" b="0" i="0" u="none" strike="noStrike" cap="none">
                <a:solidFill>
                  <a:schemeClr val="dk1"/>
                </a:solidFill>
                <a:latin typeface="Calibri"/>
                <a:ea typeface="Calibri"/>
                <a:cs typeface="Calibri"/>
                <a:sym typeface="Calibri"/>
              </a:rPr>
              <a:t>Trouver des moyens d’aborder les problèmes ensemble </a:t>
            </a:r>
            <a:r>
              <a:rPr lang="fr-FR" sz="3600" b="0" i="0" u="none" strike="noStrike" cap="none">
                <a:solidFill>
                  <a:schemeClr val="dk1"/>
                </a:solidFill>
                <a:latin typeface="Calibri"/>
                <a:ea typeface="Calibri"/>
                <a:cs typeface="Calibri"/>
                <a:sym typeface="Calibri"/>
              </a:rPr>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71"/>
        <p:cNvGrpSpPr/>
        <p:nvPr/>
      </p:nvGrpSpPr>
      <p:grpSpPr>
        <a:xfrm>
          <a:off x="0" y="0"/>
          <a:ext cx="0" cy="0"/>
          <a:chOff x="0" y="0"/>
          <a:chExt cx="0" cy="0"/>
        </a:xfrm>
      </p:grpSpPr>
      <p:sp>
        <p:nvSpPr>
          <p:cNvPr id="72" name="Google Shape;72;p4"/>
          <p:cNvSpPr/>
          <p:nvPr/>
        </p:nvSpPr>
        <p:spPr>
          <a:xfrm>
            <a:off x="1145665" y="1320730"/>
            <a:ext cx="9247321" cy="33547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4000" b="1" i="0" u="none" strike="noStrike" cap="none">
                <a:solidFill>
                  <a:srgbClr val="000000"/>
                </a:solidFill>
                <a:latin typeface="Calibri"/>
                <a:ea typeface="Calibri"/>
                <a:cs typeface="Calibri"/>
                <a:sym typeface="Calibri"/>
              </a:rPr>
              <a:t>Méthodologie de la formation   </a:t>
            </a:r>
            <a:endParaRPr sz="4000" b="1" i="0" u="none" strike="noStrike" cap="none">
              <a:solidFill>
                <a:srgbClr val="000000"/>
              </a:solidFill>
              <a:latin typeface="Calibri"/>
              <a:ea typeface="Calibri"/>
              <a:cs typeface="Calibri"/>
              <a:sym typeface="Calibri"/>
            </a:endParaRPr>
          </a:p>
          <a:p>
            <a:pPr marL="0" marR="0" lvl="0" indent="0" algn="l" rtl="0">
              <a:spcBef>
                <a:spcPts val="0"/>
              </a:spcBef>
              <a:spcAft>
                <a:spcPts val="0"/>
              </a:spcAft>
              <a:buNone/>
            </a:pPr>
            <a:endParaRPr sz="3200" b="0" i="0" u="none" strike="noStrike" cap="none">
              <a:solidFill>
                <a:srgbClr val="000000"/>
              </a:solidFill>
              <a:latin typeface="Calibri"/>
              <a:ea typeface="Calibri"/>
              <a:cs typeface="Calibri"/>
              <a:sym typeface="Calibri"/>
            </a:endParaRPr>
          </a:p>
          <a:p>
            <a:pPr marL="0" marR="0" lvl="0" indent="0" algn="l" rtl="0">
              <a:spcBef>
                <a:spcPts val="0"/>
              </a:spcBef>
              <a:spcAft>
                <a:spcPts val="0"/>
              </a:spcAft>
              <a:buNone/>
            </a:pPr>
            <a:r>
              <a:rPr lang="fr-FR" sz="3200" b="0" i="0" u="none" strike="noStrike" cap="none">
                <a:solidFill>
                  <a:srgbClr val="000000"/>
                </a:solidFill>
                <a:latin typeface="Calibri"/>
                <a:ea typeface="Calibri"/>
                <a:cs typeface="Calibri"/>
                <a:sym typeface="Calibri"/>
              </a:rPr>
              <a:t>Apprendre – Partager et réfléchir – Analyser – Planifier l'action   </a:t>
            </a:r>
            <a:endParaRPr sz="3200" b="0" i="0" u="none" strike="noStrike" cap="none">
              <a:solidFill>
                <a:srgbClr val="000000"/>
              </a:solidFill>
              <a:latin typeface="Calibri"/>
              <a:ea typeface="Calibri"/>
              <a:cs typeface="Calibri"/>
              <a:sym typeface="Calibri"/>
            </a:endParaRPr>
          </a:p>
          <a:p>
            <a:pPr marL="0" marR="0" lvl="0" indent="0" algn="l" rtl="0">
              <a:spcBef>
                <a:spcPts val="0"/>
              </a:spcBef>
              <a:spcAft>
                <a:spcPts val="0"/>
              </a:spcAft>
              <a:buNone/>
            </a:pPr>
            <a:r>
              <a:rPr lang="fr-FR" sz="3200" b="0" i="0" u="none" strike="noStrike" cap="none">
                <a:solidFill>
                  <a:srgbClr val="000000"/>
                </a:solidFill>
                <a:latin typeface="Calibri"/>
                <a:ea typeface="Calibri"/>
                <a:cs typeface="Calibri"/>
                <a:sym typeface="Calibri"/>
              </a:rPr>
              <a:t>Discussions, exercices de groupe, jeux ! </a:t>
            </a:r>
            <a:endParaRPr sz="3200" b="0" i="0" u="none" strike="noStrike" cap="none">
              <a:solidFill>
                <a:srgbClr val="000000"/>
              </a:solidFill>
              <a:latin typeface="Calibri"/>
              <a:ea typeface="Calibri"/>
              <a:cs typeface="Calibri"/>
              <a:sym typeface="Calibri"/>
            </a:endParaRPr>
          </a:p>
          <a:p>
            <a:pPr marL="571500" marR="0" lvl="0" indent="-342900" algn="l" rtl="0">
              <a:spcBef>
                <a:spcPts val="0"/>
              </a:spcBef>
              <a:spcAft>
                <a:spcPts val="0"/>
              </a:spcAft>
              <a:buClr>
                <a:schemeClr val="dk1"/>
              </a:buClr>
              <a:buSzPts val="3600"/>
              <a:buFont typeface="Arial"/>
              <a:buNone/>
            </a:pPr>
            <a:endParaRPr sz="3600" b="0" i="0" u="none" strike="noStrike" cap="non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Shape 79"/>
        <p:cNvGrpSpPr/>
        <p:nvPr/>
      </p:nvGrpSpPr>
      <p:grpSpPr>
        <a:xfrm>
          <a:off x="0" y="0"/>
          <a:ext cx="0" cy="0"/>
          <a:chOff x="0" y="0"/>
          <a:chExt cx="0" cy="0"/>
        </a:xfrm>
      </p:grpSpPr>
      <p:sp>
        <p:nvSpPr>
          <p:cNvPr id="80" name="Google Shape;80;p5"/>
          <p:cNvSpPr/>
          <p:nvPr/>
        </p:nvSpPr>
        <p:spPr>
          <a:xfrm>
            <a:off x="1145666" y="1320730"/>
            <a:ext cx="10822387" cy="37240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4000" b="1" i="0" u="none" strike="noStrike" cap="none">
                <a:solidFill>
                  <a:schemeClr val="dk1"/>
                </a:solidFill>
                <a:latin typeface="Calibri"/>
                <a:ea typeface="Calibri"/>
                <a:cs typeface="Calibri"/>
                <a:sym typeface="Calibri"/>
              </a:rPr>
              <a:t>Thèmes de la formation  </a:t>
            </a:r>
            <a:endParaRPr>
              <a:solidFill>
                <a:schemeClr val="dk1"/>
              </a:solidFill>
            </a:endParaRPr>
          </a:p>
          <a:p>
            <a:pPr marL="571500" marR="0" lvl="0" indent="-368300" algn="l" rtl="0">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a:p>
            <a:pPr marL="571500" marR="0" lvl="0" indent="-571500" algn="l" rtl="0">
              <a:spcBef>
                <a:spcPts val="0"/>
              </a:spcBef>
              <a:spcAft>
                <a:spcPts val="0"/>
              </a:spcAft>
              <a:buClr>
                <a:schemeClr val="dk1"/>
              </a:buClr>
              <a:buSzPts val="3200"/>
              <a:buFont typeface="Arial"/>
              <a:buChar char="•"/>
            </a:pPr>
            <a:r>
              <a:rPr lang="fr-FR" sz="3200" b="0" i="0" u="none" strike="noStrike" cap="none">
                <a:solidFill>
                  <a:schemeClr val="dk1"/>
                </a:solidFill>
                <a:latin typeface="Calibri"/>
                <a:ea typeface="Calibri"/>
                <a:cs typeface="Calibri"/>
                <a:sym typeface="Calibri"/>
              </a:rPr>
              <a:t>Besoins, droits et responsabilités </a:t>
            </a:r>
            <a:r>
              <a:rPr lang="fr-FR" sz="3200">
                <a:solidFill>
                  <a:schemeClr val="dk1"/>
                </a:solidFill>
                <a:latin typeface="Calibri"/>
                <a:ea typeface="Calibri"/>
                <a:cs typeface="Calibri"/>
                <a:sym typeface="Calibri"/>
              </a:rPr>
              <a:t>humaines</a:t>
            </a:r>
            <a:r>
              <a:rPr lang="fr-FR" sz="3200" b="0" i="0" u="none" strike="noStrike" cap="none">
                <a:solidFill>
                  <a:schemeClr val="dk1"/>
                </a:solidFill>
                <a:latin typeface="Calibri"/>
                <a:ea typeface="Calibri"/>
                <a:cs typeface="Calibri"/>
                <a:sym typeface="Calibri"/>
              </a:rPr>
              <a:t>    </a:t>
            </a:r>
            <a:endParaRPr>
              <a:solidFill>
                <a:schemeClr val="dk1"/>
              </a:solidFill>
            </a:endParaRPr>
          </a:p>
          <a:p>
            <a:pPr marL="571500" marR="0" lvl="0" indent="-571500" algn="l" rtl="0">
              <a:spcBef>
                <a:spcPts val="0"/>
              </a:spcBef>
              <a:spcAft>
                <a:spcPts val="0"/>
              </a:spcAft>
              <a:buClr>
                <a:schemeClr val="dk1"/>
              </a:buClr>
              <a:buSzPts val="3200"/>
              <a:buFont typeface="Arial"/>
              <a:buChar char="•"/>
            </a:pPr>
            <a:r>
              <a:rPr lang="fr-FR" sz="3200" b="0" i="0" u="none" strike="noStrike" cap="none">
                <a:solidFill>
                  <a:schemeClr val="dk1"/>
                </a:solidFill>
                <a:latin typeface="Calibri"/>
                <a:ea typeface="Calibri"/>
                <a:cs typeface="Calibri"/>
                <a:sym typeface="Calibri"/>
              </a:rPr>
              <a:t>Liberté de religion </a:t>
            </a:r>
            <a:r>
              <a:rPr lang="fr-FR" sz="3200">
                <a:solidFill>
                  <a:schemeClr val="dk1"/>
                </a:solidFill>
                <a:latin typeface="Calibri"/>
                <a:ea typeface="Calibri"/>
                <a:cs typeface="Calibri"/>
                <a:sym typeface="Calibri"/>
              </a:rPr>
              <a:t>et</a:t>
            </a:r>
            <a:r>
              <a:rPr lang="fr-FR" sz="3200" b="0" i="0" u="none" strike="noStrike" cap="none">
                <a:solidFill>
                  <a:schemeClr val="dk1"/>
                </a:solidFill>
                <a:latin typeface="Calibri"/>
                <a:ea typeface="Calibri"/>
                <a:cs typeface="Calibri"/>
                <a:sym typeface="Calibri"/>
              </a:rPr>
              <a:t> de croyance – droits et restrictions   </a:t>
            </a:r>
            <a:endParaRPr>
              <a:solidFill>
                <a:schemeClr val="dk1"/>
              </a:solidFill>
            </a:endParaRPr>
          </a:p>
          <a:p>
            <a:pPr marL="571500" marR="0" lvl="0" indent="-571500" algn="l" rtl="0">
              <a:spcBef>
                <a:spcPts val="0"/>
              </a:spcBef>
              <a:spcAft>
                <a:spcPts val="0"/>
              </a:spcAft>
              <a:buClr>
                <a:schemeClr val="dk1"/>
              </a:buClr>
              <a:buSzPts val="3200"/>
              <a:buFont typeface="Arial"/>
              <a:buChar char="•"/>
            </a:pPr>
            <a:r>
              <a:rPr lang="fr-FR" sz="3200" b="0" i="0" u="none" strike="noStrike" cap="none">
                <a:solidFill>
                  <a:schemeClr val="dk1"/>
                </a:solidFill>
                <a:latin typeface="Calibri"/>
                <a:ea typeface="Calibri"/>
                <a:cs typeface="Calibri"/>
                <a:sym typeface="Calibri"/>
              </a:rPr>
              <a:t>La liberté de religion </a:t>
            </a:r>
            <a:r>
              <a:rPr lang="fr-FR" sz="3200">
                <a:solidFill>
                  <a:schemeClr val="dk1"/>
                </a:solidFill>
                <a:latin typeface="Calibri"/>
                <a:ea typeface="Calibri"/>
                <a:cs typeface="Calibri"/>
                <a:sym typeface="Calibri"/>
              </a:rPr>
              <a:t>et</a:t>
            </a:r>
            <a:r>
              <a:rPr lang="fr-FR" sz="3200" b="0" i="0" u="none" strike="noStrike" cap="none">
                <a:solidFill>
                  <a:schemeClr val="dk1"/>
                </a:solidFill>
                <a:latin typeface="Calibri"/>
                <a:ea typeface="Calibri"/>
                <a:cs typeface="Calibri"/>
                <a:sym typeface="Calibri"/>
              </a:rPr>
              <a:t> de croyance dans notre contexte    </a:t>
            </a:r>
            <a:endParaRPr>
              <a:solidFill>
                <a:schemeClr val="dk1"/>
              </a:solidFill>
            </a:endParaRPr>
          </a:p>
          <a:p>
            <a:pPr marL="571500" marR="0" lvl="0" indent="-571500" algn="l" rtl="0">
              <a:spcBef>
                <a:spcPts val="0"/>
              </a:spcBef>
              <a:spcAft>
                <a:spcPts val="0"/>
              </a:spcAft>
              <a:buClr>
                <a:schemeClr val="dk1"/>
              </a:buClr>
              <a:buSzPts val="3200"/>
              <a:buFont typeface="Arial"/>
              <a:buChar char="•"/>
            </a:pPr>
            <a:r>
              <a:rPr lang="fr-FR" sz="3200" b="0" i="0" u="none" strike="noStrike" cap="none">
                <a:solidFill>
                  <a:schemeClr val="dk1"/>
                </a:solidFill>
                <a:latin typeface="Calibri"/>
                <a:ea typeface="Calibri"/>
                <a:cs typeface="Calibri"/>
                <a:sym typeface="Calibri"/>
              </a:rPr>
              <a:t>Les tactiques de promotion des droits de l'Homme   </a:t>
            </a:r>
            <a:endParaRPr>
              <a:solidFill>
                <a:schemeClr val="dk1"/>
              </a:solidFill>
            </a:endParaRPr>
          </a:p>
          <a:p>
            <a:pPr marL="571500" marR="0" lvl="0" indent="-571500" algn="l" rtl="0">
              <a:spcBef>
                <a:spcPts val="0"/>
              </a:spcBef>
              <a:spcAft>
                <a:spcPts val="0"/>
              </a:spcAft>
              <a:buClr>
                <a:schemeClr val="dk1"/>
              </a:buClr>
              <a:buSzPts val="3200"/>
              <a:buFont typeface="Arial"/>
              <a:buChar char="•"/>
            </a:pPr>
            <a:r>
              <a:rPr lang="fr-FR" sz="3200" b="0" i="0" u="none" strike="noStrike" cap="none">
                <a:solidFill>
                  <a:schemeClr val="dk1"/>
                </a:solidFill>
                <a:latin typeface="Calibri"/>
                <a:ea typeface="Calibri"/>
                <a:cs typeface="Calibri"/>
                <a:sym typeface="Calibri"/>
              </a:rPr>
              <a:t>Planification des actions  </a:t>
            </a:r>
            <a:endParaRPr>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87"/>
        <p:cNvGrpSpPr/>
        <p:nvPr/>
      </p:nvGrpSpPr>
      <p:grpSpPr>
        <a:xfrm>
          <a:off x="0" y="0"/>
          <a:ext cx="0" cy="0"/>
          <a:chOff x="0" y="0"/>
          <a:chExt cx="0" cy="0"/>
        </a:xfrm>
      </p:grpSpPr>
      <p:sp>
        <p:nvSpPr>
          <p:cNvPr id="88" name="Google Shape;88;p6"/>
          <p:cNvSpPr/>
          <p:nvPr/>
        </p:nvSpPr>
        <p:spPr>
          <a:xfrm>
            <a:off x="1145666" y="1320730"/>
            <a:ext cx="10338578" cy="36625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4000" b="1" i="0" u="none" strike="noStrike" cap="none">
                <a:solidFill>
                  <a:srgbClr val="000000"/>
                </a:solidFill>
                <a:latin typeface="Calibri"/>
                <a:ea typeface="Calibri"/>
                <a:cs typeface="Calibri"/>
                <a:sym typeface="Calibri"/>
              </a:rPr>
              <a:t>Aspects pratiques</a:t>
            </a:r>
            <a:r>
              <a:rPr lang="fr-FR" sz="3200" b="1" i="0" u="none" strike="noStrike" cap="none">
                <a:solidFill>
                  <a:srgbClr val="000000"/>
                </a:solidFill>
                <a:latin typeface="Calibri"/>
                <a:ea typeface="Calibri"/>
                <a:cs typeface="Calibri"/>
                <a:sym typeface="Calibri"/>
              </a:rPr>
              <a:t>   </a:t>
            </a:r>
            <a:endParaRPr sz="3200" b="1" i="0" u="none" strike="noStrike" cap="none">
              <a:solidFill>
                <a:srgbClr val="000000"/>
              </a:solidFill>
              <a:latin typeface="Calibri"/>
              <a:ea typeface="Calibri"/>
              <a:cs typeface="Calibri"/>
              <a:sym typeface="Calibri"/>
            </a:endParaRPr>
          </a:p>
          <a:p>
            <a:pPr marL="0" marR="0" lvl="0" indent="0" algn="l" rtl="0">
              <a:spcBef>
                <a:spcPts val="0"/>
              </a:spcBef>
              <a:spcAft>
                <a:spcPts val="0"/>
              </a:spcAft>
              <a:buNone/>
            </a:pPr>
            <a:endParaRPr sz="3200" b="0" i="0" u="none" strike="noStrike" cap="none">
              <a:solidFill>
                <a:srgbClr val="000000"/>
              </a:solidFill>
              <a:latin typeface="Calibri"/>
              <a:ea typeface="Calibri"/>
              <a:cs typeface="Calibri"/>
              <a:sym typeface="Calibri"/>
            </a:endParaRPr>
          </a:p>
          <a:p>
            <a:pPr marL="0" marR="0" lvl="0" indent="0" algn="l" rtl="0">
              <a:spcBef>
                <a:spcPts val="0"/>
              </a:spcBef>
              <a:spcAft>
                <a:spcPts val="0"/>
              </a:spcAft>
              <a:buNone/>
            </a:pPr>
            <a:r>
              <a:rPr lang="fr-FR" sz="3200" b="0" i="0" u="none" strike="noStrike" cap="none">
                <a:solidFill>
                  <a:srgbClr val="000000"/>
                </a:solidFill>
                <a:latin typeface="Calibri"/>
                <a:ea typeface="Calibri"/>
                <a:cs typeface="Calibri"/>
                <a:sym typeface="Calibri"/>
              </a:rPr>
              <a:t>Neuf </a:t>
            </a:r>
            <a:r>
              <a:rPr lang="fr-FR" sz="3200">
                <a:latin typeface="Calibri"/>
                <a:ea typeface="Calibri"/>
                <a:cs typeface="Calibri"/>
                <a:sym typeface="Calibri"/>
              </a:rPr>
              <a:t>séances</a:t>
            </a:r>
            <a:r>
              <a:rPr lang="fr-FR" sz="3200" b="0" i="0" u="none" strike="noStrike" cap="none">
                <a:solidFill>
                  <a:srgbClr val="000000"/>
                </a:solidFill>
                <a:latin typeface="Calibri"/>
                <a:ea typeface="Calibri"/>
                <a:cs typeface="Calibri"/>
                <a:sym typeface="Calibri"/>
              </a:rPr>
              <a:t> de 2 heures chacune.   </a:t>
            </a:r>
            <a:endParaRPr sz="3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3200" b="0" i="0" u="none" strike="noStrike" cap="none">
              <a:solidFill>
                <a:srgbClr val="000000"/>
              </a:solidFill>
              <a:latin typeface="Calibri"/>
              <a:ea typeface="Calibri"/>
              <a:cs typeface="Calibri"/>
              <a:sym typeface="Calibri"/>
            </a:endParaRPr>
          </a:p>
          <a:p>
            <a:pPr marL="0" marR="0" lvl="0" indent="0" algn="l" rtl="0">
              <a:spcBef>
                <a:spcPts val="0"/>
              </a:spcBef>
              <a:spcAft>
                <a:spcPts val="0"/>
              </a:spcAft>
              <a:buNone/>
            </a:pPr>
            <a:r>
              <a:rPr lang="fr-FR" sz="3200" b="0" i="1" u="none" strike="noStrike" cap="none">
                <a:solidFill>
                  <a:srgbClr val="000000"/>
                </a:solidFill>
                <a:latin typeface="Calibri"/>
                <a:ea typeface="Calibri"/>
                <a:cs typeface="Calibri"/>
                <a:sym typeface="Calibri"/>
              </a:rPr>
              <a:t>Ajoutez des informations sur les dates/heures si vous le souhaitez (par exemple, tous les samedis à 14h)</a:t>
            </a:r>
            <a:r>
              <a:rPr lang="fr-FR" sz="3200" b="0" i="0" u="none" strike="noStrike" cap="none">
                <a:solidFill>
                  <a:srgbClr val="000000"/>
                </a:solidFill>
                <a:latin typeface="Calibri"/>
                <a:ea typeface="Calibri"/>
                <a:cs typeface="Calibri"/>
                <a:sym typeface="Calibri"/>
              </a:rPr>
              <a:t> </a:t>
            </a:r>
            <a:endParaRPr/>
          </a:p>
          <a:p>
            <a:pPr marL="0" marR="0" lvl="0" indent="0" algn="l" rtl="0">
              <a:spcBef>
                <a:spcPts val="0"/>
              </a:spcBef>
              <a:spcAft>
                <a:spcPts val="0"/>
              </a:spcAft>
              <a:buNone/>
            </a:pPr>
            <a:r>
              <a:rPr lang="fr-FR" sz="3200" b="0" i="1" u="none" strike="noStrike" cap="none">
                <a:solidFill>
                  <a:srgbClr val="000000"/>
                </a:solidFill>
                <a:latin typeface="Calibri"/>
                <a:ea typeface="Calibri"/>
                <a:cs typeface="Calibri"/>
                <a:sym typeface="Calibri"/>
              </a:rPr>
              <a:t>Ajoutez toute information pratique nécessaire.</a:t>
            </a:r>
            <a:r>
              <a:rPr lang="fr-FR" sz="3200" b="0" i="0" u="none" strike="noStrike" cap="none">
                <a:solidFill>
                  <a:srgbClr val="000000"/>
                </a:solidFill>
                <a:latin typeface="Calibri"/>
                <a:ea typeface="Calibri"/>
                <a:cs typeface="Calibri"/>
                <a:sym typeface="Calibri"/>
              </a:rPr>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95"/>
        <p:cNvGrpSpPr/>
        <p:nvPr/>
      </p:nvGrpSpPr>
      <p:grpSpPr>
        <a:xfrm>
          <a:off x="0" y="0"/>
          <a:ext cx="0" cy="0"/>
          <a:chOff x="0" y="0"/>
          <a:chExt cx="0" cy="0"/>
        </a:xfrm>
      </p:grpSpPr>
      <p:pic>
        <p:nvPicPr>
          <p:cNvPr id="96" name="Google Shape;96;p7"/>
          <p:cNvPicPr preferRelativeResize="0"/>
          <p:nvPr/>
        </p:nvPicPr>
        <p:blipFill rotWithShape="1">
          <a:blip r:embed="rId3">
            <a:alphaModFix/>
          </a:blip>
          <a:srcRect/>
          <a:stretch/>
        </p:blipFill>
        <p:spPr>
          <a:xfrm>
            <a:off x="3016274" y="1590675"/>
            <a:ext cx="6159451" cy="425088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8"/>
          <p:cNvPicPr preferRelativeResize="0"/>
          <p:nvPr/>
        </p:nvPicPr>
        <p:blipFill rotWithShape="1">
          <a:blip r:embed="rId3">
            <a:alphaModFix/>
          </a:blip>
          <a:srcRect/>
          <a:stretch/>
        </p:blipFill>
        <p:spPr>
          <a:xfrm>
            <a:off x="4715222" y="2315728"/>
            <a:ext cx="2715014" cy="1873742"/>
          </a:xfrm>
          <a:prstGeom prst="rect">
            <a:avLst/>
          </a:prstGeom>
          <a:noFill/>
          <a:ln>
            <a:noFill/>
          </a:ln>
        </p:spPr>
      </p:pic>
      <p:pic>
        <p:nvPicPr>
          <p:cNvPr id="105" name="Google Shape;105;p8"/>
          <p:cNvPicPr preferRelativeResize="0"/>
          <p:nvPr/>
        </p:nvPicPr>
        <p:blipFill rotWithShape="1">
          <a:blip r:embed="rId4">
            <a:alphaModFix/>
          </a:blip>
          <a:srcRect/>
          <a:stretch/>
        </p:blipFill>
        <p:spPr>
          <a:xfrm>
            <a:off x="1997740" y="3850282"/>
            <a:ext cx="1028700" cy="1028700"/>
          </a:xfrm>
          <a:prstGeom prst="rect">
            <a:avLst/>
          </a:prstGeom>
          <a:noFill/>
          <a:ln>
            <a:noFill/>
          </a:ln>
        </p:spPr>
      </p:pic>
      <p:pic>
        <p:nvPicPr>
          <p:cNvPr id="106" name="Google Shape;106;p8"/>
          <p:cNvPicPr preferRelativeResize="0"/>
          <p:nvPr/>
        </p:nvPicPr>
        <p:blipFill rotWithShape="1">
          <a:blip r:embed="rId5">
            <a:alphaModFix/>
          </a:blip>
          <a:srcRect/>
          <a:stretch/>
        </p:blipFill>
        <p:spPr>
          <a:xfrm>
            <a:off x="4229448" y="700812"/>
            <a:ext cx="1028700" cy="1038225"/>
          </a:xfrm>
          <a:prstGeom prst="rect">
            <a:avLst/>
          </a:prstGeom>
          <a:noFill/>
          <a:ln>
            <a:noFill/>
          </a:ln>
        </p:spPr>
      </p:pic>
      <p:pic>
        <p:nvPicPr>
          <p:cNvPr id="107" name="Google Shape;107;p8"/>
          <p:cNvPicPr preferRelativeResize="0"/>
          <p:nvPr/>
        </p:nvPicPr>
        <p:blipFill rotWithShape="1">
          <a:blip r:embed="rId6">
            <a:alphaModFix/>
          </a:blip>
          <a:srcRect/>
          <a:stretch/>
        </p:blipFill>
        <p:spPr>
          <a:xfrm>
            <a:off x="9015670" y="2339858"/>
            <a:ext cx="1038225" cy="1028700"/>
          </a:xfrm>
          <a:prstGeom prst="rect">
            <a:avLst/>
          </a:prstGeom>
          <a:noFill/>
          <a:ln>
            <a:noFill/>
          </a:ln>
        </p:spPr>
      </p:pic>
      <p:pic>
        <p:nvPicPr>
          <p:cNvPr id="108" name="Google Shape;108;p8"/>
          <p:cNvPicPr preferRelativeResize="0"/>
          <p:nvPr/>
        </p:nvPicPr>
        <p:blipFill rotWithShape="1">
          <a:blip r:embed="rId7">
            <a:alphaModFix/>
          </a:blip>
          <a:srcRect/>
          <a:stretch/>
        </p:blipFill>
        <p:spPr>
          <a:xfrm>
            <a:off x="1997740" y="2546564"/>
            <a:ext cx="1028700" cy="1028700"/>
          </a:xfrm>
          <a:prstGeom prst="rect">
            <a:avLst/>
          </a:prstGeom>
          <a:noFill/>
          <a:ln>
            <a:noFill/>
          </a:ln>
        </p:spPr>
      </p:pic>
      <p:pic>
        <p:nvPicPr>
          <p:cNvPr id="109" name="Google Shape;109;p8"/>
          <p:cNvPicPr preferRelativeResize="0"/>
          <p:nvPr/>
        </p:nvPicPr>
        <p:blipFill rotWithShape="1">
          <a:blip r:embed="rId8">
            <a:alphaModFix/>
          </a:blip>
          <a:srcRect/>
          <a:stretch/>
        </p:blipFill>
        <p:spPr>
          <a:xfrm>
            <a:off x="5576887" y="710338"/>
            <a:ext cx="1038225" cy="1038225"/>
          </a:xfrm>
          <a:prstGeom prst="rect">
            <a:avLst/>
          </a:prstGeom>
          <a:noFill/>
          <a:ln>
            <a:noFill/>
          </a:ln>
        </p:spPr>
      </p:pic>
      <p:pic>
        <p:nvPicPr>
          <p:cNvPr id="110" name="Google Shape;110;p8"/>
          <p:cNvPicPr preferRelativeResize="0"/>
          <p:nvPr/>
        </p:nvPicPr>
        <p:blipFill rotWithShape="1">
          <a:blip r:embed="rId9">
            <a:alphaModFix/>
          </a:blip>
          <a:srcRect/>
          <a:stretch/>
        </p:blipFill>
        <p:spPr>
          <a:xfrm>
            <a:off x="6933019" y="5392438"/>
            <a:ext cx="1028700" cy="1038225"/>
          </a:xfrm>
          <a:prstGeom prst="rect">
            <a:avLst/>
          </a:prstGeom>
          <a:noFill/>
          <a:ln>
            <a:noFill/>
          </a:ln>
        </p:spPr>
      </p:pic>
      <p:pic>
        <p:nvPicPr>
          <p:cNvPr id="111" name="Google Shape;111;p8"/>
          <p:cNvPicPr preferRelativeResize="0"/>
          <p:nvPr/>
        </p:nvPicPr>
        <p:blipFill rotWithShape="1">
          <a:blip r:embed="rId10">
            <a:alphaModFix/>
          </a:blip>
          <a:srcRect/>
          <a:stretch/>
        </p:blipFill>
        <p:spPr>
          <a:xfrm>
            <a:off x="8219375" y="1233321"/>
            <a:ext cx="1038225" cy="1038225"/>
          </a:xfrm>
          <a:prstGeom prst="rect">
            <a:avLst/>
          </a:prstGeom>
          <a:noFill/>
          <a:ln>
            <a:noFill/>
          </a:ln>
        </p:spPr>
      </p:pic>
      <p:pic>
        <p:nvPicPr>
          <p:cNvPr id="112" name="Google Shape;112;p8"/>
          <p:cNvPicPr preferRelativeResize="0"/>
          <p:nvPr/>
        </p:nvPicPr>
        <p:blipFill rotWithShape="1">
          <a:blip r:embed="rId11">
            <a:alphaModFix/>
          </a:blip>
          <a:srcRect/>
          <a:stretch/>
        </p:blipFill>
        <p:spPr>
          <a:xfrm>
            <a:off x="2922649" y="4997151"/>
            <a:ext cx="1038225" cy="1028700"/>
          </a:xfrm>
          <a:prstGeom prst="rect">
            <a:avLst/>
          </a:prstGeom>
          <a:noFill/>
          <a:ln>
            <a:noFill/>
          </a:ln>
        </p:spPr>
      </p:pic>
      <p:pic>
        <p:nvPicPr>
          <p:cNvPr id="113" name="Google Shape;113;p8"/>
          <p:cNvPicPr preferRelativeResize="0"/>
          <p:nvPr/>
        </p:nvPicPr>
        <p:blipFill rotWithShape="1">
          <a:blip r:embed="rId12">
            <a:alphaModFix/>
          </a:blip>
          <a:srcRect/>
          <a:stretch/>
        </p:blipFill>
        <p:spPr>
          <a:xfrm>
            <a:off x="6933851" y="700812"/>
            <a:ext cx="1038225" cy="1028700"/>
          </a:xfrm>
          <a:prstGeom prst="rect">
            <a:avLst/>
          </a:prstGeom>
          <a:noFill/>
          <a:ln>
            <a:noFill/>
          </a:ln>
        </p:spPr>
      </p:pic>
      <p:pic>
        <p:nvPicPr>
          <p:cNvPr id="114" name="Google Shape;114;p8"/>
          <p:cNvPicPr preferRelativeResize="0"/>
          <p:nvPr/>
        </p:nvPicPr>
        <p:blipFill rotWithShape="1">
          <a:blip r:embed="rId13">
            <a:alphaModFix/>
          </a:blip>
          <a:srcRect/>
          <a:stretch/>
        </p:blipFill>
        <p:spPr>
          <a:xfrm>
            <a:off x="9177055" y="3640462"/>
            <a:ext cx="1028700" cy="1028700"/>
          </a:xfrm>
          <a:prstGeom prst="rect">
            <a:avLst/>
          </a:prstGeom>
          <a:noFill/>
          <a:ln>
            <a:noFill/>
          </a:ln>
        </p:spPr>
      </p:pic>
      <p:pic>
        <p:nvPicPr>
          <p:cNvPr id="115" name="Google Shape;115;p8"/>
          <p:cNvPicPr preferRelativeResize="0"/>
          <p:nvPr/>
        </p:nvPicPr>
        <p:blipFill rotWithShape="1">
          <a:blip r:embed="rId14">
            <a:alphaModFix/>
          </a:blip>
          <a:srcRect/>
          <a:stretch/>
        </p:blipFill>
        <p:spPr>
          <a:xfrm>
            <a:off x="5586412" y="5392437"/>
            <a:ext cx="1028700" cy="1038225"/>
          </a:xfrm>
          <a:prstGeom prst="rect">
            <a:avLst/>
          </a:prstGeom>
          <a:noFill/>
          <a:ln>
            <a:noFill/>
          </a:ln>
        </p:spPr>
      </p:pic>
      <p:pic>
        <p:nvPicPr>
          <p:cNvPr id="116" name="Google Shape;116;p8"/>
          <p:cNvPicPr preferRelativeResize="0"/>
          <p:nvPr/>
        </p:nvPicPr>
        <p:blipFill rotWithShape="1">
          <a:blip r:embed="rId15">
            <a:alphaModFix/>
          </a:blip>
          <a:srcRect/>
          <a:stretch/>
        </p:blipFill>
        <p:spPr>
          <a:xfrm>
            <a:off x="2835878" y="1242846"/>
            <a:ext cx="1038225" cy="1028700"/>
          </a:xfrm>
          <a:prstGeom prst="rect">
            <a:avLst/>
          </a:prstGeom>
          <a:noFill/>
          <a:ln>
            <a:noFill/>
          </a:ln>
        </p:spPr>
      </p:pic>
      <p:pic>
        <p:nvPicPr>
          <p:cNvPr id="117" name="Google Shape;117;p8"/>
          <p:cNvPicPr preferRelativeResize="0"/>
          <p:nvPr/>
        </p:nvPicPr>
        <p:blipFill rotWithShape="1">
          <a:blip r:embed="rId16">
            <a:alphaModFix/>
          </a:blip>
          <a:srcRect/>
          <a:stretch/>
        </p:blipFill>
        <p:spPr>
          <a:xfrm>
            <a:off x="8305102" y="4830628"/>
            <a:ext cx="1028700" cy="1028700"/>
          </a:xfrm>
          <a:prstGeom prst="rect">
            <a:avLst/>
          </a:prstGeom>
          <a:noFill/>
          <a:ln>
            <a:noFill/>
          </a:ln>
        </p:spPr>
      </p:pic>
      <p:pic>
        <p:nvPicPr>
          <p:cNvPr id="118" name="Google Shape;118;p8"/>
          <p:cNvPicPr preferRelativeResize="0"/>
          <p:nvPr/>
        </p:nvPicPr>
        <p:blipFill rotWithShape="1">
          <a:blip r:embed="rId17">
            <a:alphaModFix/>
          </a:blip>
          <a:srcRect/>
          <a:stretch/>
        </p:blipFill>
        <p:spPr>
          <a:xfrm>
            <a:off x="4229448" y="5392437"/>
            <a:ext cx="1028700" cy="1028700"/>
          </a:xfrm>
          <a:prstGeom prst="rect">
            <a:avLst/>
          </a:prstGeom>
          <a:noFill/>
          <a:ln>
            <a:noFill/>
          </a:ln>
        </p:spPr>
      </p:pic>
      <p:sp>
        <p:nvSpPr>
          <p:cNvPr id="119" name="Google Shape;119;p8"/>
          <p:cNvSpPr txBox="1"/>
          <p:nvPr/>
        </p:nvSpPr>
        <p:spPr>
          <a:xfrm>
            <a:off x="3871202" y="4295110"/>
            <a:ext cx="4301177"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3200" b="0" i="0" u="none" strike="noStrike" cap="none">
                <a:solidFill>
                  <a:srgbClr val="000000"/>
                </a:solidFill>
                <a:latin typeface="Calibri"/>
                <a:ea typeface="Calibri"/>
                <a:cs typeface="Calibri"/>
                <a:sym typeface="Calibri"/>
              </a:rPr>
              <a:t>Les besoins </a:t>
            </a:r>
            <a:r>
              <a:rPr lang="fr-FR" sz="3200">
                <a:latin typeface="Calibri"/>
                <a:ea typeface="Calibri"/>
                <a:cs typeface="Calibri"/>
                <a:sym typeface="Calibri"/>
              </a:rPr>
              <a:t>humains</a:t>
            </a:r>
            <a:r>
              <a:rPr lang="fr-FR" sz="3200" b="0" i="0" u="none" strike="noStrike" cap="none">
                <a:solidFill>
                  <a:srgbClr val="000000"/>
                </a:solidFill>
                <a:latin typeface="Calibri"/>
                <a:ea typeface="Calibri"/>
                <a:cs typeface="Calibri"/>
                <a:sym typeface="Calibri"/>
              </a:rPr>
              <a:t> </a:t>
            </a: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9"/>
          <p:cNvSpPr txBox="1"/>
          <p:nvPr/>
        </p:nvSpPr>
        <p:spPr>
          <a:xfrm>
            <a:off x="3748183" y="3847311"/>
            <a:ext cx="4695629"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3200" b="0" i="0" u="none" strike="noStrike" cap="none">
                <a:solidFill>
                  <a:srgbClr val="000000"/>
                </a:solidFill>
                <a:latin typeface="Calibri"/>
                <a:ea typeface="Calibri"/>
                <a:cs typeface="Calibri"/>
                <a:sym typeface="Calibri"/>
              </a:rPr>
              <a:t>Les responsabilités du gouvernement </a:t>
            </a:r>
            <a:endParaRPr sz="3200" b="0" i="0" u="none" strike="noStrike" cap="none">
              <a:solidFill>
                <a:schemeClr val="dk1"/>
              </a:solidFill>
              <a:latin typeface="Calibri"/>
              <a:ea typeface="Calibri"/>
              <a:cs typeface="Calibri"/>
              <a:sym typeface="Calibri"/>
            </a:endParaRPr>
          </a:p>
        </p:txBody>
      </p:sp>
      <p:pic>
        <p:nvPicPr>
          <p:cNvPr id="128" name="Google Shape;128;p9"/>
          <p:cNvPicPr preferRelativeResize="0"/>
          <p:nvPr/>
        </p:nvPicPr>
        <p:blipFill rotWithShape="1">
          <a:blip r:embed="rId3">
            <a:alphaModFix/>
          </a:blip>
          <a:srcRect/>
          <a:stretch/>
        </p:blipFill>
        <p:spPr>
          <a:xfrm>
            <a:off x="4519100" y="2080370"/>
            <a:ext cx="3153797" cy="1605475"/>
          </a:xfrm>
          <a:prstGeom prst="rect">
            <a:avLst/>
          </a:prstGeom>
          <a:noFill/>
          <a:ln>
            <a:noFill/>
          </a:ln>
        </p:spPr>
      </p:pic>
      <p:pic>
        <p:nvPicPr>
          <p:cNvPr id="129" name="Google Shape;129;p9"/>
          <p:cNvPicPr preferRelativeResize="0"/>
          <p:nvPr/>
        </p:nvPicPr>
        <p:blipFill rotWithShape="1">
          <a:blip r:embed="rId4">
            <a:alphaModFix/>
          </a:blip>
          <a:srcRect/>
          <a:stretch/>
        </p:blipFill>
        <p:spPr>
          <a:xfrm>
            <a:off x="1997740" y="3850282"/>
            <a:ext cx="1028700" cy="1028700"/>
          </a:xfrm>
          <a:prstGeom prst="rect">
            <a:avLst/>
          </a:prstGeom>
          <a:noFill/>
          <a:ln>
            <a:noFill/>
          </a:ln>
        </p:spPr>
      </p:pic>
      <p:pic>
        <p:nvPicPr>
          <p:cNvPr id="130" name="Google Shape;130;p9"/>
          <p:cNvPicPr preferRelativeResize="0"/>
          <p:nvPr/>
        </p:nvPicPr>
        <p:blipFill rotWithShape="1">
          <a:blip r:embed="rId5">
            <a:alphaModFix/>
          </a:blip>
          <a:srcRect/>
          <a:stretch/>
        </p:blipFill>
        <p:spPr>
          <a:xfrm>
            <a:off x="4229448" y="700812"/>
            <a:ext cx="1028700" cy="1038225"/>
          </a:xfrm>
          <a:prstGeom prst="rect">
            <a:avLst/>
          </a:prstGeom>
          <a:noFill/>
          <a:ln>
            <a:noFill/>
          </a:ln>
        </p:spPr>
      </p:pic>
      <p:pic>
        <p:nvPicPr>
          <p:cNvPr id="131" name="Google Shape;131;p9"/>
          <p:cNvPicPr preferRelativeResize="0"/>
          <p:nvPr/>
        </p:nvPicPr>
        <p:blipFill rotWithShape="1">
          <a:blip r:embed="rId6">
            <a:alphaModFix/>
          </a:blip>
          <a:srcRect/>
          <a:stretch/>
        </p:blipFill>
        <p:spPr>
          <a:xfrm>
            <a:off x="9015670" y="2339858"/>
            <a:ext cx="1038225" cy="1028700"/>
          </a:xfrm>
          <a:prstGeom prst="rect">
            <a:avLst/>
          </a:prstGeom>
          <a:noFill/>
          <a:ln>
            <a:noFill/>
          </a:ln>
        </p:spPr>
      </p:pic>
      <p:pic>
        <p:nvPicPr>
          <p:cNvPr id="132" name="Google Shape;132;p9"/>
          <p:cNvPicPr preferRelativeResize="0"/>
          <p:nvPr/>
        </p:nvPicPr>
        <p:blipFill rotWithShape="1">
          <a:blip r:embed="rId7">
            <a:alphaModFix/>
          </a:blip>
          <a:srcRect/>
          <a:stretch/>
        </p:blipFill>
        <p:spPr>
          <a:xfrm>
            <a:off x="1997740" y="2546564"/>
            <a:ext cx="1028700" cy="1028700"/>
          </a:xfrm>
          <a:prstGeom prst="rect">
            <a:avLst/>
          </a:prstGeom>
          <a:noFill/>
          <a:ln>
            <a:noFill/>
          </a:ln>
        </p:spPr>
      </p:pic>
      <p:pic>
        <p:nvPicPr>
          <p:cNvPr id="133" name="Google Shape;133;p9"/>
          <p:cNvPicPr preferRelativeResize="0"/>
          <p:nvPr/>
        </p:nvPicPr>
        <p:blipFill rotWithShape="1">
          <a:blip r:embed="rId8">
            <a:alphaModFix/>
          </a:blip>
          <a:srcRect/>
          <a:stretch/>
        </p:blipFill>
        <p:spPr>
          <a:xfrm>
            <a:off x="5576887" y="710338"/>
            <a:ext cx="1038225" cy="1038225"/>
          </a:xfrm>
          <a:prstGeom prst="rect">
            <a:avLst/>
          </a:prstGeom>
          <a:noFill/>
          <a:ln>
            <a:noFill/>
          </a:ln>
        </p:spPr>
      </p:pic>
      <p:pic>
        <p:nvPicPr>
          <p:cNvPr id="134" name="Google Shape;134;p9"/>
          <p:cNvPicPr preferRelativeResize="0"/>
          <p:nvPr/>
        </p:nvPicPr>
        <p:blipFill rotWithShape="1">
          <a:blip r:embed="rId9">
            <a:alphaModFix/>
          </a:blip>
          <a:srcRect/>
          <a:stretch/>
        </p:blipFill>
        <p:spPr>
          <a:xfrm>
            <a:off x="6933019" y="5392438"/>
            <a:ext cx="1028700" cy="1038225"/>
          </a:xfrm>
          <a:prstGeom prst="rect">
            <a:avLst/>
          </a:prstGeom>
          <a:noFill/>
          <a:ln>
            <a:noFill/>
          </a:ln>
        </p:spPr>
      </p:pic>
      <p:pic>
        <p:nvPicPr>
          <p:cNvPr id="135" name="Google Shape;135;p9"/>
          <p:cNvPicPr preferRelativeResize="0"/>
          <p:nvPr/>
        </p:nvPicPr>
        <p:blipFill rotWithShape="1">
          <a:blip r:embed="rId10">
            <a:alphaModFix/>
          </a:blip>
          <a:srcRect/>
          <a:stretch/>
        </p:blipFill>
        <p:spPr>
          <a:xfrm>
            <a:off x="8219375" y="1233321"/>
            <a:ext cx="1038225" cy="1038225"/>
          </a:xfrm>
          <a:prstGeom prst="rect">
            <a:avLst/>
          </a:prstGeom>
          <a:noFill/>
          <a:ln>
            <a:noFill/>
          </a:ln>
        </p:spPr>
      </p:pic>
      <p:pic>
        <p:nvPicPr>
          <p:cNvPr id="136" name="Google Shape;136;p9"/>
          <p:cNvPicPr preferRelativeResize="0"/>
          <p:nvPr/>
        </p:nvPicPr>
        <p:blipFill rotWithShape="1">
          <a:blip r:embed="rId11">
            <a:alphaModFix/>
          </a:blip>
          <a:srcRect/>
          <a:stretch/>
        </p:blipFill>
        <p:spPr>
          <a:xfrm>
            <a:off x="2922649" y="4997151"/>
            <a:ext cx="1038225" cy="1028700"/>
          </a:xfrm>
          <a:prstGeom prst="rect">
            <a:avLst/>
          </a:prstGeom>
          <a:noFill/>
          <a:ln>
            <a:noFill/>
          </a:ln>
        </p:spPr>
      </p:pic>
      <p:pic>
        <p:nvPicPr>
          <p:cNvPr id="137" name="Google Shape;137;p9"/>
          <p:cNvPicPr preferRelativeResize="0"/>
          <p:nvPr/>
        </p:nvPicPr>
        <p:blipFill rotWithShape="1">
          <a:blip r:embed="rId12">
            <a:alphaModFix/>
          </a:blip>
          <a:srcRect/>
          <a:stretch/>
        </p:blipFill>
        <p:spPr>
          <a:xfrm>
            <a:off x="6933851" y="700812"/>
            <a:ext cx="1038225" cy="1028700"/>
          </a:xfrm>
          <a:prstGeom prst="rect">
            <a:avLst/>
          </a:prstGeom>
          <a:noFill/>
          <a:ln>
            <a:noFill/>
          </a:ln>
        </p:spPr>
      </p:pic>
      <p:pic>
        <p:nvPicPr>
          <p:cNvPr id="138" name="Google Shape;138;p9"/>
          <p:cNvPicPr preferRelativeResize="0"/>
          <p:nvPr/>
        </p:nvPicPr>
        <p:blipFill rotWithShape="1">
          <a:blip r:embed="rId13">
            <a:alphaModFix/>
          </a:blip>
          <a:srcRect/>
          <a:stretch/>
        </p:blipFill>
        <p:spPr>
          <a:xfrm>
            <a:off x="9177055" y="3640462"/>
            <a:ext cx="1028700" cy="1028700"/>
          </a:xfrm>
          <a:prstGeom prst="rect">
            <a:avLst/>
          </a:prstGeom>
          <a:noFill/>
          <a:ln>
            <a:noFill/>
          </a:ln>
        </p:spPr>
      </p:pic>
      <p:pic>
        <p:nvPicPr>
          <p:cNvPr id="139" name="Google Shape;139;p9"/>
          <p:cNvPicPr preferRelativeResize="0"/>
          <p:nvPr/>
        </p:nvPicPr>
        <p:blipFill rotWithShape="1">
          <a:blip r:embed="rId14">
            <a:alphaModFix/>
          </a:blip>
          <a:srcRect/>
          <a:stretch/>
        </p:blipFill>
        <p:spPr>
          <a:xfrm>
            <a:off x="5586412" y="5392437"/>
            <a:ext cx="1028700" cy="1038225"/>
          </a:xfrm>
          <a:prstGeom prst="rect">
            <a:avLst/>
          </a:prstGeom>
          <a:noFill/>
          <a:ln>
            <a:noFill/>
          </a:ln>
        </p:spPr>
      </p:pic>
      <p:pic>
        <p:nvPicPr>
          <p:cNvPr id="140" name="Google Shape;140;p9"/>
          <p:cNvPicPr preferRelativeResize="0"/>
          <p:nvPr/>
        </p:nvPicPr>
        <p:blipFill rotWithShape="1">
          <a:blip r:embed="rId15">
            <a:alphaModFix/>
          </a:blip>
          <a:srcRect/>
          <a:stretch/>
        </p:blipFill>
        <p:spPr>
          <a:xfrm>
            <a:off x="2835878" y="1242846"/>
            <a:ext cx="1038225" cy="1028700"/>
          </a:xfrm>
          <a:prstGeom prst="rect">
            <a:avLst/>
          </a:prstGeom>
          <a:noFill/>
          <a:ln>
            <a:noFill/>
          </a:ln>
        </p:spPr>
      </p:pic>
      <p:pic>
        <p:nvPicPr>
          <p:cNvPr id="141" name="Google Shape;141;p9"/>
          <p:cNvPicPr preferRelativeResize="0"/>
          <p:nvPr/>
        </p:nvPicPr>
        <p:blipFill rotWithShape="1">
          <a:blip r:embed="rId16">
            <a:alphaModFix/>
          </a:blip>
          <a:srcRect/>
          <a:stretch/>
        </p:blipFill>
        <p:spPr>
          <a:xfrm>
            <a:off x="8305102" y="4830628"/>
            <a:ext cx="1028700" cy="1028700"/>
          </a:xfrm>
          <a:prstGeom prst="rect">
            <a:avLst/>
          </a:prstGeom>
          <a:noFill/>
          <a:ln>
            <a:noFill/>
          </a:ln>
        </p:spPr>
      </p:pic>
      <p:pic>
        <p:nvPicPr>
          <p:cNvPr id="142" name="Google Shape;142;p9"/>
          <p:cNvPicPr preferRelativeResize="0"/>
          <p:nvPr/>
        </p:nvPicPr>
        <p:blipFill rotWithShape="1">
          <a:blip r:embed="rId17">
            <a:alphaModFix/>
          </a:blip>
          <a:srcRect/>
          <a:stretch/>
        </p:blipFill>
        <p:spPr>
          <a:xfrm>
            <a:off x="4229448" y="5392437"/>
            <a:ext cx="1028700" cy="1028700"/>
          </a:xfrm>
          <a:prstGeom prst="rect">
            <a:avLst/>
          </a:prstGeom>
          <a:noFill/>
          <a:ln>
            <a:noFill/>
          </a:ln>
        </p:spPr>
      </p:pic>
    </p:spTree>
  </p:cSld>
  <p:clrMapOvr>
    <a:masterClrMapping/>
  </p:clrMapOvr>
</p:sld>
</file>

<file path=ppt/theme/theme1.xml><?xml version="1.0" encoding="utf-8"?>
<a:theme xmlns:a="http://schemas.openxmlformats.org/drawingml/2006/main" name="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x00c5_r xmlns="27879760-8d42-4139-817b-a85748325e78">2021</_x00c5_r>
    <lcf76f155ced4ddcb4097134ff3c332f xmlns="27879760-8d42-4139-817b-a85748325e78">
      <Terms xmlns="http://schemas.microsoft.com/office/infopath/2007/PartnerControls"/>
    </lcf76f155ced4ddcb4097134ff3c332f>
    <TaxCatchAll xmlns="007ce96f-f6e4-41e9-bbc1-3453ece26c5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C32C33C4E20AE3458EFB343053EF1C08" ma:contentTypeVersion="17" ma:contentTypeDescription="Skapa ett nytt dokument." ma:contentTypeScope="" ma:versionID="9cfda9da4867df8d805c8f0ffb65e8e0">
  <xsd:schema xmlns:xsd="http://www.w3.org/2001/XMLSchema" xmlns:xs="http://www.w3.org/2001/XMLSchema" xmlns:p="http://schemas.microsoft.com/office/2006/metadata/properties" xmlns:ns2="27879760-8d42-4139-817b-a85748325e78" xmlns:ns3="007ce96f-f6e4-41e9-bbc1-3453ece26c5d" targetNamespace="http://schemas.microsoft.com/office/2006/metadata/properties" ma:root="true" ma:fieldsID="4f3d7ee6cce47c066515ccff00c654e5" ns2:_="" ns3:_="">
    <xsd:import namespace="27879760-8d42-4139-817b-a85748325e78"/>
    <xsd:import namespace="007ce96f-f6e4-41e9-bbc1-3453ece26c5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x00c5_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879760-8d42-4139-817b-a85748325e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x00c5_r" ma:index="21" nillable="true" ma:displayName="År" ma:default="2021" ma:format="Dropdown" ma:internalName="_x00c5_r">
      <xsd:simpleType>
        <xsd:restriction base="dms:Choice">
          <xsd:enumeration value="2020"/>
          <xsd:enumeration value="2021"/>
          <xsd:enumeration value="2022"/>
          <xsd:enumeration value="2023"/>
          <xsd:enumeration value="2024"/>
        </xsd:restriction>
      </xsd:simpleType>
    </xsd:element>
    <xsd:element name="lcf76f155ced4ddcb4097134ff3c332f" ma:index="23" nillable="true" ma:taxonomy="true" ma:internalName="lcf76f155ced4ddcb4097134ff3c332f" ma:taxonomyFieldName="MediaServiceImageTags" ma:displayName="Bildmarkeringar" ma:readOnly="false" ma:fieldId="{5cf76f15-5ced-4ddc-b409-7134ff3c332f}" ma:taxonomyMulti="true" ma:sspId="7f661701-15ef-4a7c-a7ea-c9e41a1af7b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07ce96f-f6e4-41e9-bbc1-3453ece26c5d" elementFormDefault="qualified">
    <xsd:import namespace="http://schemas.microsoft.com/office/2006/documentManagement/types"/>
    <xsd:import namespace="http://schemas.microsoft.com/office/infopath/2007/PartnerControls"/>
    <xsd:element name="SharedWithUsers" ma:index="14"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at med information" ma:internalName="SharedWithDetails" ma:readOnly="true">
      <xsd:simpleType>
        <xsd:restriction base="dms:Note">
          <xsd:maxLength value="255"/>
        </xsd:restriction>
      </xsd:simpleType>
    </xsd:element>
    <xsd:element name="TaxCatchAll" ma:index="24" nillable="true" ma:displayName="Taxonomy Catch All Column" ma:hidden="true" ma:list="{d99a0077-f199-407e-a3fd-16edb1593583}" ma:internalName="TaxCatchAll" ma:showField="CatchAllData" ma:web="007ce96f-f6e4-41e9-bbc1-3453ece26c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D267D0-6E46-4F34-A781-9CE1FCA871CE}">
  <ds:schemaRefs>
    <ds:schemaRef ds:uri="007ce96f-f6e4-41e9-bbc1-3453ece26c5d"/>
    <ds:schemaRef ds:uri="27879760-8d42-4139-817b-a85748325e78"/>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E5842F2-714C-4EEE-B1B5-50A51C8819DB}"/>
</file>

<file path=customXml/itemProps3.xml><?xml version="1.0" encoding="utf-8"?>
<ds:datastoreItem xmlns:ds="http://schemas.openxmlformats.org/officeDocument/2006/customXml" ds:itemID="{C7533ACA-A884-45DE-9340-BDCF9E1256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3029</Words>
  <Application>Microsoft Office PowerPoint</Application>
  <PresentationFormat>Bredbild</PresentationFormat>
  <Paragraphs>231</Paragraphs>
  <Slides>29</Slides>
  <Notes>29</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29</vt:i4>
      </vt:variant>
    </vt:vector>
  </HeadingPairs>
  <TitlesOfParts>
    <vt:vector size="33" baseType="lpstr">
      <vt:lpstr>Calibri</vt:lpstr>
      <vt:lpstr>Arial</vt:lpstr>
      <vt:lpstr>Quattrocento Sans</vt:lpstr>
      <vt:lpstr>FORBTema2</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 ARTICLE 1  « Tous les hommes naissent égaux en dignité et en droits. Ils sont doués de raison et de conscience et doivent agir les uns envers les autres dans un esprit de fraternité. »      </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FORB Learning Platform;Katherine.Cash@smc.global</dc:creator>
  <cp:lastModifiedBy>Erik Stenseke</cp:lastModifiedBy>
  <cp:revision>2</cp:revision>
  <dcterms:created xsi:type="dcterms:W3CDTF">2021-07-06T04:33:10Z</dcterms:created>
  <dcterms:modified xsi:type="dcterms:W3CDTF">2022-05-13T14:48:14Z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0x010100C32C33C4E20AE3458EFB343053EF1C08</vt:lpwstr>
  </property>
  <property fmtid="{D5CDD505-2E9C-101B-9397-08002B2CF9AE}" pid="3" name="MediaServiceImageTags">
    <vt:lpwstr/>
  </property>
</Properties>
</file>