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2" r:id="rId5"/>
    <p:sldMasterId id="2147483679" r:id="rId6"/>
    <p:sldMasterId id="2147483690" r:id="rId7"/>
  </p:sldMasterIdLst>
  <p:notesMasterIdLst>
    <p:notesMasterId r:id="rId53"/>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63">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h5jrNZ1jhK7ZU7sTJaF7yVrGXn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p:cViewPr varScale="1">
        <p:scale>
          <a:sx n="93" d="100"/>
          <a:sy n="93" d="100"/>
        </p:scale>
        <p:origin x="274" y="82"/>
      </p:cViewPr>
      <p:guideLst>
        <p:guide orient="horz" pos="2160"/>
        <p:guide pos="3863"/>
      </p:guideLst>
    </p:cSldViewPr>
  </p:slideViewPr>
  <p:notesTextViewPr>
    <p:cViewPr>
      <p:scale>
        <a:sx n="1" d="1"/>
        <a:sy n="1" d="1"/>
      </p:scale>
      <p:origin x="0" y="0"/>
    </p:cViewPr>
  </p:notesTextViewPr>
  <p:notesViewPr>
    <p:cSldViewPr snapToGrid="0">
      <p:cViewPr varScale="1">
        <p:scale>
          <a:sx n="75" d="100"/>
          <a:sy n="75" d="100"/>
        </p:scale>
        <p:origin x="2938" y="29"/>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a:effectLst/>
            </c:spPr>
            <c:extLst>
              <c:ext xmlns:c16="http://schemas.microsoft.com/office/drawing/2014/chart" uri="{C3380CC4-5D6E-409C-BE32-E72D297353CC}">
                <c16:uniqueId val="{00000001-A5B0-5E46-91EC-E82B60225D54}"/>
              </c:ext>
            </c:extLst>
          </c:dPt>
          <c:dPt>
            <c:idx val="1"/>
            <c:bubble3D val="0"/>
            <c:spPr>
              <a:solidFill>
                <a:schemeClr val="accent2"/>
              </a:solidFill>
              <a:ln w="19050">
                <a:noFill/>
              </a:ln>
              <a:effectLst/>
            </c:spPr>
            <c:extLst>
              <c:ext xmlns:c16="http://schemas.microsoft.com/office/drawing/2014/chart" uri="{C3380CC4-5D6E-409C-BE32-E72D297353CC}">
                <c16:uniqueId val="{00000003-A5B0-5E46-91EC-E82B60225D54}"/>
              </c:ext>
            </c:extLst>
          </c:dPt>
          <c:dPt>
            <c:idx val="2"/>
            <c:bubble3D val="0"/>
            <c:spPr>
              <a:solidFill>
                <a:schemeClr val="accent3"/>
              </a:solidFill>
              <a:ln w="19050">
                <a:noFill/>
              </a:ln>
              <a:effectLst/>
            </c:spPr>
            <c:extLst>
              <c:ext xmlns:c16="http://schemas.microsoft.com/office/drawing/2014/chart" uri="{C3380CC4-5D6E-409C-BE32-E72D297353CC}">
                <c16:uniqueId val="{00000005-A5B0-5E46-91EC-E82B60225D54}"/>
              </c:ext>
            </c:extLst>
          </c:dPt>
          <c:dPt>
            <c:idx val="3"/>
            <c:bubble3D val="0"/>
            <c:spPr>
              <a:solidFill>
                <a:schemeClr val="accent4"/>
              </a:solidFill>
              <a:ln w="19050">
                <a:noFill/>
              </a:ln>
              <a:effectLst/>
            </c:spPr>
            <c:extLst>
              <c:ext xmlns:c16="http://schemas.microsoft.com/office/drawing/2014/chart" uri="{C3380CC4-5D6E-409C-BE32-E72D297353CC}">
                <c16:uniqueId val="{00000007-A5B0-5E46-91EC-E82B60225D54}"/>
              </c:ext>
            </c:extLst>
          </c:dPt>
          <c:dLbls>
            <c:delete val="1"/>
          </c:dLbls>
          <c:cat>
            <c:strRef>
              <c:f>Blad1!$A$2:$A$5</c:f>
              <c:strCache>
                <c:ptCount val="4"/>
                <c:pt idx="0">
                  <c:v>kv 1</c:v>
                </c:pt>
                <c:pt idx="1">
                  <c:v>kv 2</c:v>
                </c:pt>
                <c:pt idx="2">
                  <c:v>kv 3</c:v>
                </c:pt>
                <c:pt idx="3">
                  <c:v>kv 4</c:v>
                </c:pt>
              </c:strCache>
            </c:strRef>
          </c:cat>
          <c:val>
            <c:numRef>
              <c:f>Blad1!$B$2:$B$5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A5B0-5E46-91EC-E82B60225D54}"/>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a:effectLst/>
            </c:spPr>
            <c:extLst>
              <c:ext xmlns:c16="http://schemas.microsoft.com/office/drawing/2014/chart" uri="{C3380CC4-5D6E-409C-BE32-E72D297353CC}">
                <c16:uniqueId val="{00000001-64D4-C84C-96E5-E111EB5482BE}"/>
              </c:ext>
            </c:extLst>
          </c:dPt>
          <c:dPt>
            <c:idx val="1"/>
            <c:bubble3D val="0"/>
            <c:spPr>
              <a:solidFill>
                <a:schemeClr val="accent2"/>
              </a:solidFill>
              <a:ln w="19050">
                <a:noFill/>
              </a:ln>
              <a:effectLst/>
            </c:spPr>
            <c:extLst>
              <c:ext xmlns:c16="http://schemas.microsoft.com/office/drawing/2014/chart" uri="{C3380CC4-5D6E-409C-BE32-E72D297353CC}">
                <c16:uniqueId val="{00000003-64D4-C84C-96E5-E111EB5482BE}"/>
              </c:ext>
            </c:extLst>
          </c:dPt>
          <c:dPt>
            <c:idx val="2"/>
            <c:bubble3D val="0"/>
            <c:spPr>
              <a:solidFill>
                <a:schemeClr val="accent3"/>
              </a:solidFill>
              <a:ln w="19050">
                <a:noFill/>
              </a:ln>
              <a:effectLst/>
            </c:spPr>
            <c:extLst>
              <c:ext xmlns:c16="http://schemas.microsoft.com/office/drawing/2014/chart" uri="{C3380CC4-5D6E-409C-BE32-E72D297353CC}">
                <c16:uniqueId val="{00000005-64D4-C84C-96E5-E111EB5482BE}"/>
              </c:ext>
            </c:extLst>
          </c:dPt>
          <c:dPt>
            <c:idx val="3"/>
            <c:bubble3D val="0"/>
            <c:spPr>
              <a:solidFill>
                <a:schemeClr val="accent4"/>
              </a:solidFill>
              <a:ln w="19050">
                <a:noFill/>
              </a:ln>
              <a:effectLst/>
            </c:spPr>
            <c:extLst>
              <c:ext xmlns:c16="http://schemas.microsoft.com/office/drawing/2014/chart" uri="{C3380CC4-5D6E-409C-BE32-E72D297353CC}">
                <c16:uniqueId val="{00000007-64D4-C84C-96E5-E111EB5482BE}"/>
              </c:ext>
            </c:extLst>
          </c:dPt>
          <c:dLbls>
            <c:delete val="1"/>
          </c:dLbls>
          <c:cat>
            <c:strRef>
              <c:f>Blad1!$A$2:$A$5</c:f>
              <c:strCache>
                <c:ptCount val="4"/>
                <c:pt idx="0">
                  <c:v>kv 1</c:v>
                </c:pt>
                <c:pt idx="1">
                  <c:v>kv 2</c:v>
                </c:pt>
                <c:pt idx="2">
                  <c:v>kv 3</c:v>
                </c:pt>
                <c:pt idx="3">
                  <c:v>kv 4</c:v>
                </c:pt>
              </c:strCache>
            </c:strRef>
          </c:cat>
          <c:val>
            <c:numRef>
              <c:f>Blad1!$B$2:$B$5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64D4-C84C-96E5-E111EB5482BE}"/>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a:effectLst/>
            </c:spPr>
            <c:extLst>
              <c:ext xmlns:c16="http://schemas.microsoft.com/office/drawing/2014/chart" uri="{C3380CC4-5D6E-409C-BE32-E72D297353CC}">
                <c16:uniqueId val="{00000001-06E1-4E46-AC3B-89BD51B5113C}"/>
              </c:ext>
            </c:extLst>
          </c:dPt>
          <c:dPt>
            <c:idx val="1"/>
            <c:bubble3D val="0"/>
            <c:spPr>
              <a:solidFill>
                <a:schemeClr val="accent2"/>
              </a:solidFill>
              <a:ln w="19050">
                <a:noFill/>
              </a:ln>
              <a:effectLst/>
            </c:spPr>
            <c:extLst>
              <c:ext xmlns:c16="http://schemas.microsoft.com/office/drawing/2014/chart" uri="{C3380CC4-5D6E-409C-BE32-E72D297353CC}">
                <c16:uniqueId val="{00000003-06E1-4E46-AC3B-89BD51B5113C}"/>
              </c:ext>
            </c:extLst>
          </c:dPt>
          <c:dPt>
            <c:idx val="2"/>
            <c:bubble3D val="0"/>
            <c:spPr>
              <a:solidFill>
                <a:schemeClr val="accent3"/>
              </a:solidFill>
              <a:ln w="19050">
                <a:noFill/>
              </a:ln>
              <a:effectLst/>
            </c:spPr>
            <c:extLst>
              <c:ext xmlns:c16="http://schemas.microsoft.com/office/drawing/2014/chart" uri="{C3380CC4-5D6E-409C-BE32-E72D297353CC}">
                <c16:uniqueId val="{00000005-06E1-4E46-AC3B-89BD51B5113C}"/>
              </c:ext>
            </c:extLst>
          </c:dPt>
          <c:dPt>
            <c:idx val="3"/>
            <c:bubble3D val="0"/>
            <c:spPr>
              <a:solidFill>
                <a:schemeClr val="accent4"/>
              </a:solidFill>
              <a:ln w="19050">
                <a:noFill/>
              </a:ln>
              <a:effectLst/>
            </c:spPr>
            <c:extLst>
              <c:ext xmlns:c16="http://schemas.microsoft.com/office/drawing/2014/chart" uri="{C3380CC4-5D6E-409C-BE32-E72D297353CC}">
                <c16:uniqueId val="{00000007-06E1-4E46-AC3B-89BD51B5113C}"/>
              </c:ext>
            </c:extLst>
          </c:dPt>
          <c:dLbls>
            <c:delete val="1"/>
          </c:dLbls>
          <c:cat>
            <c:strRef>
              <c:f>Blad1!$A$2:$A$5</c:f>
              <c:strCache>
                <c:ptCount val="4"/>
                <c:pt idx="0">
                  <c:v>kv 1</c:v>
                </c:pt>
                <c:pt idx="1">
                  <c:v>kv 2</c:v>
                </c:pt>
                <c:pt idx="2">
                  <c:v>kv 3</c:v>
                </c:pt>
                <c:pt idx="3">
                  <c:v>kv 4</c:v>
                </c:pt>
              </c:strCache>
            </c:strRef>
          </c:cat>
          <c:val>
            <c:numRef>
              <c:f>Blad1!$B$2:$B$5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06E1-4E46-AC3B-89BD51B5113C}"/>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a:effectLst/>
            </c:spPr>
            <c:extLst>
              <c:ext xmlns:c16="http://schemas.microsoft.com/office/drawing/2014/chart" uri="{C3380CC4-5D6E-409C-BE32-E72D297353CC}">
                <c16:uniqueId val="{00000001-A465-EF46-B174-6954805BF035}"/>
              </c:ext>
            </c:extLst>
          </c:dPt>
          <c:dPt>
            <c:idx val="1"/>
            <c:bubble3D val="0"/>
            <c:spPr>
              <a:solidFill>
                <a:schemeClr val="accent2"/>
              </a:solidFill>
              <a:ln w="19050">
                <a:noFill/>
              </a:ln>
              <a:effectLst/>
            </c:spPr>
            <c:extLst>
              <c:ext xmlns:c16="http://schemas.microsoft.com/office/drawing/2014/chart" uri="{C3380CC4-5D6E-409C-BE32-E72D297353CC}">
                <c16:uniqueId val="{00000003-A465-EF46-B174-6954805BF035}"/>
              </c:ext>
            </c:extLst>
          </c:dPt>
          <c:dPt>
            <c:idx val="2"/>
            <c:bubble3D val="0"/>
            <c:spPr>
              <a:solidFill>
                <a:schemeClr val="accent3"/>
              </a:solidFill>
              <a:ln w="19050">
                <a:noFill/>
              </a:ln>
              <a:effectLst/>
            </c:spPr>
            <c:extLst>
              <c:ext xmlns:c16="http://schemas.microsoft.com/office/drawing/2014/chart" uri="{C3380CC4-5D6E-409C-BE32-E72D297353CC}">
                <c16:uniqueId val="{00000005-A465-EF46-B174-6954805BF035}"/>
              </c:ext>
            </c:extLst>
          </c:dPt>
          <c:dPt>
            <c:idx val="3"/>
            <c:bubble3D val="0"/>
            <c:spPr>
              <a:solidFill>
                <a:schemeClr val="accent4"/>
              </a:solidFill>
              <a:ln w="19050">
                <a:noFill/>
              </a:ln>
              <a:effectLst/>
            </c:spPr>
            <c:extLst>
              <c:ext xmlns:c16="http://schemas.microsoft.com/office/drawing/2014/chart" uri="{C3380CC4-5D6E-409C-BE32-E72D297353CC}">
                <c16:uniqueId val="{00000007-A465-EF46-B174-6954805BF035}"/>
              </c:ext>
            </c:extLst>
          </c:dPt>
          <c:dLbls>
            <c:delete val="1"/>
          </c:dLbls>
          <c:cat>
            <c:strRef>
              <c:f>Blad1!$A$2:$A$5</c:f>
              <c:strCache>
                <c:ptCount val="4"/>
                <c:pt idx="0">
                  <c:v>kv 1</c:v>
                </c:pt>
                <c:pt idx="1">
                  <c:v>kv 2</c:v>
                </c:pt>
                <c:pt idx="2">
                  <c:v>kv 3</c:v>
                </c:pt>
                <c:pt idx="3">
                  <c:v>kv 4</c:v>
                </c:pt>
              </c:strCache>
            </c:strRef>
          </c:cat>
          <c:val>
            <c:numRef>
              <c:f>Blad1!$B$2:$B$5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A465-EF46-B174-6954805BF035}"/>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ar-S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229" name="Google Shape;229;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230" name="Google Shape;23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latin typeface="Calibri"/>
                <a:ea typeface="Calibri"/>
                <a:cs typeface="Calibri"/>
                <a:sym typeface="Calibri"/>
              </a:rPr>
              <a:t>تمارس بعض الحكومات سياسة التمييز في تخصيص الأموال العامة – </a:t>
            </a:r>
            <a:r>
              <a:rPr lang="ar-SA" sz="1200" b="0" i="0">
                <a:latin typeface="Calibri"/>
                <a:ea typeface="Calibri"/>
                <a:cs typeface="Calibri"/>
                <a:sym typeface="Calibri"/>
              </a:rPr>
              <a:t>عبر الاستثمار مثلًا أقل بكثير في البنية التحتية أو الصحة أو التعليم في مناطق الأقليات. </a:t>
            </a:r>
            <a:endParaRPr/>
          </a:p>
          <a:p>
            <a:pPr marL="0" lvl="0" indent="0" algn="r" rtl="1">
              <a:spcBef>
                <a:spcPts val="0"/>
              </a:spcBef>
              <a:spcAft>
                <a:spcPts val="0"/>
              </a:spcAft>
              <a:buNone/>
            </a:pPr>
            <a:r>
              <a:rPr lang="ar-SA" sz="1200" b="0" i="0">
                <a:latin typeface="Calibri"/>
                <a:ea typeface="Calibri"/>
                <a:cs typeface="Calibri"/>
                <a:sym typeface="Calibri"/>
              </a:rPr>
              <a:t>يمكن أن يخلق ذلك مخاطر طويلة الأجل تفاقم التوتّر الطائفي وعدم الاستقرار السياسي. </a:t>
            </a:r>
            <a:r>
              <a:rPr lang="ar-SA" sz="1200" b="1" i="0">
                <a:latin typeface="Calibri"/>
                <a:ea typeface="Calibri"/>
                <a:cs typeface="Calibri"/>
                <a:sym typeface="Calibri"/>
              </a:rPr>
              <a:t>وقد يحصل التمييز أيضًا في طريقة عمل المؤسسات.</a:t>
            </a:r>
            <a:r>
              <a:rPr lang="ar-SA" sz="1200" b="0" i="0">
                <a:latin typeface="Calibri"/>
                <a:ea typeface="Calibri"/>
                <a:cs typeface="Calibri"/>
                <a:sym typeface="Calibri"/>
              </a:rPr>
              <a:t> إذ يمكن أن يواجه أطفال المدارس على سبيل المثال التمييز، والمشاركة القسرية في أنشطة دينية طائفية، أو الكتب المدرسية التي تتحدث عن مجتمعهم بالسوء. وفي حالات نادرة، تُحرم بعض الجماعات من التعليم - فلا يُسمح للبهائيين على سبيل المثال بالالتحاق بالجامعة في إيران. </a:t>
            </a:r>
            <a:endParaRPr/>
          </a:p>
          <a:p>
            <a:pPr marL="0" lvl="0" indent="0" algn="r" rtl="1">
              <a:spcBef>
                <a:spcPts val="0"/>
              </a:spcBef>
              <a:spcAft>
                <a:spcPts val="0"/>
              </a:spcAft>
              <a:buNone/>
            </a:pPr>
            <a:endParaRPr sz="1200">
              <a:solidFill>
                <a:schemeClr val="dk1"/>
              </a:solidFill>
              <a:latin typeface="Calibri"/>
              <a:ea typeface="Calibri"/>
              <a:cs typeface="Calibri"/>
              <a:sym typeface="Calibri"/>
            </a:endParaRPr>
          </a:p>
        </p:txBody>
      </p:sp>
      <p:sp>
        <p:nvSpPr>
          <p:cNvPr id="345" name="Google Shape;345;p1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46" name="Google Shape;346;p1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47" name="Google Shape;34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latin typeface="Calibri"/>
                <a:ea typeface="Calibri"/>
                <a:cs typeface="Calibri"/>
                <a:sym typeface="Calibri"/>
              </a:rPr>
              <a:t>قصص عن القيود والتمييز</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1" i="0">
                <a:latin typeface="Calibri"/>
                <a:ea typeface="Calibri"/>
                <a:cs typeface="Calibri"/>
                <a:sym typeface="Calibri"/>
              </a:rPr>
              <a:t>تخلق العديد من أنواع القوانين قيودًا تؤدّي بشكل مباشر أو غير مباشر إلى التمييز. وتُعتبَر لوائح التخطيط، التي قد تبدو محايدة، حاجزًا شائعًا يمنع الأقليات من بناء دور العبادة.</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واجهت مجموعة من الأقليات في روسيا صعوبات – من خلال مثلًا عدم منحها الأذونات، أو إنهاء عقود الإيجار البلدية بعد بدء البناء، أو أعمال الهدم. </a:t>
            </a:r>
            <a:endParaRPr/>
          </a:p>
          <a:p>
            <a:pPr marL="0" lvl="0" indent="0" algn="r" rtl="1">
              <a:spcBef>
                <a:spcPts val="0"/>
              </a:spcBef>
              <a:spcAft>
                <a:spcPts val="0"/>
              </a:spcAft>
              <a:buNone/>
            </a:pPr>
            <a:endParaRPr sz="1200" b="0" i="0">
              <a:solidFill>
                <a:srgbClr val="000000"/>
              </a:solidFill>
              <a:latin typeface="Calibri"/>
              <a:ea typeface="Calibri"/>
              <a:cs typeface="Calibri"/>
              <a:sym typeface="Calibri"/>
            </a:endParaRPr>
          </a:p>
        </p:txBody>
      </p:sp>
      <p:sp>
        <p:nvSpPr>
          <p:cNvPr id="353" name="Google Shape;353;p1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54" name="Google Shape;354;p1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55" name="Google Shape;35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latin typeface="Calibri"/>
                <a:ea typeface="Calibri"/>
                <a:cs typeface="Calibri"/>
                <a:sym typeface="Calibri"/>
              </a:rPr>
              <a:t>يمكن أن تكون القوانين التي تحكم تسجيل الطوائف الدينية تقييديّة وتمييزية أيضًا.</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تطلب الحكومة الجزائرية من جميع الجماعات، الدينية أو غير الدينية، التسجيل كجمعيّة قبل البدء بأنشطتها. ولم تُعطَ الجماعة الأحمديّة الصغيرة إذن التسجيل مثلًا. وفي نهاية عام </a:t>
            </a:r>
            <a:r>
              <a:rPr lang="ar-SA"/>
              <a:t>٢٠٢٠</a:t>
            </a:r>
            <a:r>
              <a:rPr lang="ar-SA" sz="1200" b="0" i="0">
                <a:latin typeface="Calibri"/>
                <a:ea typeface="Calibri"/>
                <a:cs typeface="Calibri"/>
                <a:sym typeface="Calibri"/>
              </a:rPr>
              <a:t>، كانت هناك </a:t>
            </a:r>
            <a:r>
              <a:rPr lang="ar-SA"/>
              <a:t>٢٢٠</a:t>
            </a:r>
            <a:r>
              <a:rPr lang="ar-SA" sz="1200" b="0" i="0">
                <a:latin typeface="Calibri"/>
                <a:ea typeface="Calibri"/>
                <a:cs typeface="Calibri"/>
                <a:sym typeface="Calibri"/>
              </a:rPr>
              <a:t> قضيّة قانونية ضد أفراد من المجتمع تمّ اتّهامهم بجرائم مثل إقامة الصلاة في أماكن غير مرخّصة. </a:t>
            </a:r>
            <a:endParaRPr/>
          </a:p>
          <a:p>
            <a:pPr marL="0" lvl="0" indent="0" algn="r" rtl="1">
              <a:spcBef>
                <a:spcPts val="0"/>
              </a:spcBef>
              <a:spcAft>
                <a:spcPts val="0"/>
              </a:spcAft>
              <a:buNone/>
            </a:pPr>
            <a:endParaRPr sz="1200" b="0" i="0">
              <a:solidFill>
                <a:srgbClr val="000000"/>
              </a:solidFill>
              <a:latin typeface="Calibri"/>
              <a:ea typeface="Calibri"/>
              <a:cs typeface="Calibri"/>
              <a:sym typeface="Calibri"/>
            </a:endParaRPr>
          </a:p>
        </p:txBody>
      </p:sp>
      <p:sp>
        <p:nvSpPr>
          <p:cNvPr id="364" name="Google Shape;364;p1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65" name="Google Shape;365;p1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66" name="Google Shape;36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latin typeface="Calibri"/>
                <a:ea typeface="Calibri"/>
                <a:cs typeface="Calibri"/>
                <a:sym typeface="Calibri"/>
              </a:rPr>
              <a:t>تقيّد بعض الحكومات الممارسات الدينية لمجتمعات الأغلبية أيضًا.</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في عام </a:t>
            </a:r>
            <a:r>
              <a:rPr lang="ar-SA"/>
              <a:t>٢٠٢٠</a:t>
            </a:r>
            <a:r>
              <a:rPr lang="ar-SA" sz="1200" b="0" i="0">
                <a:latin typeface="Calibri"/>
                <a:ea typeface="Calibri"/>
                <a:cs typeface="Calibri"/>
                <a:sym typeface="Calibri"/>
              </a:rPr>
              <a:t>، أمر المسؤولون في منطقة "ليباب" في تركمانستان موظفي الدولة مثل المدرّسين والممرّضين بعدم حضور صلاة الجمعة وهدّدوهم بالطرد إذا شوهدوا في المساجد. </a:t>
            </a:r>
            <a:endParaRPr/>
          </a:p>
        </p:txBody>
      </p:sp>
      <p:sp>
        <p:nvSpPr>
          <p:cNvPr id="376" name="Google Shape;376;p1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77" name="Google Shape;377;p1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78" name="Google Shape;37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a:latin typeface="Calibri"/>
                <a:ea typeface="Calibri"/>
                <a:cs typeface="Calibri"/>
                <a:sym typeface="Calibri"/>
              </a:rPr>
              <a:t>لنفكّر في نوعين آخرين من القوانين التي يمكن أن تخلق قيودًا: قانون الأسرة وقوانين التجديف أو الردة. </a:t>
            </a:r>
            <a:endParaRPr/>
          </a:p>
          <a:p>
            <a:pPr marL="0" lvl="0" indent="0" algn="r" rtl="1">
              <a:spcBef>
                <a:spcPts val="0"/>
              </a:spcBef>
              <a:spcAft>
                <a:spcPts val="0"/>
              </a:spcAft>
              <a:buNone/>
            </a:pPr>
            <a:r>
              <a:rPr lang="ar-SA" sz="1200" b="1" i="0">
                <a:latin typeface="Calibri"/>
                <a:ea typeface="Calibri"/>
                <a:cs typeface="Calibri"/>
                <a:sym typeface="Calibri"/>
              </a:rPr>
              <a:t>قانون الأسرة</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1" i="0">
                <a:latin typeface="Calibri"/>
                <a:ea typeface="Calibri"/>
                <a:cs typeface="Calibri"/>
                <a:sym typeface="Calibri"/>
              </a:rPr>
              <a:t>يمكن للقوانين العلمانية والدينية التي تحكم الزواج والطلاق والميراث وحضانة الأطفال أن تكون مقّيِدة للحقوق وتمييزيّة.</a:t>
            </a:r>
            <a:r>
              <a:rPr lang="ar-SA" sz="1200" b="0" i="0">
                <a:latin typeface="Calibri"/>
                <a:ea typeface="Calibri"/>
                <a:cs typeface="Calibri"/>
                <a:sym typeface="Calibri"/>
              </a:rPr>
              <a:t> </a:t>
            </a:r>
            <a:endParaRPr/>
          </a:p>
        </p:txBody>
      </p:sp>
      <p:sp>
        <p:nvSpPr>
          <p:cNvPr id="386" name="Google Shape;386;p1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87" name="Google Shape;387;p1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88" name="Google Shape;38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a:solidFill>
                  <a:srgbClr val="000000"/>
                </a:solidFill>
                <a:latin typeface="Calibri"/>
                <a:ea typeface="Calibri"/>
                <a:cs typeface="Calibri"/>
                <a:sym typeface="Calibri"/>
              </a:rPr>
              <a:t>في الهند، يفرض قانون الزواج الخاص العلماني على الأزواج من مختلف الأديان إخطار القاضي قبل </a:t>
            </a:r>
            <a:r>
              <a:rPr lang="ar-SA">
                <a:solidFill>
                  <a:srgbClr val="000000"/>
                </a:solidFill>
              </a:rPr>
              <a:t>٣٠</a:t>
            </a:r>
            <a:r>
              <a:rPr lang="ar-SA" sz="1200" b="0" i="0">
                <a:solidFill>
                  <a:srgbClr val="000000"/>
                </a:solidFill>
                <a:latin typeface="Calibri"/>
                <a:ea typeface="Calibri"/>
                <a:cs typeface="Calibri"/>
                <a:sym typeface="Calibri"/>
              </a:rPr>
              <a:t> يومًا من الزفاف. فيحقّق القاضي في الطلب ويرسل إشعارًا إلى منزل أسرة الزوجين. وهذا يعرّض العديد من الأزواج لخطر العنف المرتبط بالشرف. </a:t>
            </a:r>
            <a:endParaRPr sz="1200">
              <a:solidFill>
                <a:schemeClr val="dk1"/>
              </a:solidFill>
              <a:latin typeface="Calibri"/>
              <a:ea typeface="Calibri"/>
              <a:cs typeface="Calibri"/>
              <a:sym typeface="Calibri"/>
            </a:endParaRPr>
          </a:p>
        </p:txBody>
      </p:sp>
      <p:sp>
        <p:nvSpPr>
          <p:cNvPr id="397" name="Google Shape;397;p1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98" name="Google Shape;398;p1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99" name="Google Shape;39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7000"/>
              </a:lnSpc>
              <a:spcBef>
                <a:spcPts val="0"/>
              </a:spcBef>
              <a:spcAft>
                <a:spcPts val="0"/>
              </a:spcAft>
              <a:buNone/>
            </a:pPr>
            <a:r>
              <a:rPr lang="ar-SA" sz="1200" b="0" i="0">
                <a:solidFill>
                  <a:srgbClr val="000000"/>
                </a:solidFill>
                <a:latin typeface="Calibri"/>
                <a:ea typeface="Calibri"/>
                <a:cs typeface="Calibri"/>
                <a:sym typeface="Calibri"/>
              </a:rPr>
              <a:t>"ريفاثي ماسوساي" شابّة ماليزيّة ولدت لأبوين مسلمين، ولكن ربّتها جدتها الهندوسية على الديانة الهندوسية. أرسلت محكمة دينية "ريفاثي" إلى مركز إعادة تأهيل إسلامي لمدّة ٦ أشهر لزواجها من رجل هندوسي ورفضها العودة إلى الإسلام. </a:t>
            </a:r>
            <a:endParaRPr sz="1200">
              <a:latin typeface="Calibri"/>
              <a:ea typeface="Calibri"/>
              <a:cs typeface="Calibri"/>
              <a:sym typeface="Calibri"/>
            </a:endParaRPr>
          </a:p>
        </p:txBody>
      </p:sp>
      <p:sp>
        <p:nvSpPr>
          <p:cNvPr id="408" name="Google Shape;408;p1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09" name="Google Shape;409;p1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10" name="Google Shape;41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latin typeface="Calibri"/>
                <a:ea typeface="Calibri"/>
                <a:cs typeface="Calibri"/>
                <a:sym typeface="Calibri"/>
              </a:rPr>
              <a:t>في بعض الأحيان، تجعل قوانين الأسرة الدينية وقوانين الردة الأقليات عرضة لهجمات إجراميّة.</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كلّ عام، تتعرّض مئات الفتيات الهندوسيات والمسيحيات في باكستان للاختطاف وتغيير الدين بالإكراه والزواج القسري. هذا ما حصل لـ"مايرا شهباز" عندما كانت في الرابعة عشرة من عمرها. ذهب والداها إلى المحكمة لاسترجاعها، ولكنّ ترك الإسلام محظور في باكستان، ولا يمكن لوالدين مسيحيين أن يكون لهم حضانة أطفال مسلمين، لذلك، قضت المحكمة العليا بإعادتها إلى مختطفها. وبعد أسبوعين، هربت "مايرا"، وهي اليوم تعيش مختبئة وتكافح من أجل إلغاء زواجها وإعادة تسوية وضعها القانوني لتعود مسيحيّة. </a:t>
            </a:r>
            <a:endParaRPr/>
          </a:p>
          <a:p>
            <a:pPr marL="0" lvl="0" indent="0" algn="r" rtl="1">
              <a:spcBef>
                <a:spcPts val="0"/>
              </a:spcBef>
              <a:spcAft>
                <a:spcPts val="0"/>
              </a:spcAft>
              <a:buNone/>
            </a:pPr>
            <a:endParaRPr sz="1200" b="0" i="0">
              <a:solidFill>
                <a:srgbClr val="000000"/>
              </a:solidFill>
              <a:latin typeface="Calibri"/>
              <a:ea typeface="Calibri"/>
              <a:cs typeface="Calibri"/>
              <a:sym typeface="Calibri"/>
            </a:endParaRPr>
          </a:p>
        </p:txBody>
      </p:sp>
      <p:sp>
        <p:nvSpPr>
          <p:cNvPr id="419" name="Google Shape;419;p1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20" name="Google Shape;420;p1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21" name="Google Shape;42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latin typeface="Calibri"/>
                <a:ea typeface="Calibri"/>
                <a:cs typeface="Calibri"/>
                <a:sym typeface="Calibri"/>
              </a:rPr>
              <a:t>قوانين التجديف والردّة</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1" i="0">
                <a:latin typeface="Calibri"/>
                <a:ea typeface="Calibri"/>
                <a:cs typeface="Calibri"/>
                <a:sym typeface="Calibri"/>
              </a:rPr>
              <a:t>غالبًا ما يتمّ تبرير قوانين التجديف والردّة (ترك الدين) بالحفاظ على الوئام. إلّا أنّه يمكن أن يكون لهذه القوانين تأثير معاكس. ففي بعض البلدان، يُساء استخدام القوانين، ويجري سوق اتهامات كاذبة لأغراض الثأر الشخصي. لكنّ القوانين بحدّ ذاتها غالبًا ما تفرض قيودًا على الخطابات والسلوكيات بطرق تقوّض حرّية الدين أو المعتقد – لا سيّما بالنسبة للأشخاص الذين لا تحبّذ الدولة أو مجتمع الأغلبية معتقداتهم.</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غالبًا ما يكون الأحمديون الذين يؤمنون برسول بعد محمّد، والملحدون والأشخاص الذين ينتقدون الدولة أو أصحاب السلطة الدينية، عرضة للخطر، ولكن يمكن لأيّ شخص أن يصبح ضحية. </a:t>
            </a:r>
            <a:endParaRPr/>
          </a:p>
          <a:p>
            <a:pPr marL="0" lvl="0" indent="0" algn="r" rtl="1">
              <a:spcBef>
                <a:spcPts val="0"/>
              </a:spcBef>
              <a:spcAft>
                <a:spcPts val="0"/>
              </a:spcAft>
              <a:buNone/>
            </a:pPr>
            <a:endParaRPr sz="1200" b="0" i="0">
              <a:solidFill>
                <a:srgbClr val="000000"/>
              </a:solidFill>
              <a:latin typeface="Calibri"/>
              <a:ea typeface="Calibri"/>
              <a:cs typeface="Calibri"/>
              <a:sym typeface="Calibri"/>
            </a:endParaRPr>
          </a:p>
        </p:txBody>
      </p:sp>
      <p:sp>
        <p:nvSpPr>
          <p:cNvPr id="431" name="Google Shape;431;p1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32" name="Google Shape;432;p1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33" name="Google Shape;43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a:solidFill>
                  <a:srgbClr val="000000"/>
                </a:solidFill>
                <a:latin typeface="Calibri"/>
                <a:ea typeface="Calibri"/>
                <a:cs typeface="Calibri"/>
                <a:sym typeface="Calibri"/>
              </a:rPr>
              <a:t>في عام </a:t>
            </a:r>
            <a:r>
              <a:rPr lang="ar-SA">
                <a:solidFill>
                  <a:srgbClr val="000000"/>
                </a:solidFill>
              </a:rPr>
              <a:t>٢٠٢٠</a:t>
            </a:r>
            <a:r>
              <a:rPr lang="ar-SA" sz="1200" b="0" i="0">
                <a:solidFill>
                  <a:srgbClr val="000000"/>
                </a:solidFill>
                <a:latin typeface="Calibri"/>
                <a:ea typeface="Calibri"/>
                <a:cs typeface="Calibri"/>
                <a:sym typeface="Calibri"/>
              </a:rPr>
              <a:t>، حكمت محكمة دينية في شمال نيجيريا على فتى مسلم يبلغ من العمر </a:t>
            </a:r>
            <a:r>
              <a:rPr lang="ar-SA">
                <a:solidFill>
                  <a:srgbClr val="000000"/>
                </a:solidFill>
              </a:rPr>
              <a:t>١٢</a:t>
            </a:r>
            <a:r>
              <a:rPr lang="ar-SA" sz="1200" b="0" i="0">
                <a:solidFill>
                  <a:srgbClr val="000000"/>
                </a:solidFill>
                <a:latin typeface="Calibri"/>
                <a:ea typeface="Calibri"/>
                <a:cs typeface="Calibri"/>
                <a:sym typeface="Calibri"/>
              </a:rPr>
              <a:t> عامًا بالسجن </a:t>
            </a:r>
            <a:r>
              <a:rPr lang="ar-SA">
                <a:solidFill>
                  <a:srgbClr val="000000"/>
                </a:solidFill>
              </a:rPr>
              <a:t>١٠</a:t>
            </a:r>
            <a:r>
              <a:rPr lang="ar-SA" sz="1200" b="0" i="0">
                <a:solidFill>
                  <a:srgbClr val="000000"/>
                </a:solidFill>
                <a:latin typeface="Calibri"/>
                <a:ea typeface="Calibri"/>
                <a:cs typeface="Calibri"/>
                <a:sym typeface="Calibri"/>
              </a:rPr>
              <a:t> سنوات بعد اتهامه بسب النبي. وقد ألغت محكمة استئناف علمانية الحكم الصادر بحقّه في عام </a:t>
            </a:r>
            <a:r>
              <a:rPr lang="ar-SA">
                <a:solidFill>
                  <a:srgbClr val="000000"/>
                </a:solidFill>
              </a:rPr>
              <a:t>٢٠٢١</a:t>
            </a:r>
            <a:r>
              <a:rPr lang="ar-SA" sz="1200" b="0" i="0">
                <a:solidFill>
                  <a:srgbClr val="000000"/>
                </a:solidFill>
                <a:latin typeface="Calibri"/>
                <a:ea typeface="Calibri"/>
                <a:cs typeface="Calibri"/>
                <a:sym typeface="Calibri"/>
              </a:rPr>
              <a:t>، ولكنّ خطر التعرّض لهجمات انتقامية يعرّض أمن أسرته التي تعيش في المنطقة للخطر. </a:t>
            </a:r>
            <a:endParaRPr sz="1200">
              <a:solidFill>
                <a:schemeClr val="dk1"/>
              </a:solidFill>
              <a:latin typeface="Calibri"/>
              <a:ea typeface="Calibri"/>
              <a:cs typeface="Calibri"/>
              <a:sym typeface="Calibri"/>
            </a:endParaRPr>
          </a:p>
        </p:txBody>
      </p:sp>
      <p:sp>
        <p:nvSpPr>
          <p:cNvPr id="442" name="Google Shape;442;p1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43" name="Google Shape;443;p1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44" name="Google Shape;44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a:solidFill>
                  <a:srgbClr val="000000"/>
                </a:solidFill>
                <a:latin typeface="Calibri"/>
                <a:ea typeface="Calibri"/>
                <a:cs typeface="Calibri"/>
                <a:sym typeface="Calibri"/>
              </a:rPr>
              <a:t>تتعلّق الشريحتان </a:t>
            </a:r>
            <a:r>
              <a:rPr lang="ar-SA">
                <a:solidFill>
                  <a:srgbClr val="000000"/>
                </a:solidFill>
              </a:rPr>
              <a:t>٢</a:t>
            </a:r>
            <a:r>
              <a:rPr lang="ar-SA" sz="1200" b="0" i="0">
                <a:solidFill>
                  <a:srgbClr val="000000"/>
                </a:solidFill>
                <a:latin typeface="Calibri"/>
                <a:ea typeface="Calibri"/>
                <a:cs typeface="Calibri"/>
                <a:sym typeface="Calibri"/>
              </a:rPr>
              <a:t> و</a:t>
            </a:r>
            <a:r>
              <a:rPr lang="ar-SA">
                <a:solidFill>
                  <a:srgbClr val="000000"/>
                </a:solidFill>
              </a:rPr>
              <a:t>٣</a:t>
            </a:r>
            <a:r>
              <a:rPr lang="ar-SA" sz="1200" b="0" i="0">
                <a:solidFill>
                  <a:srgbClr val="000000"/>
                </a:solidFill>
                <a:latin typeface="Calibri"/>
                <a:ea typeface="Calibri"/>
                <a:cs typeface="Calibri"/>
                <a:sym typeface="Calibri"/>
              </a:rPr>
              <a:t> بالترحيب والمقدّمة لهذه الجلسة. </a:t>
            </a:r>
            <a:endParaRPr sz="1200" b="0" i="0">
              <a:solidFill>
                <a:srgbClr val="000000"/>
              </a:solidFill>
              <a:latin typeface="Calibri"/>
              <a:ea typeface="Calibri"/>
              <a:cs typeface="Calibri"/>
              <a:sym typeface="Calibri"/>
            </a:endParaRPr>
          </a:p>
          <a:p>
            <a:pPr marL="0" lvl="0" indent="0" algn="r" rtl="1">
              <a:spcBef>
                <a:spcPts val="0"/>
              </a:spcBef>
              <a:spcAft>
                <a:spcPts val="0"/>
              </a:spcAft>
              <a:buNone/>
            </a:pPr>
            <a:endParaRPr sz="1200" b="0" i="0">
              <a:solidFill>
                <a:srgbClr val="000000"/>
              </a:solidFill>
              <a:latin typeface="Calibri"/>
              <a:ea typeface="Calibri"/>
              <a:cs typeface="Calibri"/>
              <a:sym typeface="Calibri"/>
            </a:endParaRPr>
          </a:p>
          <a:p>
            <a:pPr marL="0" lvl="0" indent="0" algn="r" rtl="1">
              <a:spcBef>
                <a:spcPts val="0"/>
              </a:spcBef>
              <a:spcAft>
                <a:spcPts val="0"/>
              </a:spcAft>
              <a:buNone/>
            </a:pPr>
            <a:r>
              <a:rPr lang="ar-SA" sz="1200" b="0" i="0">
                <a:latin typeface="Calibri"/>
                <a:ea typeface="Calibri"/>
                <a:cs typeface="Calibri"/>
                <a:sym typeface="Calibri"/>
              </a:rPr>
              <a:t>رحّبوا بالجميع في الجلسة واشرحوا ما يلي: </a:t>
            </a:r>
            <a:endParaRPr sz="1200" b="0" i="0">
              <a:latin typeface="Calibri"/>
              <a:ea typeface="Calibri"/>
              <a:cs typeface="Calibri"/>
              <a:sym typeface="Calibri"/>
            </a:endParaRPr>
          </a:p>
          <a:p>
            <a:pPr marL="0" lvl="0" indent="0" algn="r" rtl="1">
              <a:spcBef>
                <a:spcPts val="0"/>
              </a:spcBef>
              <a:spcAft>
                <a:spcPts val="0"/>
              </a:spcAft>
              <a:buNone/>
            </a:pPr>
            <a:r>
              <a:rPr lang="ar-SA" sz="1200" b="0" i="0">
                <a:latin typeface="Calibri"/>
                <a:ea typeface="Calibri"/>
                <a:cs typeface="Calibri"/>
                <a:sym typeface="Calibri"/>
              </a:rPr>
              <a:t>خلال الجلسة </a:t>
            </a:r>
            <a:r>
              <a:rPr lang="ar-SA"/>
              <a:t>الثانية</a:t>
            </a:r>
            <a:r>
              <a:rPr lang="ar-SA" sz="1200" b="0" i="0">
                <a:latin typeface="Calibri"/>
                <a:ea typeface="Calibri"/>
                <a:cs typeface="Calibri"/>
                <a:sym typeface="Calibri"/>
              </a:rPr>
              <a:t>، استكشفنا معنى حرّية الدين أو المعتقد. هل تتذكّرون الكلمات الرئيسية التي استخدمناها لوصف حرّية الدين أو المعتقد؟ (انتظروا لتروا ما إذا كان بإمكان المجموعة تذكّر الكلمات الأساسية: التفكير، والإيمان، والانتماء، والممارسة، والتشكيك، والتغيير والرفض، ثم اعرضوا الشريحة 3 واقرؤوا الكلمات المكتوبة عليها). </a:t>
            </a:r>
            <a:endParaRPr sz="1200" b="0" i="0">
              <a:solidFill>
                <a:srgbClr val="000000"/>
              </a:solidFill>
              <a:latin typeface="Calibri"/>
              <a:ea typeface="Calibri"/>
              <a:cs typeface="Calibri"/>
              <a:sym typeface="Calibri"/>
            </a:endParaRPr>
          </a:p>
          <a:p>
            <a:pPr marL="0" lvl="0" indent="0" algn="l" rtl="0">
              <a:spcBef>
                <a:spcPts val="0"/>
              </a:spcBef>
              <a:spcAft>
                <a:spcPts val="0"/>
              </a:spcAft>
              <a:buNone/>
            </a:pPr>
            <a:endParaRPr sz="1200" b="0" i="0">
              <a:solidFill>
                <a:srgbClr val="000000"/>
              </a:solidFill>
              <a:latin typeface="Calibri"/>
              <a:ea typeface="Calibri"/>
              <a:cs typeface="Calibri"/>
              <a:sym typeface="Calibri"/>
            </a:endParaRPr>
          </a:p>
        </p:txBody>
      </p:sp>
      <p:sp>
        <p:nvSpPr>
          <p:cNvPr id="238" name="Google Shape;23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a:t>
            </a:fld>
            <a:endParaRPr/>
          </a:p>
        </p:txBody>
      </p:sp>
      <p:sp>
        <p:nvSpPr>
          <p:cNvPr id="239" name="Google Shape;239;p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240" name="Google Shape;240;p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solidFill>
                  <a:srgbClr val="000000"/>
                </a:solidFill>
                <a:latin typeface="Calibri"/>
                <a:ea typeface="Calibri"/>
                <a:cs typeface="Calibri"/>
                <a:sym typeface="Calibri"/>
              </a:rPr>
              <a:t>وبحسب القانون الدولي، الخطاب الذي يجب حظره هو خطاب التحريض على العنف. وبدلاً من وقف العنف، تميل قوانين التجديف والردة إلى تشجيعه من خلال دعم فكرة أنّ الأشخاص الذين يعبّرون سلميًّا عن معتقدات لا تحبها الأغلبية يجب أن يعاقَبوا.</a:t>
            </a:r>
            <a:r>
              <a:rPr lang="ar-SA" sz="1200" b="0" i="0">
                <a:solidFill>
                  <a:srgbClr val="000000"/>
                </a:solidFill>
                <a:latin typeface="Calibri"/>
                <a:ea typeface="Calibri"/>
                <a:cs typeface="Calibri"/>
                <a:sym typeface="Calibri"/>
              </a:rPr>
              <a:t> </a:t>
            </a:r>
            <a:endParaRPr sz="1200" b="0">
              <a:solidFill>
                <a:schemeClr val="dk1"/>
              </a:solidFill>
              <a:latin typeface="Calibri"/>
              <a:ea typeface="Calibri"/>
              <a:cs typeface="Calibri"/>
              <a:sym typeface="Calibri"/>
            </a:endParaRPr>
          </a:p>
        </p:txBody>
      </p:sp>
      <p:sp>
        <p:nvSpPr>
          <p:cNvPr id="452" name="Google Shape;452;p2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53" name="Google Shape;453;p2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54" name="Google Shape;45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latin typeface="Calibri"/>
                <a:ea typeface="Calibri"/>
                <a:cs typeface="Calibri"/>
                <a:sym typeface="Calibri"/>
              </a:rPr>
              <a:t>رقابة الدولة</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1" i="0">
                <a:latin typeface="Calibri"/>
                <a:ea typeface="Calibri"/>
                <a:cs typeface="Calibri"/>
                <a:sym typeface="Calibri"/>
              </a:rPr>
              <a:t>من بين المجالات الأخرى لأنشطة الدولة التي تخلق قيودًا هي المراقبة والرصد والتحكّم التي تطبّقها الحكومة على أنشطة المجتمعات الدينية وتمويلها.</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على سبيل المثال، أبلغت بعض الكنائس في سريلانكا عن تعّرضها للرصد من قبل سلطات الدولة. </a:t>
            </a:r>
            <a:r>
              <a:rPr lang="ar-SA" sz="1200" b="1" i="0">
                <a:latin typeface="Calibri"/>
                <a:ea typeface="Calibri"/>
                <a:cs typeface="Calibri"/>
                <a:sym typeface="Calibri"/>
              </a:rPr>
              <a:t>وهذا يندرج في إطار اتّجاه أوسع لتقليص المساحة المتاحة المجتمع المدني.</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ولعلّ المكان الذي يسود فيه أكثر أشكال المراقبة تطرفًا هو غرب الصين حيث تمّ تطوير تقنيّة التعرّف على الوجه لتمكين الكاميرات الأمنية من التعرّف على أعضاء أقلية الأويغور ذات الأغلبيّة المسلمة وإخطار الشرطة بموقعهم. </a:t>
            </a:r>
            <a:endParaRPr/>
          </a:p>
          <a:p>
            <a:pPr marL="0" lvl="0" indent="0" algn="r" rtl="1">
              <a:spcBef>
                <a:spcPts val="0"/>
              </a:spcBef>
              <a:spcAft>
                <a:spcPts val="0"/>
              </a:spcAft>
              <a:buNone/>
            </a:pPr>
            <a:endParaRPr sz="1200" b="0" i="0">
              <a:solidFill>
                <a:srgbClr val="000000"/>
              </a:solidFill>
              <a:latin typeface="Calibri"/>
              <a:ea typeface="Calibri"/>
              <a:cs typeface="Calibri"/>
              <a:sym typeface="Calibri"/>
            </a:endParaRPr>
          </a:p>
        </p:txBody>
      </p:sp>
      <p:sp>
        <p:nvSpPr>
          <p:cNvPr id="461" name="Google Shape;461;p2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62" name="Google Shape;462;p2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63" name="Google Shape;46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latin typeface="Calibri"/>
                <a:ea typeface="Calibri"/>
                <a:cs typeface="Calibri"/>
                <a:sym typeface="Calibri"/>
              </a:rPr>
              <a:t>القيود المجتمعيّة</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يمكن أيضًا تقييد الحقوق داخل الأسر أو الجماعات الدينية أو المجتمع الأوسع. وغالبًا ما يؤثّر ذلك على الرجال والنساء بشكل مختلف. فغالبًا ما تُحرم النساء من الفرص، مثل دراسة اللاهوت، وقد يكون سلوك المرأة وممارستها للشعائر الدينية عرضة لسيطرة الأسرة أو المجتمع على أسس دينيّة. </a:t>
            </a:r>
            <a:endParaRPr/>
          </a:p>
          <a:p>
            <a:pPr marL="0" lvl="0" indent="0" algn="r" rtl="1">
              <a:spcBef>
                <a:spcPts val="0"/>
              </a:spcBef>
              <a:spcAft>
                <a:spcPts val="0"/>
              </a:spcAft>
              <a:buNone/>
            </a:pPr>
            <a:r>
              <a:rPr lang="ar-SA" sz="1200" b="0" i="0">
                <a:latin typeface="Calibri"/>
                <a:ea typeface="Calibri"/>
                <a:cs typeface="Calibri"/>
                <a:sym typeface="Calibri"/>
              </a:rPr>
              <a:t>غالبًا ما تقيّد مجتمعات الأغلبية التعبير الديني للنساء اللواتي ينتمين إلى الأقليات أيضًا، من خلال مثلُا الضغط على النساء لإخفاء هويتهنّ الدينية للحصول على وظيفة ما. </a:t>
            </a:r>
            <a:endParaRPr/>
          </a:p>
          <a:p>
            <a:pPr marL="0" lvl="0" indent="0" algn="r" rtl="1">
              <a:spcBef>
                <a:spcPts val="0"/>
              </a:spcBef>
              <a:spcAft>
                <a:spcPts val="0"/>
              </a:spcAft>
              <a:buNone/>
            </a:pPr>
            <a:r>
              <a:rPr lang="ar-SA" sz="1200" b="0" i="0">
                <a:latin typeface="Calibri"/>
                <a:ea typeface="Calibri"/>
                <a:cs typeface="Calibri"/>
                <a:sym typeface="Calibri"/>
              </a:rPr>
              <a:t> </a:t>
            </a:r>
            <a:endParaRPr/>
          </a:p>
          <a:p>
            <a:pPr marL="0" lvl="0" indent="0" algn="r" rtl="1">
              <a:spcBef>
                <a:spcPts val="0"/>
              </a:spcBef>
              <a:spcAft>
                <a:spcPts val="0"/>
              </a:spcAft>
              <a:buNone/>
            </a:pPr>
            <a:endParaRPr sz="1200">
              <a:latin typeface="Calibri"/>
              <a:ea typeface="Calibri"/>
              <a:cs typeface="Calibri"/>
              <a:sym typeface="Calibri"/>
            </a:endParaRPr>
          </a:p>
        </p:txBody>
      </p:sp>
      <p:sp>
        <p:nvSpPr>
          <p:cNvPr id="472" name="Google Shape;472;p2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73" name="Google Shape;473;p2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74" name="Google Shape;47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200"/>
              <a:buFont typeface="Calibri"/>
              <a:buNone/>
            </a:pPr>
            <a:r>
              <a:rPr lang="ar-SA" sz="1200" b="0" i="0">
                <a:solidFill>
                  <a:srgbClr val="000000"/>
                </a:solidFill>
                <a:latin typeface="Calibri"/>
                <a:ea typeface="Calibri"/>
                <a:cs typeface="Calibri"/>
                <a:sym typeface="Calibri"/>
              </a:rPr>
              <a:t>"ماريا" شابّة مسيحية تعيش في مصر. عندما تخرّجت من الجامعة، عُرِضَت عليها وظيفة في أحد البنوك، حيث قيل لها إنّها إذا قبلت بهذه الوظيفة، فسيكون عليها ارتداء الحجاب. اعتبرت "ماريا" أنّه من غير العادل أن تضطّر إلى التظاهر بانتمائها لهويّة دينية مختلفة، لذلك رفضت الوظيفة. </a:t>
            </a:r>
            <a:endParaRPr sz="1200">
              <a:solidFill>
                <a:schemeClr val="dk1"/>
              </a:solidFill>
              <a:latin typeface="Calibri"/>
              <a:ea typeface="Calibri"/>
              <a:cs typeface="Calibri"/>
              <a:sym typeface="Calibri"/>
            </a:endParaRPr>
          </a:p>
        </p:txBody>
      </p:sp>
      <p:sp>
        <p:nvSpPr>
          <p:cNvPr id="482" name="Google Shape;482;p2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83" name="Google Shape;483;p2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84" name="Google Shape;48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latin typeface="Calibri"/>
                <a:ea typeface="Calibri"/>
                <a:cs typeface="Calibri"/>
                <a:sym typeface="Calibri"/>
              </a:rPr>
              <a:t>قصص عن العنف</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دعونا نفكّر الآن في موضوع العنف. </a:t>
            </a:r>
            <a:endParaRPr/>
          </a:p>
          <a:p>
            <a:pPr marL="0" lvl="0" indent="0" algn="r" rtl="1">
              <a:spcBef>
                <a:spcPts val="0"/>
              </a:spcBef>
              <a:spcAft>
                <a:spcPts val="0"/>
              </a:spcAft>
              <a:buNone/>
            </a:pPr>
            <a:r>
              <a:rPr lang="ar-SA" sz="1200" b="1" i="0">
                <a:latin typeface="Calibri"/>
                <a:ea typeface="Calibri"/>
                <a:cs typeface="Calibri"/>
                <a:sym typeface="Calibri"/>
              </a:rPr>
              <a:t>خطاب الكراهية وجرائم الكراهية هي من بين أكثر أشكال العنف شيوعًا. وأماكن العبادة والأشخاص الذين يقصدونها معرّضة/معرّضون بشكل خاصّ لجرائم الكراهية.</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في البرازيل، يتعرّض أتباع الديانات الأفروبرازيلية التقليديّة لهجمات عنيفة من جيرانهم المسيحيين الجدد من أتباع الحركة الخمسينيّة الذين يعتبرون أنّ دينهم شيطانيّ. وقد أبلغ الأب مارسيو، وهو كاهن من ديانة كاندومبليه، عن أكثر من </a:t>
            </a:r>
            <a:r>
              <a:rPr lang="ar-SA"/>
              <a:t>٢٠</a:t>
            </a:r>
            <a:r>
              <a:rPr lang="ar-SA" sz="1200" b="0" i="0">
                <a:latin typeface="Calibri"/>
                <a:ea typeface="Calibri"/>
                <a:cs typeface="Calibri"/>
                <a:sym typeface="Calibri"/>
              </a:rPr>
              <a:t> هجومًا على معبده، بينما لم تتّخذ الشرطة أي إجراء لمعاقبة الفاعلين. </a:t>
            </a:r>
            <a:endParaRPr/>
          </a:p>
          <a:p>
            <a:pPr marL="0" lvl="0" indent="0" algn="r" rtl="1">
              <a:spcBef>
                <a:spcPts val="0"/>
              </a:spcBef>
              <a:spcAft>
                <a:spcPts val="0"/>
              </a:spcAft>
              <a:buNone/>
            </a:pPr>
            <a:endParaRPr sz="1200" b="0" i="0">
              <a:solidFill>
                <a:srgbClr val="000000"/>
              </a:solidFill>
              <a:latin typeface="Calibri"/>
              <a:ea typeface="Calibri"/>
              <a:cs typeface="Calibri"/>
              <a:sym typeface="Calibri"/>
            </a:endParaRPr>
          </a:p>
        </p:txBody>
      </p:sp>
      <p:sp>
        <p:nvSpPr>
          <p:cNvPr id="494" name="Google Shape;494;p2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95" name="Google Shape;495;p2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96" name="Google Shape;49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latin typeface="Calibri"/>
                <a:ea typeface="Calibri"/>
                <a:cs typeface="Calibri"/>
                <a:sym typeface="Calibri"/>
              </a:rPr>
              <a:t>مرّة أخرى، عادةً ما يتأثّر الرجال والنساء بشكل مختلف.</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النساء المسلمات في السويد، لا سيّما اللواتي يرتدين ملابس دينية مثل الحجاب، أكثر عرضة  لجرائم الكراهية التي يرتكبها غرباء في الأماكن العامة، في حين أنّ الرجال المسلمين أكثر عرضة لجرائم الكراهية التي يرتكبها جيرانهم أو</a:t>
            </a:r>
            <a:r>
              <a:rPr lang="ar-SA"/>
              <a:t> </a:t>
            </a:r>
            <a:r>
              <a:rPr lang="ar-SA" sz="1200" b="0" i="0">
                <a:latin typeface="Calibri"/>
                <a:ea typeface="Calibri"/>
                <a:cs typeface="Calibri"/>
                <a:sym typeface="Calibri"/>
              </a:rPr>
              <a:t>زملاؤهم. </a:t>
            </a:r>
            <a:endParaRPr/>
          </a:p>
          <a:p>
            <a:pPr marL="0" lvl="0" indent="0" algn="r" rtl="1">
              <a:spcBef>
                <a:spcPts val="0"/>
              </a:spcBef>
              <a:spcAft>
                <a:spcPts val="0"/>
              </a:spcAft>
              <a:buNone/>
            </a:pP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solidFill>
                  <a:srgbClr val="000000"/>
                </a:solidFill>
                <a:latin typeface="Calibri"/>
                <a:ea typeface="Calibri"/>
                <a:cs typeface="Calibri"/>
                <a:sym typeface="Calibri"/>
              </a:rPr>
              <a:t> </a:t>
            </a:r>
            <a:endParaRPr sz="1200">
              <a:latin typeface="Calibri"/>
              <a:ea typeface="Calibri"/>
              <a:cs typeface="Calibri"/>
              <a:sym typeface="Calibri"/>
            </a:endParaRPr>
          </a:p>
        </p:txBody>
      </p:sp>
      <p:sp>
        <p:nvSpPr>
          <p:cNvPr id="505" name="Google Shape;505;p2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06" name="Google Shape;506;p2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07" name="Google Shape;50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latin typeface="Calibri"/>
                <a:ea typeface="Calibri"/>
                <a:cs typeface="Calibri"/>
                <a:sym typeface="Calibri"/>
              </a:rPr>
              <a:t>وفي العديد من الأماكن، فاقمت جائحة كورونا الأنماط الحالية من التمييز والكراهية.</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اتُّهم مسلمون في الهند بإطلاق جهاد الكورونا بعد تفشّي الفيروس في أعقاب احتفال ديني إسلامي. "أحمد شيخ" هو بائع متجوّل مسلم يكافح من أجل كسب لقمة عيشه. في نيسان/أبريل </a:t>
            </a:r>
            <a:r>
              <a:rPr lang="ar-SA"/>
              <a:t>٢٠٢٠</a:t>
            </a:r>
            <a:r>
              <a:rPr lang="ar-SA" sz="1200" b="0" i="0">
                <a:latin typeface="Calibri"/>
                <a:ea typeface="Calibri"/>
                <a:cs typeface="Calibri"/>
                <a:sym typeface="Calibri"/>
              </a:rPr>
              <a:t>، طلبت منه عصابة من القوميين الهندوس أن يقفل كشكه ويغادر لأنّ المسلمين كانوا يتآمرون لنشر كورونا. حاول "أحمد" أن يدافع عن نفسه، ولكنّه تعرّض للضرب المبرح بالعصي. وعندما حاول تقديم شكوى للشرطة، رفضت الأخيرة تسجيل القضية بحجّة أنّ البيع في الشوارع غير قانوني. </a:t>
            </a:r>
            <a:endParaRPr/>
          </a:p>
          <a:p>
            <a:pPr marL="0" lvl="0" indent="0" algn="r" rtl="1">
              <a:spcBef>
                <a:spcPts val="0"/>
              </a:spcBef>
              <a:spcAft>
                <a:spcPts val="0"/>
              </a:spcAft>
              <a:buNone/>
            </a:pPr>
            <a:endParaRPr sz="1200">
              <a:latin typeface="Calibri"/>
              <a:ea typeface="Calibri"/>
              <a:cs typeface="Calibri"/>
              <a:sym typeface="Calibri"/>
            </a:endParaRPr>
          </a:p>
        </p:txBody>
      </p:sp>
      <p:sp>
        <p:nvSpPr>
          <p:cNvPr id="516" name="Google Shape;516;p2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17" name="Google Shape;517;p2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18" name="Google Shape;51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latin typeface="Calibri"/>
                <a:ea typeface="Calibri"/>
                <a:cs typeface="Calibri"/>
                <a:sym typeface="Calibri"/>
              </a:rPr>
              <a:t>إنّ أكثر أشكال الانتهاك تطرفاً في المجتمع هو العنف الطائفي والهجمات الإرهابية.</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القسّ صموئيل هو من شمال بوركينا فاسو، وهو بلد يتمتّع بتقليد من التسامح الديني الذي تعمل الجماعات الإرهابية على تقويضه. في عام </a:t>
            </a:r>
            <a:r>
              <a:rPr lang="ar-SA"/>
              <a:t>٢٠١٩</a:t>
            </a:r>
            <a:r>
              <a:rPr lang="ar-SA" sz="1200" b="0" i="0">
                <a:latin typeface="Calibri"/>
                <a:ea typeface="Calibri"/>
                <a:cs typeface="Calibri"/>
                <a:sym typeface="Calibri"/>
              </a:rPr>
              <a:t>، أصبحت الهجمات على الكنائس جزءًا من استراتيجية هذه الجماعات. ويعيش القسّ صموئيل الآن في مخيّم للنازحين داخليًا. ويقول: "لقد حطّمت هذه الهجمات حياة شعبنا. نحن نشعر بألم عميق". وقد تصاعدت حدّة الهجمات الإرهابية منذ عام </a:t>
            </a:r>
            <a:r>
              <a:rPr lang="ar-SA"/>
              <a:t>٢٠١٩</a:t>
            </a:r>
            <a:r>
              <a:rPr lang="ar-SA" sz="1200" b="0" i="0">
                <a:latin typeface="Calibri"/>
                <a:ea typeface="Calibri"/>
                <a:cs typeface="Calibri"/>
                <a:sym typeface="Calibri"/>
              </a:rPr>
              <a:t>، وأثّرت على الجميع، حيث نزح أكثر من مليون شخص. </a:t>
            </a:r>
            <a:endParaRPr/>
          </a:p>
          <a:p>
            <a:pPr marL="0" lvl="0" indent="0" algn="r" rtl="1">
              <a:spcBef>
                <a:spcPts val="0"/>
              </a:spcBef>
              <a:spcAft>
                <a:spcPts val="0"/>
              </a:spcAft>
              <a:buNone/>
            </a:pPr>
            <a:r>
              <a:rPr lang="ar-SA" sz="1200" b="0" i="0">
                <a:latin typeface="Calibri"/>
                <a:ea typeface="Calibri"/>
                <a:cs typeface="Calibri"/>
                <a:sym typeface="Calibri"/>
              </a:rPr>
              <a:t> </a:t>
            </a:r>
            <a:endParaRPr/>
          </a:p>
          <a:p>
            <a:pPr marL="0" marR="0" lvl="0" indent="0" algn="r" rtl="1">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527" name="Google Shape;527;p2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28" name="Google Shape;528;p2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29" name="Google Shape;52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latin typeface="Calibri"/>
                <a:ea typeface="Calibri"/>
                <a:cs typeface="Calibri"/>
                <a:sym typeface="Calibri"/>
              </a:rPr>
              <a:t>على الرّغم من سيطرة الجماعات الإرهابية التي لها صلات بالإسلام على الإحصاءات العالمية، إلّا أنّ هناك العديد من السياقات الوطنية التي تشكّل فيها جماعات أخرى تهديدًا أكبر.</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تعتبر الأجهزة الأمنيّة في بعض الدول الغربية أنّ المتطرّفين اليمينيين يشكّلون أكبر تهديد إرهابي محلّي. وتستهدف هذه الجماعات الأقليات الدينية. ففي عام </a:t>
            </a:r>
            <a:r>
              <a:rPr lang="ar-SA"/>
              <a:t>٢٠١٨</a:t>
            </a:r>
            <a:r>
              <a:rPr lang="ar-SA" sz="1200" b="0" i="0">
                <a:latin typeface="Calibri"/>
                <a:ea typeface="Calibri"/>
                <a:cs typeface="Calibri"/>
                <a:sym typeface="Calibri"/>
              </a:rPr>
              <a:t>، قُتل </a:t>
            </a:r>
            <a:r>
              <a:rPr lang="ar-SA"/>
              <a:t>١١</a:t>
            </a:r>
            <a:r>
              <a:rPr lang="ar-SA" sz="1200" b="0" i="0">
                <a:latin typeface="Calibri"/>
                <a:ea typeface="Calibri"/>
                <a:cs typeface="Calibri"/>
                <a:sym typeface="Calibri"/>
              </a:rPr>
              <a:t> شخصاً في مسجد "بيتسبرغ" بالولايات المتحدة الأمريكية، وقُتل </a:t>
            </a:r>
            <a:r>
              <a:rPr lang="ar-SA"/>
              <a:t>٥١</a:t>
            </a:r>
            <a:r>
              <a:rPr lang="ar-SA" sz="1200" b="0" i="0">
                <a:latin typeface="Calibri"/>
                <a:ea typeface="Calibri"/>
                <a:cs typeface="Calibri"/>
                <a:sym typeface="Calibri"/>
              </a:rPr>
              <a:t> شخصاً في مسجد في مدينة "كرايستشيرش" بنيوزيلندا في عام </a:t>
            </a:r>
            <a:r>
              <a:rPr lang="ar-SA"/>
              <a:t>٢٠١٩</a:t>
            </a:r>
            <a:r>
              <a:rPr lang="ar-SA" sz="1200" b="0" i="0">
                <a:latin typeface="Calibri"/>
                <a:ea typeface="Calibri"/>
                <a:cs typeface="Calibri"/>
                <a:sym typeface="Calibri"/>
              </a:rPr>
              <a:t>. </a:t>
            </a:r>
            <a:endParaRPr/>
          </a:p>
          <a:p>
            <a:pPr marL="0" lvl="0" indent="0" algn="r" rtl="1">
              <a:spcBef>
                <a:spcPts val="0"/>
              </a:spcBef>
              <a:spcAft>
                <a:spcPts val="0"/>
              </a:spcAft>
              <a:buNone/>
            </a:pPr>
            <a:endParaRPr sz="1200">
              <a:latin typeface="Calibri"/>
              <a:ea typeface="Calibri"/>
              <a:cs typeface="Calibri"/>
              <a:sym typeface="Calibri"/>
            </a:endParaRPr>
          </a:p>
        </p:txBody>
      </p:sp>
      <p:sp>
        <p:nvSpPr>
          <p:cNvPr id="538" name="Google Shape;538;p2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39" name="Google Shape;539;p2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40" name="Google Shape;54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a:solidFill>
                  <a:srgbClr val="000000"/>
                </a:solidFill>
                <a:latin typeface="Calibri"/>
                <a:ea typeface="Calibri"/>
                <a:cs typeface="Calibri"/>
                <a:sym typeface="Calibri"/>
              </a:rPr>
              <a:t> </a:t>
            </a:r>
            <a:r>
              <a:rPr lang="ar-SA" sz="1200" b="1" i="0">
                <a:latin typeface="Calibri"/>
                <a:ea typeface="Calibri"/>
                <a:cs typeface="Calibri"/>
                <a:sym typeface="Calibri"/>
              </a:rPr>
              <a:t>يمكن أن يستهدف العنف الذي تمارسه الشرطة أو الأجهزة الأمنية أو الجيش أو العصابات التي توظّفها الدولة أفرادًا أو مجتمعات بأكملها.</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يظهر وضع الأويغور في غرب الصين درجة التطرّف التي يمكن أن يصل إليها العنف الحكومي. واجهت نساء الأويغور عمليات التعقيم ومنع الحمل القسريّة، ممّا أدى إلى انخفاض هائل في معدّلات الولادات. وتمّ إرسال حوالى </a:t>
            </a:r>
            <a:r>
              <a:rPr lang="ar-SA"/>
              <a:t>١</a:t>
            </a:r>
            <a:r>
              <a:rPr lang="ar-SA" sz="1200" b="0" i="0">
                <a:latin typeface="Calibri"/>
                <a:ea typeface="Calibri"/>
                <a:cs typeface="Calibri"/>
                <a:sym typeface="Calibri"/>
              </a:rPr>
              <a:t>.</a:t>
            </a:r>
            <a:r>
              <a:rPr lang="ar-SA"/>
              <a:t>٨</a:t>
            </a:r>
            <a:r>
              <a:rPr lang="ar-SA" sz="1200" b="0" i="0">
                <a:latin typeface="Calibri"/>
                <a:ea typeface="Calibri"/>
                <a:cs typeface="Calibri"/>
                <a:sym typeface="Calibri"/>
              </a:rPr>
              <a:t> مليون من الأويغور إلى معسكرات إعادة التثقيف لأسباب مثل ارتداء الحجاب أو إطالة اللحية. ويتمّ الإبلاغ عن حالات تعذيب واغتصاب داخل المعسكرات، حيث يُحرم النزلاء من التعبير بلغتهم وممارسة دينهم، ويتمّ تلقينهم أيديولوجية الدولة. وتزعم الحكومة الصينية أنّ هذه المعسكرات هي مراكز تعليمية تطوعية. </a:t>
            </a:r>
            <a:endParaRPr/>
          </a:p>
          <a:p>
            <a:pPr marL="0" lvl="0" indent="0" algn="r" rtl="1">
              <a:spcBef>
                <a:spcPts val="0"/>
              </a:spcBef>
              <a:spcAft>
                <a:spcPts val="0"/>
              </a:spcAft>
              <a:buNone/>
            </a:pPr>
            <a:endParaRPr sz="1200" b="0" i="0">
              <a:solidFill>
                <a:srgbClr val="000000"/>
              </a:solidFill>
              <a:latin typeface="Calibri"/>
              <a:ea typeface="Calibri"/>
              <a:cs typeface="Calibri"/>
              <a:sym typeface="Calibri"/>
            </a:endParaRPr>
          </a:p>
          <a:p>
            <a:pPr marL="0" lvl="0" indent="0" algn="r" rtl="1">
              <a:spcBef>
                <a:spcPts val="0"/>
              </a:spcBef>
              <a:spcAft>
                <a:spcPts val="0"/>
              </a:spcAft>
              <a:buNone/>
            </a:pPr>
            <a:endParaRPr sz="1200">
              <a:latin typeface="Calibri"/>
              <a:ea typeface="Calibri"/>
              <a:cs typeface="Calibri"/>
              <a:sym typeface="Calibri"/>
            </a:endParaRPr>
          </a:p>
        </p:txBody>
      </p:sp>
      <p:sp>
        <p:nvSpPr>
          <p:cNvPr id="549" name="Google Shape;549;p2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50" name="Google Shape;550;p2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51" name="Google Shape;55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sz="1200" b="0" i="1">
                <a:solidFill>
                  <a:srgbClr val="000000"/>
                </a:solidFill>
                <a:latin typeface="Calibri"/>
                <a:ea typeface="Calibri"/>
                <a:cs typeface="Calibri"/>
                <a:sym typeface="Calibri"/>
              </a:rPr>
              <a:t>(</a:t>
            </a:r>
            <a:r>
              <a:rPr lang="ar-SA" i="1">
                <a:solidFill>
                  <a:srgbClr val="000000"/>
                </a:solidFill>
              </a:rPr>
              <a:t>سلّطوا الضوء على أية كلمات لم يتذكرها المشاركون وتابعوا كالتالي)</a:t>
            </a:r>
            <a:endParaRPr/>
          </a:p>
          <a:p>
            <a:pPr marL="0" lvl="0" indent="0" algn="l" rtl="0">
              <a:spcBef>
                <a:spcPts val="0"/>
              </a:spcBef>
              <a:spcAft>
                <a:spcPts val="0"/>
              </a:spcAft>
              <a:buNone/>
            </a:pPr>
            <a:endParaRPr sz="1200" b="0" i="0">
              <a:solidFill>
                <a:srgbClr val="000000"/>
              </a:solidFill>
              <a:latin typeface="Calibri"/>
              <a:ea typeface="Calibri"/>
              <a:cs typeface="Calibri"/>
              <a:sym typeface="Calibri"/>
            </a:endParaRPr>
          </a:p>
          <a:p>
            <a:pPr marL="0" lvl="0" indent="0" algn="r" rtl="1">
              <a:spcBef>
                <a:spcPts val="0"/>
              </a:spcBef>
              <a:spcAft>
                <a:spcPts val="0"/>
              </a:spcAft>
              <a:buNone/>
            </a:pPr>
            <a:r>
              <a:rPr lang="ar-SA" sz="1200" b="0" i="0">
                <a:solidFill>
                  <a:srgbClr val="5A5A5A"/>
                </a:solidFill>
                <a:latin typeface="Calibri"/>
                <a:ea typeface="Calibri"/>
                <a:cs typeface="Calibri"/>
                <a:sym typeface="Calibri"/>
              </a:rPr>
              <a:t>تعرّفنا أيضًا إلى الحالات التي يمكن فيها تقييد حرّية الدين والمعتقد. لقد تعلّمنا أنّ الحرّيات الداخلية – أي التفكير والاعتقاد وتغيير رأينا بشأن المعتقدات، لا يمكن تقييدها، ولكن ما نقوم به - أي ممارساتنا الدينية والمعتقدية، يمكن تقييدها إذا كانت تضرّ بأشخاص آخرين بطرق معيّنة. رأينا أيضًا أنّه لا يُسمح بالتمييز والإكراه والتحريض على العنف. </a:t>
            </a:r>
            <a:endParaRPr sz="1200" b="0" i="0">
              <a:solidFill>
                <a:srgbClr val="5A5A5A"/>
              </a:solidFill>
              <a:latin typeface="Calibri"/>
              <a:ea typeface="Calibri"/>
              <a:cs typeface="Calibri"/>
              <a:sym typeface="Calibri"/>
            </a:endParaRPr>
          </a:p>
          <a:p>
            <a:pPr marL="0" lvl="0" indent="0" algn="r" rtl="1">
              <a:spcBef>
                <a:spcPts val="0"/>
              </a:spcBef>
              <a:spcAft>
                <a:spcPts val="0"/>
              </a:spcAft>
              <a:buNone/>
            </a:pPr>
            <a:endParaRPr sz="1200" b="0" i="0">
              <a:solidFill>
                <a:srgbClr val="5A5A5A"/>
              </a:solidFill>
              <a:latin typeface="Calibri"/>
              <a:ea typeface="Calibri"/>
              <a:cs typeface="Calibri"/>
              <a:sym typeface="Calibri"/>
            </a:endParaRPr>
          </a:p>
          <a:p>
            <a:pPr marL="0" lvl="0" indent="0" algn="r" rtl="1">
              <a:spcBef>
                <a:spcPts val="0"/>
              </a:spcBef>
              <a:spcAft>
                <a:spcPts val="0"/>
              </a:spcAft>
              <a:buNone/>
            </a:pPr>
            <a:r>
              <a:rPr lang="ar-SA" sz="1200" b="0" i="0">
                <a:solidFill>
                  <a:srgbClr val="5A5A5A"/>
                </a:solidFill>
                <a:latin typeface="Calibri"/>
                <a:ea typeface="Calibri"/>
                <a:cs typeface="Calibri"/>
                <a:sym typeface="Calibri"/>
              </a:rPr>
              <a:t>ستركّز الجلستان التاليتان على انتهاكات حرّية الدين أو المعتقد. سنلقي نظرة في هذه الجلسة على أنواع الانتهاكات وأمثلة من جميع أنحاء العالم. يمكن أن يساعدنا هذا في فهم كيفيّة تأثّر الأشخاص من جميع الأديان والمعتقدات في جميع أنواع الأماكن. وسنحاول في الجلسة القادمة تحديد الانتهاكات في مجتمعنا. </a:t>
            </a:r>
            <a:endParaRPr sz="1200" b="0" i="0">
              <a:solidFill>
                <a:srgbClr val="5A5A5A"/>
              </a:solidFill>
              <a:latin typeface="Calibri"/>
              <a:ea typeface="Calibri"/>
              <a:cs typeface="Calibri"/>
              <a:sym typeface="Calibri"/>
            </a:endParaRPr>
          </a:p>
          <a:p>
            <a:pPr marL="0" lvl="0" indent="0" algn="r" rtl="1">
              <a:spcBef>
                <a:spcPts val="0"/>
              </a:spcBef>
              <a:spcAft>
                <a:spcPts val="0"/>
              </a:spcAft>
              <a:buNone/>
            </a:pPr>
            <a:endParaRPr sz="1200" b="0" i="0">
              <a:solidFill>
                <a:srgbClr val="5A5A5A"/>
              </a:solidFill>
              <a:latin typeface="Calibri"/>
              <a:ea typeface="Calibri"/>
              <a:cs typeface="Calibri"/>
              <a:sym typeface="Calibri"/>
            </a:endParaRPr>
          </a:p>
          <a:p>
            <a:pPr marL="0" lvl="0" indent="0" algn="r" rtl="1">
              <a:spcBef>
                <a:spcPts val="0"/>
              </a:spcBef>
              <a:spcAft>
                <a:spcPts val="0"/>
              </a:spcAft>
              <a:buNone/>
            </a:pPr>
            <a:r>
              <a:rPr lang="ar-SA" sz="1200" b="0" i="0">
                <a:solidFill>
                  <a:srgbClr val="5A5A5A"/>
                </a:solidFill>
                <a:latin typeface="Calibri"/>
                <a:ea typeface="Calibri"/>
                <a:cs typeface="Calibri"/>
                <a:sym typeface="Calibri"/>
              </a:rPr>
              <a:t>قد تكون هذه الجلسات صعبة - لأنّ القصص التي نسمعها قد تذكّرنا بتجارب شخصيّة صعبة ولأنّ بعض القضايا المطروحة قد تتحدى أفكارنا حول ما ينبغي وما لا ينبغي السماح به في المجتمع. وقد يكون هناك أمور لا نتفّق بشأنها في المجموعة. لذا، دعونا في هذه الجلسة نعتني ببعضنا البعض ونصغي لبعضنا البعض، ونتذكّر قواعدنا الأساسية! (استخدموا ورقة اللوح الورقي القلّاب التي كتبتم عليها القواعد الأساسية لتذكير المشاركين بها). </a:t>
            </a:r>
            <a:endParaRPr/>
          </a:p>
          <a:p>
            <a:pPr marL="0" lvl="0" indent="0" algn="r" rtl="1">
              <a:spcBef>
                <a:spcPts val="0"/>
              </a:spcBef>
              <a:spcAft>
                <a:spcPts val="0"/>
              </a:spcAft>
              <a:buNone/>
            </a:pPr>
            <a:r>
              <a:rPr lang="ar-SA" sz="1200" b="0" i="0">
                <a:solidFill>
                  <a:srgbClr val="5A5A5A"/>
                </a:solidFill>
                <a:latin typeface="Calibri"/>
                <a:ea typeface="Calibri"/>
                <a:cs typeface="Calibri"/>
                <a:sym typeface="Calibri"/>
              </a:rPr>
              <a:t> </a:t>
            </a:r>
            <a:endParaRPr/>
          </a:p>
          <a:p>
            <a:pPr marL="0" lvl="0" indent="0" algn="r" rtl="1">
              <a:spcBef>
                <a:spcPts val="0"/>
              </a:spcBef>
              <a:spcAft>
                <a:spcPts val="0"/>
              </a:spcAft>
              <a:buNone/>
            </a:pPr>
            <a:r>
              <a:rPr lang="ar-SA" sz="1200" b="0" i="0">
                <a:solidFill>
                  <a:srgbClr val="5A5A5A"/>
                </a:solidFill>
                <a:latin typeface="Calibri"/>
                <a:ea typeface="Calibri"/>
                <a:cs typeface="Calibri"/>
                <a:sym typeface="Calibri"/>
              </a:rPr>
              <a:t>قد يُشعِرنا الاستماع إلى قصص الانتهاكات بالإحباط أو حتى باليأس. ولكنّنا نحتاج إلى أن نكون قادرين على تحديد المشكلات وفهمها حتى نتمكّن من فعل شيء حيالها وإحداث التغيير. </a:t>
            </a:r>
            <a:endParaRPr/>
          </a:p>
          <a:p>
            <a:pPr marL="0" lvl="0" indent="0" algn="r" rtl="1">
              <a:spcBef>
                <a:spcPts val="0"/>
              </a:spcBef>
              <a:spcAft>
                <a:spcPts val="0"/>
              </a:spcAft>
              <a:buNone/>
            </a:pPr>
            <a:endParaRPr sz="1200" b="0" i="0">
              <a:solidFill>
                <a:srgbClr val="000000"/>
              </a:solidFill>
              <a:latin typeface="Calibri"/>
              <a:ea typeface="Calibri"/>
              <a:cs typeface="Calibri"/>
              <a:sym typeface="Calibri"/>
            </a:endParaRPr>
          </a:p>
        </p:txBody>
      </p:sp>
      <p:sp>
        <p:nvSpPr>
          <p:cNvPr id="248" name="Google Shape;248;p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249" name="Google Shape;249;p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250" name="Google Shape;25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latin typeface="Calibri"/>
                <a:ea typeface="Calibri"/>
                <a:cs typeface="Calibri"/>
                <a:sym typeface="Calibri"/>
              </a:rPr>
              <a:t>المسؤوليات والإخفاقات الحكومية</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دعونا نلقي نظرة أخيرة على فشل الحكومة في حماية الناس. </a:t>
            </a:r>
            <a:endParaRPr/>
          </a:p>
          <a:p>
            <a:pPr marL="0" lvl="0" indent="0" algn="r" rtl="1">
              <a:spcBef>
                <a:spcPts val="0"/>
              </a:spcBef>
              <a:spcAft>
                <a:spcPts val="0"/>
              </a:spcAft>
              <a:buNone/>
            </a:pPr>
            <a:r>
              <a:rPr lang="ar-SA" sz="1200" b="1" i="0">
                <a:latin typeface="Calibri"/>
                <a:ea typeface="Calibri"/>
                <a:cs typeface="Calibri"/>
                <a:sym typeface="Calibri"/>
              </a:rPr>
              <a:t>تتحمّل الحكومات مسؤولية حماية حقوق الإنسان. وعندما تفشل في القيام بذلك، عادةً ما يزداد التمييز والعنف. ولكنّ إجراءات الشرطة الفعاّلة في مواجهة حالات فردية يمكن أن تساعد في وقف الانتهاكات.</a:t>
            </a:r>
            <a:r>
              <a:rPr lang="ar-SA" sz="1200" b="0" i="0">
                <a:latin typeface="Calibri"/>
                <a:ea typeface="Calibri"/>
                <a:cs typeface="Calibri"/>
                <a:sym typeface="Calibri"/>
              </a:rPr>
              <a:t> </a:t>
            </a:r>
            <a:endParaRPr/>
          </a:p>
          <a:p>
            <a:pPr marL="0" marR="0" lvl="0" indent="0" algn="r" rtl="1">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559" name="Google Shape;559;p3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60" name="Google Shape;560;p3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61" name="Google Shape;56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a:solidFill>
                  <a:srgbClr val="000000"/>
                </a:solidFill>
                <a:latin typeface="Calibri"/>
                <a:ea typeface="Calibri"/>
                <a:cs typeface="Calibri"/>
                <a:sym typeface="Calibri"/>
              </a:rPr>
              <a:t>في عام </a:t>
            </a:r>
            <a:r>
              <a:rPr lang="ar-SA">
                <a:solidFill>
                  <a:srgbClr val="000000"/>
                </a:solidFill>
              </a:rPr>
              <a:t>٢٠١٧</a:t>
            </a:r>
            <a:r>
              <a:rPr lang="ar-SA" sz="1200" b="0" i="0">
                <a:solidFill>
                  <a:srgbClr val="000000"/>
                </a:solidFill>
                <a:latin typeface="Calibri"/>
                <a:ea typeface="Calibri"/>
                <a:cs typeface="Calibri"/>
                <a:sym typeface="Calibri"/>
              </a:rPr>
              <a:t>، توفيت امرأة عجوز تحوّلت من الإسلام إلى المسيحية في جنوب قيرغيزستان. وعندما حاولت ابنتها دفنها في مقبرة البلدية، احتجّت مجموعة يرأسها إمام المحلّة بعنف على الموضوع. وقد تمّ نبش الجثة أكثر مرّة إلى أن أثار اهتمام الجمهور بالقضيّة ردّ فعل السلطات. وقد تمّ محاسبة الجناة  وتراجعت الأصوات الراديكالية المناهضة للاشخاص المتحوّلين إلى دين آخر. </a:t>
            </a:r>
            <a:endParaRPr sz="1200">
              <a:latin typeface="Calibri"/>
              <a:ea typeface="Calibri"/>
              <a:cs typeface="Calibri"/>
              <a:sym typeface="Calibri"/>
            </a:endParaRPr>
          </a:p>
        </p:txBody>
      </p:sp>
      <p:sp>
        <p:nvSpPr>
          <p:cNvPr id="568" name="Google Shape;568;p3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69" name="Google Shape;569;p3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70" name="Google Shape;57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latin typeface="Calibri"/>
                <a:ea typeface="Calibri"/>
                <a:cs typeface="Calibri"/>
                <a:sym typeface="Calibri"/>
              </a:rPr>
              <a:t>غالبا ما تفشل السلطات في التدخّل لدى حصول الانتهاكات داخل الأسرة أو المجتمعات الدينية.</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وقعت "نادية"، وهي طالبة جامعية مسيحية تبلغ من العمر </a:t>
            </a:r>
            <a:r>
              <a:rPr lang="ar-SA"/>
              <a:t>٢٢</a:t>
            </a:r>
            <a:r>
              <a:rPr lang="ar-SA" sz="1200" b="0" i="0">
                <a:latin typeface="Calibri"/>
                <a:ea typeface="Calibri"/>
                <a:cs typeface="Calibri"/>
                <a:sym typeface="Calibri"/>
              </a:rPr>
              <a:t> عامًا تعيش في الأردن، في حبّ زميل لها – وهو مسلم. وعندما علمت أسرتها بالأمر، رفضت السماح لها بمغادرة المنزل وقامت بتعذيبها. وتمكّنت "نادية" من الفرار، ولكن بعد شهرين، وجدها والدها وقتلها. واعتبرت المحكمة أنّ هناك ظروفًا تخفيفيّة في هذه الحالة لأنّ الوالد ارتكب الجريمة بداعي "الشرف" فلم ترسله إلى السجن. </a:t>
            </a:r>
            <a:endParaRPr/>
          </a:p>
          <a:p>
            <a:pPr marL="0" lvl="0" indent="0" algn="r" rtl="1">
              <a:spcBef>
                <a:spcPts val="0"/>
              </a:spcBef>
              <a:spcAft>
                <a:spcPts val="0"/>
              </a:spcAft>
              <a:buNone/>
            </a:pPr>
            <a:endParaRPr sz="1200">
              <a:latin typeface="Calibri"/>
              <a:ea typeface="Calibri"/>
              <a:cs typeface="Calibri"/>
              <a:sym typeface="Calibri"/>
            </a:endParaRPr>
          </a:p>
        </p:txBody>
      </p:sp>
      <p:sp>
        <p:nvSpPr>
          <p:cNvPr id="579" name="Google Shape;579;p3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80" name="Google Shape;580;p3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81" name="Google Shape;58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latin typeface="Calibri"/>
                <a:ea typeface="Calibri"/>
                <a:cs typeface="Calibri"/>
                <a:sym typeface="Calibri"/>
              </a:rPr>
              <a:t>الخاتمة</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تناولنا في هذا العرض التقديمي مواضيع التمييز والقيود والعنف الذي ترتكبه الحكومات والأفراد في المجتمع. وتطرّقنا أيضًا إلى فشل الدولة في حماية الأفراد. </a:t>
            </a:r>
            <a:endParaRPr/>
          </a:p>
          <a:p>
            <a:pPr marL="0" lvl="0" indent="0" algn="r" rtl="1">
              <a:spcBef>
                <a:spcPts val="0"/>
              </a:spcBef>
              <a:spcAft>
                <a:spcPts val="0"/>
              </a:spcAft>
              <a:buNone/>
            </a:pPr>
            <a:r>
              <a:rPr lang="ar-SA" sz="1200" b="0" i="0">
                <a:latin typeface="Calibri"/>
                <a:ea typeface="Calibri"/>
                <a:cs typeface="Calibri"/>
                <a:sym typeface="Calibri"/>
              </a:rPr>
              <a:t> </a:t>
            </a:r>
            <a:endParaRPr/>
          </a:p>
          <a:p>
            <a:pPr marL="0" marR="0" lvl="0" indent="0" algn="r" rtl="1">
              <a:lnSpc>
                <a:spcPct val="100000"/>
              </a:lnSpc>
              <a:spcBef>
                <a:spcPts val="0"/>
              </a:spcBef>
              <a:spcAft>
                <a:spcPts val="0"/>
              </a:spcAft>
              <a:buClr>
                <a:srgbClr val="000000"/>
              </a:buClr>
              <a:buSzPts val="1200"/>
              <a:buFont typeface="Calibri"/>
              <a:buNone/>
            </a:pPr>
            <a:r>
              <a:rPr lang="ar-SA" sz="1200" b="0" i="0">
                <a:solidFill>
                  <a:srgbClr val="000000"/>
                </a:solidFill>
                <a:latin typeface="Calibri"/>
                <a:ea typeface="Calibri"/>
                <a:cs typeface="Calibri"/>
                <a:sym typeface="Calibri"/>
              </a:rPr>
              <a:t>يمكننا استخلاص عدة استنتاجات من القصص التي تعرّضنا إليها: </a:t>
            </a:r>
            <a:endParaRPr sz="1200">
              <a:solidFill>
                <a:schemeClr val="dk1"/>
              </a:solidFill>
              <a:latin typeface="Calibri"/>
              <a:ea typeface="Calibri"/>
              <a:cs typeface="Calibri"/>
              <a:sym typeface="Calibri"/>
            </a:endParaRPr>
          </a:p>
        </p:txBody>
      </p:sp>
      <p:sp>
        <p:nvSpPr>
          <p:cNvPr id="588" name="Google Shape;588;p3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89" name="Google Shape;589;p3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90" name="Google Shape;59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a:solidFill>
                  <a:srgbClr val="000000"/>
                </a:solidFill>
                <a:latin typeface="Calibri"/>
                <a:ea typeface="Calibri"/>
                <a:cs typeface="Calibri"/>
                <a:sym typeface="Calibri"/>
              </a:rPr>
              <a:t>تحدث الانتهاكات في جميع أنواع البلدان وتطال الناس من جميع الأديان والمعتقدات. وما يختلف من سياق إلى آخر هو الطرف المتأثّر، ومدى انتشار الانتهاكات ووتيرتها وخطورتها ومدى مشاركة الحكومة في ارتكابها. </a:t>
            </a:r>
            <a:endParaRPr sz="1200">
              <a:latin typeface="Calibri"/>
              <a:ea typeface="Calibri"/>
              <a:cs typeface="Calibri"/>
              <a:sym typeface="Calibri"/>
            </a:endParaRPr>
          </a:p>
        </p:txBody>
      </p:sp>
      <p:sp>
        <p:nvSpPr>
          <p:cNvPr id="602" name="Google Shape;602;p3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603" name="Google Shape;603;p3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604" name="Google Shape;60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a:solidFill>
                  <a:srgbClr val="000000"/>
                </a:solidFill>
                <a:latin typeface="Calibri"/>
                <a:ea typeface="Calibri"/>
                <a:cs typeface="Calibri"/>
                <a:sym typeface="Calibri"/>
              </a:rPr>
              <a:t>يمكن للعديد من أنواع القوانين والسياسات الحكومية المختلفة أن تساهم في الانتهاكات. </a:t>
            </a:r>
            <a:endParaRPr sz="1200">
              <a:latin typeface="Calibri"/>
              <a:ea typeface="Calibri"/>
              <a:cs typeface="Calibri"/>
              <a:sym typeface="Calibri"/>
            </a:endParaRPr>
          </a:p>
        </p:txBody>
      </p:sp>
      <p:sp>
        <p:nvSpPr>
          <p:cNvPr id="613" name="Google Shape;613;p3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614" name="Google Shape;614;p3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615" name="Google Shape;61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200"/>
              <a:buFont typeface="Calibri"/>
              <a:buNone/>
            </a:pPr>
            <a:r>
              <a:rPr lang="ar-SA" sz="1200" b="0" i="0">
                <a:solidFill>
                  <a:srgbClr val="000000"/>
                </a:solidFill>
                <a:latin typeface="Calibri"/>
                <a:ea typeface="Calibri"/>
                <a:cs typeface="Calibri"/>
                <a:sym typeface="Calibri"/>
              </a:rPr>
              <a:t>عادةً ما تكون الأقليات هي الأكثر تضرّرًا، بالإضافة إلى أولئك الذين يفكّرون بشكل مختلف داخل الأغلبية. لكنّ مجتمعات الأغلبية يمكن أن تتأثّر أيضًا بالانتهاكات - ليس أقلّها الإرهاب. </a:t>
            </a:r>
            <a:endParaRPr sz="1200">
              <a:solidFill>
                <a:schemeClr val="dk1"/>
              </a:solidFill>
              <a:latin typeface="Calibri"/>
              <a:ea typeface="Calibri"/>
              <a:cs typeface="Calibri"/>
              <a:sym typeface="Calibri"/>
            </a:endParaRPr>
          </a:p>
        </p:txBody>
      </p:sp>
      <p:sp>
        <p:nvSpPr>
          <p:cNvPr id="631" name="Google Shape;631;p3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632" name="Google Shape;632;p3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633" name="Google Shape;633;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a:solidFill>
                  <a:srgbClr val="000000"/>
                </a:solidFill>
                <a:latin typeface="Calibri"/>
                <a:ea typeface="Calibri"/>
                <a:cs typeface="Calibri"/>
                <a:sym typeface="Calibri"/>
              </a:rPr>
              <a:t>توضح القصص التي رأيناها كيف أن انتهاكات حرية الدين أو المعتقد عادةً ما تنطوي على انتهاكات لحقوق أخرى أيضًا - مثل الحق في التعليم أو الزواج أو الحق في الحياة. توضح العديد من القصص مدى اختلاف تأثُّر الرجال والنساء - من جرائم الكراهية والزواج القسري وجرائم الشرف إلى التعقيم القسري. </a:t>
            </a:r>
            <a:endParaRPr sz="1200" b="0" i="0">
              <a:solidFill>
                <a:srgbClr val="000000"/>
              </a:solidFill>
              <a:latin typeface="Calibri"/>
              <a:ea typeface="Calibri"/>
              <a:cs typeface="Calibri"/>
              <a:sym typeface="Calibri"/>
            </a:endParaRPr>
          </a:p>
        </p:txBody>
      </p:sp>
      <p:sp>
        <p:nvSpPr>
          <p:cNvPr id="640" name="Google Shape;640;p3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641" name="Google Shape;641;p3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642" name="Google Shape;642;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a:solidFill>
                  <a:srgbClr val="000000"/>
                </a:solidFill>
                <a:latin typeface="Calibri"/>
                <a:ea typeface="Calibri"/>
                <a:cs typeface="Calibri"/>
                <a:sym typeface="Calibri"/>
              </a:rPr>
              <a:t>تظهر العديد من القصص التي سمعناها كيف تغذّي الانتهاكات في المجتمع، وإخفاقات الحكومة، والانتهاكات الحكوميّة بعضها البعض، ممّا يخلق حلقة مفرغة. </a:t>
            </a:r>
            <a:endParaRPr sz="1200">
              <a:latin typeface="Calibri"/>
              <a:ea typeface="Calibri"/>
              <a:cs typeface="Calibri"/>
              <a:sym typeface="Calibri"/>
            </a:endParaRPr>
          </a:p>
        </p:txBody>
      </p:sp>
      <p:sp>
        <p:nvSpPr>
          <p:cNvPr id="654" name="Google Shape;654;p3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655" name="Google Shape;655;p3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656" name="Google Shape;65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a:latin typeface="Calibri"/>
                <a:ea typeface="Calibri"/>
                <a:cs typeface="Calibri"/>
                <a:sym typeface="Calibri"/>
              </a:rPr>
              <a:t>تتسبّب انتهاكات حرّية الدين أو المعتقد في معاناة شخصية هائلة للناس العاديين، كما أنّها تزعزع استقرار المجتمع. وفي النهاية، يعاني الجميع من انعدام الأمن ومن التداعيات الاقتصاديّة والاجتماعيّة. </a:t>
            </a:r>
            <a:endParaRPr/>
          </a:p>
          <a:p>
            <a:pPr marL="0" lvl="0" indent="0" algn="r" rtl="1">
              <a:spcBef>
                <a:spcPts val="0"/>
              </a:spcBef>
              <a:spcAft>
                <a:spcPts val="0"/>
              </a:spcAft>
              <a:buNone/>
            </a:pPr>
            <a:r>
              <a:rPr lang="ar-SA" sz="1200" b="0" i="0">
                <a:latin typeface="Calibri"/>
                <a:ea typeface="Calibri"/>
                <a:cs typeface="Calibri"/>
                <a:sym typeface="Calibri"/>
              </a:rPr>
              <a:t>بغضّ النظر عن هويّتنا أو عن الجماعة الدينيّة التي ننتمي إليها، لدينا الكثير لنكسبه من احترام حرّية الدين أو المعتقد لجميع الأشخاص في بلدنا. ولدينا جميعًا مؤمنون من نفس ديننا يعيشون كأقليّات في بلدان أخرى ويريدون بشدّة أن يكون لهم حقوق متساوية فيها. الحقوق المتساوية للجميع، في كلّ مكان، تخلق عالماً أكثر سعادة وأماناً لنا جميعاً. </a:t>
            </a:r>
            <a:endParaRPr/>
          </a:p>
          <a:p>
            <a:pPr marL="0" marR="0" lvl="0" indent="0" algn="r" rtl="1">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668" name="Google Shape;668;p3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669" name="Google Shape;669;p3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670" name="Google Shape;67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a:solidFill>
                  <a:srgbClr val="000000"/>
                </a:solidFill>
                <a:latin typeface="Calibri"/>
                <a:ea typeface="Calibri"/>
                <a:cs typeface="Calibri"/>
                <a:sym typeface="Calibri"/>
              </a:rPr>
              <a:t>تتعلّق الشرائح </a:t>
            </a:r>
            <a:r>
              <a:rPr lang="ar-SA">
                <a:solidFill>
                  <a:srgbClr val="000000"/>
                </a:solidFill>
              </a:rPr>
              <a:t>٤</a:t>
            </a:r>
            <a:r>
              <a:rPr lang="ar-SA" sz="1200" b="0" i="0">
                <a:solidFill>
                  <a:srgbClr val="000000"/>
                </a:solidFill>
                <a:latin typeface="Calibri"/>
                <a:ea typeface="Calibri"/>
                <a:cs typeface="Calibri"/>
                <a:sym typeface="Calibri"/>
              </a:rPr>
              <a:t> إلى </a:t>
            </a:r>
            <a:r>
              <a:rPr lang="ar-SA">
                <a:solidFill>
                  <a:srgbClr val="000000"/>
                </a:solidFill>
              </a:rPr>
              <a:t>٤٠</a:t>
            </a:r>
            <a:r>
              <a:rPr lang="ar-SA" sz="1200" b="0" i="0">
                <a:solidFill>
                  <a:srgbClr val="000000"/>
                </a:solidFill>
                <a:latin typeface="Calibri"/>
                <a:ea typeface="Calibri"/>
                <a:cs typeface="Calibri"/>
                <a:sym typeface="Calibri"/>
              </a:rPr>
              <a:t> بالعرض التقديمي للجلسة </a:t>
            </a:r>
            <a:r>
              <a:rPr lang="ar-SA">
                <a:solidFill>
                  <a:srgbClr val="000000"/>
                </a:solidFill>
              </a:rPr>
              <a:t>الرابعة</a:t>
            </a:r>
            <a:r>
              <a:rPr lang="ar-SA" sz="1200" b="0" i="0">
                <a:solidFill>
                  <a:srgbClr val="000000"/>
                </a:solidFill>
                <a:latin typeface="Calibri"/>
                <a:ea typeface="Calibri"/>
                <a:cs typeface="Calibri"/>
                <a:sym typeface="Calibri"/>
              </a:rPr>
              <a:t>.</a:t>
            </a:r>
            <a:endParaRPr/>
          </a:p>
          <a:p>
            <a:pPr marL="0" lvl="0" indent="0" algn="r" rtl="1">
              <a:spcBef>
                <a:spcPts val="0"/>
              </a:spcBef>
              <a:spcAft>
                <a:spcPts val="0"/>
              </a:spcAft>
              <a:buNone/>
            </a:pPr>
            <a:endParaRPr sz="1200" b="0" i="0">
              <a:solidFill>
                <a:srgbClr val="000000"/>
              </a:solidFill>
              <a:latin typeface="Calibri"/>
              <a:ea typeface="Calibri"/>
              <a:cs typeface="Calibri"/>
              <a:sym typeface="Calibri"/>
            </a:endParaRPr>
          </a:p>
          <a:p>
            <a:pPr marL="0" lvl="0" indent="0" algn="r" rtl="1">
              <a:spcBef>
                <a:spcPts val="0"/>
              </a:spcBef>
              <a:spcAft>
                <a:spcPts val="0"/>
              </a:spcAft>
              <a:buNone/>
            </a:pPr>
            <a:r>
              <a:rPr lang="ar-SA" sz="1200" b="1" i="0">
                <a:solidFill>
                  <a:srgbClr val="000000"/>
                </a:solidFill>
                <a:latin typeface="Calibri"/>
                <a:ea typeface="Calibri"/>
                <a:cs typeface="Calibri"/>
                <a:sym typeface="Calibri"/>
              </a:rPr>
              <a:t>نصّ العرض التقديمي</a:t>
            </a:r>
            <a:r>
              <a:rPr lang="ar-SA" sz="1200" b="0" i="0">
                <a:solidFill>
                  <a:srgbClr val="000000"/>
                </a:solidFill>
                <a:latin typeface="Calibri"/>
                <a:ea typeface="Calibri"/>
                <a:cs typeface="Calibri"/>
                <a:sym typeface="Calibri"/>
              </a:rPr>
              <a:t> </a:t>
            </a:r>
            <a:endParaRPr/>
          </a:p>
          <a:p>
            <a:pPr marL="0" lvl="0" indent="0" algn="r" rtl="1">
              <a:spcBef>
                <a:spcPts val="0"/>
              </a:spcBef>
              <a:spcAft>
                <a:spcPts val="0"/>
              </a:spcAft>
              <a:buNone/>
            </a:pPr>
            <a:r>
              <a:rPr lang="ar-SA" sz="1200" b="1" i="0">
                <a:solidFill>
                  <a:srgbClr val="000000"/>
                </a:solidFill>
                <a:latin typeface="Calibri"/>
                <a:ea typeface="Calibri"/>
                <a:cs typeface="Calibri"/>
                <a:sym typeface="Calibri"/>
              </a:rPr>
              <a:t>فهم انتهاكات حرّية الدين أو المعتقد</a:t>
            </a:r>
            <a:r>
              <a:rPr lang="ar-SA" sz="1200" b="0" i="0">
                <a:solidFill>
                  <a:srgbClr val="000000"/>
                </a:solidFill>
                <a:latin typeface="Calibri"/>
                <a:ea typeface="Calibri"/>
                <a:cs typeface="Calibri"/>
                <a:sym typeface="Calibri"/>
              </a:rPr>
              <a:t> </a:t>
            </a:r>
            <a:endParaRPr/>
          </a:p>
          <a:p>
            <a:pPr marL="0" lvl="0" indent="0" algn="r" rtl="1">
              <a:spcBef>
                <a:spcPts val="0"/>
              </a:spcBef>
              <a:spcAft>
                <a:spcPts val="0"/>
              </a:spcAft>
              <a:buNone/>
            </a:pPr>
            <a:endParaRPr sz="1200" b="0" i="0">
              <a:solidFill>
                <a:srgbClr val="000000"/>
              </a:solidFill>
              <a:latin typeface="Calibri"/>
              <a:ea typeface="Calibri"/>
              <a:cs typeface="Calibri"/>
              <a:sym typeface="Calibri"/>
            </a:endParaRPr>
          </a:p>
          <a:p>
            <a:pPr marL="0" lvl="0" indent="0" algn="r" rtl="1">
              <a:spcBef>
                <a:spcPts val="0"/>
              </a:spcBef>
              <a:spcAft>
                <a:spcPts val="0"/>
              </a:spcAft>
              <a:buNone/>
            </a:pPr>
            <a:r>
              <a:rPr lang="ar-SA" sz="1200" b="0" i="0">
                <a:latin typeface="Calibri"/>
                <a:ea typeface="Calibri"/>
                <a:cs typeface="Calibri"/>
                <a:sym typeface="Calibri"/>
              </a:rPr>
              <a:t>ملاحظة </a:t>
            </a:r>
            <a:endParaRPr/>
          </a:p>
          <a:p>
            <a:pPr marL="0" lvl="0" indent="0" algn="r" rtl="1">
              <a:spcBef>
                <a:spcPts val="0"/>
              </a:spcBef>
              <a:spcAft>
                <a:spcPts val="0"/>
              </a:spcAft>
              <a:buNone/>
            </a:pPr>
            <a:r>
              <a:rPr lang="ar-SA" sz="1200" b="0" i="0">
                <a:latin typeface="Calibri"/>
                <a:ea typeface="Calibri"/>
                <a:cs typeface="Calibri"/>
                <a:sym typeface="Calibri"/>
              </a:rPr>
              <a:t>هذا العرض التقديمي طويل (أقلّ بقليل من </a:t>
            </a:r>
            <a:r>
              <a:rPr lang="ar-SA"/>
              <a:t>٢٠</a:t>
            </a:r>
            <a:r>
              <a:rPr lang="ar-SA" sz="1200" b="0" i="0">
                <a:latin typeface="Calibri"/>
                <a:ea typeface="Calibri"/>
                <a:cs typeface="Calibri"/>
                <a:sym typeface="Calibri"/>
              </a:rPr>
              <a:t> دقيقة) ويتضمّن العديد من الأمثلة. قد ترغبون في عدم إعطاء الأمثلة التي تبدو أقلّ صلة بمجموعتكم أو حتّى في استبدال بعض الأمثلة بقصص من سياقكم. </a:t>
            </a:r>
            <a:endParaRPr/>
          </a:p>
          <a:p>
            <a:pPr marL="0" lvl="0" indent="0" algn="r" rtl="1">
              <a:spcBef>
                <a:spcPts val="0"/>
              </a:spcBef>
              <a:spcAft>
                <a:spcPts val="0"/>
              </a:spcAft>
              <a:buNone/>
            </a:pPr>
            <a:r>
              <a:rPr lang="ar-SA" sz="1200" b="0" i="0">
                <a:latin typeface="Calibri"/>
                <a:ea typeface="Calibri"/>
                <a:cs typeface="Calibri"/>
                <a:sym typeface="Calibri"/>
              </a:rPr>
              <a:t>الرسائل الرئيسية في قسم "قصص عن..."  مكتوبة بالخطّ العريض. الرجاء تضمين هذه النقاط في حديثكم! </a:t>
            </a:r>
            <a:endParaRPr/>
          </a:p>
          <a:p>
            <a:pPr marL="0" lvl="0" indent="0" algn="r" rtl="1">
              <a:spcBef>
                <a:spcPts val="0"/>
              </a:spcBef>
              <a:spcAft>
                <a:spcPts val="0"/>
              </a:spcAft>
              <a:buNone/>
            </a:pPr>
            <a:r>
              <a:rPr lang="ar-SA" sz="1200" b="0" i="0">
                <a:latin typeface="Calibri"/>
                <a:ea typeface="Calibri"/>
                <a:cs typeface="Calibri"/>
                <a:sym typeface="Calibri"/>
              </a:rPr>
              <a:t>استخدموا عرض الـ PowerPoint أو نسخ مطبوعة من أهم شرائح الـ PowerPoint أو اكتبوا مضمون الشرائح على أوراق اللوح الورقي القلّاب لمساعدة المشاركين على معالجة المحتويات. </a:t>
            </a:r>
            <a:endParaRPr/>
          </a:p>
          <a:p>
            <a:pPr marL="0" lvl="0" indent="0" algn="r" rtl="1">
              <a:spcBef>
                <a:spcPts val="0"/>
              </a:spcBef>
              <a:spcAft>
                <a:spcPts val="0"/>
              </a:spcAft>
              <a:buNone/>
            </a:pPr>
            <a:endParaRPr sz="1200" b="1" i="0">
              <a:latin typeface="Calibri"/>
              <a:ea typeface="Calibri"/>
              <a:cs typeface="Calibri"/>
              <a:sym typeface="Calibri"/>
            </a:endParaRPr>
          </a:p>
          <a:p>
            <a:pPr marL="0" lvl="0" indent="0" algn="r" rtl="1">
              <a:spcBef>
                <a:spcPts val="0"/>
              </a:spcBef>
              <a:spcAft>
                <a:spcPts val="0"/>
              </a:spcAft>
              <a:buNone/>
            </a:pPr>
            <a:r>
              <a:rPr lang="ar-SA" sz="1200" b="1" i="0">
                <a:latin typeface="Calibri"/>
                <a:ea typeface="Calibri"/>
                <a:cs typeface="Calibri"/>
                <a:sym typeface="Calibri"/>
              </a:rPr>
              <a:t>المقدّمة</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يواجه جميع الأشخاص في جميع أنواع البلدان مشاكل بسبب غياب حرّية الدين أو المعتقد. وما يختلف هو المتضررين وخطورة الانتهاكات ومن يرتكبها. </a:t>
            </a:r>
            <a:endParaRPr/>
          </a:p>
          <a:p>
            <a:pPr marL="0" lvl="0" indent="0" algn="r" rtl="1">
              <a:spcBef>
                <a:spcPts val="0"/>
              </a:spcBef>
              <a:spcAft>
                <a:spcPts val="0"/>
              </a:spcAft>
              <a:buNone/>
            </a:pPr>
            <a:r>
              <a:rPr lang="ar-SA" sz="1200" b="0" i="0">
                <a:latin typeface="Calibri"/>
                <a:ea typeface="Calibri"/>
                <a:cs typeface="Calibri"/>
                <a:sym typeface="Calibri"/>
              </a:rPr>
              <a:t> </a:t>
            </a:r>
            <a:endParaRPr/>
          </a:p>
        </p:txBody>
      </p:sp>
      <p:sp>
        <p:nvSpPr>
          <p:cNvPr id="263" name="Google Shape;263;p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264" name="Google Shape;264;p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265" name="Google Shape;26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solidFill>
                  <a:srgbClr val="000000"/>
                </a:solidFill>
                <a:latin typeface="Calibri"/>
                <a:ea typeface="Calibri"/>
                <a:cs typeface="Calibri"/>
                <a:sym typeface="Calibri"/>
              </a:rPr>
              <a:t>عروض تمثيلية قصيرة مدتها دقيقتان حول حرّية الدين أو المعتقد</a:t>
            </a:r>
            <a:endParaRPr sz="1200" b="1" i="1">
              <a:latin typeface="Calibri"/>
              <a:ea typeface="Calibri"/>
              <a:cs typeface="Calibri"/>
              <a:sym typeface="Calibri"/>
            </a:endParaRPr>
          </a:p>
          <a:p>
            <a:pPr marL="0" lvl="0" indent="0" algn="l" rtl="0">
              <a:spcBef>
                <a:spcPts val="0"/>
              </a:spcBef>
              <a:spcAft>
                <a:spcPts val="0"/>
              </a:spcAft>
              <a:buNone/>
            </a:pPr>
            <a:endParaRPr sz="1200" b="1" i="1">
              <a:latin typeface="Calibri"/>
              <a:ea typeface="Calibri"/>
              <a:cs typeface="Calibri"/>
              <a:sym typeface="Calibri"/>
            </a:endParaRPr>
          </a:p>
          <a:p>
            <a:pPr marL="0" lvl="0" indent="0" algn="r" rtl="1">
              <a:spcBef>
                <a:spcPts val="0"/>
              </a:spcBef>
              <a:spcAft>
                <a:spcPts val="0"/>
              </a:spcAft>
              <a:buNone/>
            </a:pPr>
            <a:br>
              <a:rPr lang="ar-SA" sz="1200" i="1">
                <a:latin typeface="Calibri"/>
                <a:ea typeface="Calibri"/>
                <a:cs typeface="Calibri"/>
                <a:sym typeface="Calibri"/>
              </a:rPr>
            </a:br>
            <a:r>
              <a:rPr lang="ar-SA" sz="1200" i="1">
                <a:latin typeface="Calibri"/>
                <a:ea typeface="Calibri"/>
                <a:cs typeface="Calibri"/>
                <a:sym typeface="Calibri"/>
              </a:rPr>
              <a:t>يتم عرض هذه الشفافية لدى تقديم العروض التمثيلية القصيرة ومناقشتها وذلك لمساعدة المشاركين على تحديد نوع الانتهاكات الحاصلة ومن المسؤول عنها. </a:t>
            </a:r>
            <a:endParaRPr sz="1200" i="1">
              <a:latin typeface="Calibri"/>
              <a:ea typeface="Calibri"/>
              <a:cs typeface="Calibri"/>
              <a:sym typeface="Calibri"/>
            </a:endParaRPr>
          </a:p>
          <a:p>
            <a:pPr marL="0" lvl="0" indent="0" algn="r" rtl="1">
              <a:spcBef>
                <a:spcPts val="0"/>
              </a:spcBef>
              <a:spcAft>
                <a:spcPts val="0"/>
              </a:spcAft>
              <a:buNone/>
            </a:pPr>
            <a:r>
              <a:rPr lang="ar-SA" i="1"/>
              <a:t>تعبّر الرموز المستخدمة في هذه الشفافية عن الانتهاكات التي ترتكبها الحكومة، الأعمال العدائية الاجتماعية، فشل الحكومات، التمييز، القيود على الحقوق والعنف. </a:t>
            </a:r>
            <a:endParaRPr i="1"/>
          </a:p>
          <a:p>
            <a:pPr marL="0" lvl="0" indent="0" algn="l" rtl="0">
              <a:spcBef>
                <a:spcPts val="0"/>
              </a:spcBef>
              <a:spcAft>
                <a:spcPts val="0"/>
              </a:spcAft>
              <a:buNone/>
            </a:pPr>
            <a:endParaRPr/>
          </a:p>
        </p:txBody>
      </p:sp>
      <p:sp>
        <p:nvSpPr>
          <p:cNvPr id="677" name="Google Shape;677;p4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678" name="Google Shape;678;p4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679" name="Google Shape;67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dirty="0">
                <a:solidFill>
                  <a:srgbClr val="000000"/>
                </a:solidFill>
                <a:latin typeface="Calibri"/>
                <a:ea typeface="Calibri"/>
                <a:cs typeface="Calibri"/>
                <a:sym typeface="Calibri"/>
              </a:rPr>
              <a:t>تصوّر </a:t>
            </a:r>
            <a:r>
              <a:rPr lang="ar-SA" sz="1200" b="0" i="0" dirty="0">
                <a:solidFill>
                  <a:schemeClr val="tx1"/>
                </a:solidFill>
                <a:latin typeface="Calibri"/>
                <a:ea typeface="Calibri"/>
                <a:cs typeface="Calibri"/>
                <a:sym typeface="Calibri"/>
              </a:rPr>
              <a:t>الشرائح </a:t>
            </a:r>
            <a:r>
              <a:rPr lang="ar-SA" dirty="0">
                <a:solidFill>
                  <a:schemeClr val="tx1"/>
                </a:solidFill>
              </a:rPr>
              <a:t>٤١</a:t>
            </a:r>
            <a:r>
              <a:rPr lang="ar-SA" sz="1200" b="0" i="0" dirty="0">
                <a:solidFill>
                  <a:schemeClr val="tx1"/>
                </a:solidFill>
                <a:latin typeface="Calibri"/>
                <a:ea typeface="Calibri"/>
                <a:cs typeface="Calibri"/>
                <a:sym typeface="Calibri"/>
              </a:rPr>
              <a:t> إلى </a:t>
            </a:r>
            <a:r>
              <a:rPr lang="ar-SA" dirty="0">
                <a:solidFill>
                  <a:schemeClr val="tx1"/>
                </a:solidFill>
              </a:rPr>
              <a:t>٤٣</a:t>
            </a:r>
            <a:r>
              <a:rPr lang="ar-SA" sz="1200" b="0" i="0" dirty="0">
                <a:solidFill>
                  <a:schemeClr val="tx1"/>
                </a:solidFill>
                <a:latin typeface="Calibri"/>
                <a:ea typeface="Calibri"/>
                <a:cs typeface="Calibri"/>
                <a:sym typeface="Calibri"/>
              </a:rPr>
              <a:t> قصة </a:t>
            </a:r>
            <a:r>
              <a:rPr lang="ar-SA" sz="1200" b="0" i="0" dirty="0">
                <a:solidFill>
                  <a:srgbClr val="000000"/>
                </a:solidFill>
                <a:latin typeface="Calibri"/>
                <a:ea typeface="Calibri"/>
                <a:cs typeface="Calibri"/>
                <a:sym typeface="Calibri"/>
              </a:rPr>
              <a:t>القس جايمس والإمام أشافا المستخدمة في التعليقات الختامية للجلسة. </a:t>
            </a:r>
            <a:endParaRPr sz="1200" b="0" i="0" dirty="0">
              <a:solidFill>
                <a:srgbClr val="000000"/>
              </a:solidFill>
              <a:latin typeface="Calibri"/>
              <a:ea typeface="Calibri"/>
              <a:cs typeface="Calibri"/>
              <a:sym typeface="Calibri"/>
            </a:endParaRPr>
          </a:p>
          <a:p>
            <a:pPr marL="0" lvl="0" indent="0" algn="r" rtl="1">
              <a:spcBef>
                <a:spcPts val="0"/>
              </a:spcBef>
              <a:spcAft>
                <a:spcPts val="0"/>
              </a:spcAft>
              <a:buNone/>
            </a:pPr>
            <a:r>
              <a:rPr lang="ar-SA" sz="1200" b="0" i="0" dirty="0">
                <a:solidFill>
                  <a:srgbClr val="000000"/>
                </a:solidFill>
                <a:latin typeface="Calibri"/>
                <a:ea typeface="Calibri"/>
                <a:cs typeface="Calibri"/>
                <a:sym typeface="Calibri"/>
              </a:rPr>
              <a:t> </a:t>
            </a:r>
            <a:endParaRPr dirty="0"/>
          </a:p>
          <a:p>
            <a:pPr marL="0" lvl="0" indent="0" algn="r" rtl="1">
              <a:spcBef>
                <a:spcPts val="0"/>
              </a:spcBef>
              <a:spcAft>
                <a:spcPts val="0"/>
              </a:spcAft>
              <a:buNone/>
            </a:pPr>
            <a:r>
              <a:rPr lang="ar-SA" sz="1200" b="0" i="0" dirty="0">
                <a:solidFill>
                  <a:srgbClr val="000000"/>
                </a:solidFill>
                <a:latin typeface="Calibri"/>
                <a:ea typeface="Calibri"/>
                <a:cs typeface="Calibri"/>
                <a:sym typeface="Calibri"/>
              </a:rPr>
              <a:t>هذه قصّة القسّ جايمس والإمام أشافا. في عام </a:t>
            </a:r>
            <a:r>
              <a:rPr lang="ar-SA" dirty="0">
                <a:solidFill>
                  <a:srgbClr val="000000"/>
                </a:solidFill>
              </a:rPr>
              <a:t>١٩٩٢</a:t>
            </a:r>
            <a:r>
              <a:rPr lang="ar-SA" sz="1200" b="0" i="0" dirty="0">
                <a:solidFill>
                  <a:srgbClr val="000000"/>
                </a:solidFill>
                <a:latin typeface="Calibri"/>
                <a:ea typeface="Calibri"/>
                <a:cs typeface="Calibri"/>
                <a:sym typeface="Calibri"/>
              </a:rPr>
              <a:t>، كان القسّ جايمس والإمام أشافا شابّين يترأسّان مجموعتين ميليشياويّتين متنازعتين، وقد احتدم الاقتتال العنيف بينهما في إطار صراع ديني في شمال نيجيريا. فقد القسّ جايمس يده في هذه المواجهات العنيفة بينما خسر الإمام أشافا مرشده الروحي واثنين من أقاربه. فأصبح الاثنان عدوّين لدودَين وأقسما على الانتقام.  </a:t>
            </a:r>
            <a:endParaRPr dirty="0"/>
          </a:p>
          <a:p>
            <a:pPr marL="0" lvl="0" indent="0" algn="r" rtl="1">
              <a:spcBef>
                <a:spcPts val="0"/>
              </a:spcBef>
              <a:spcAft>
                <a:spcPts val="0"/>
              </a:spcAft>
              <a:buNone/>
            </a:pPr>
            <a:r>
              <a:rPr lang="ar-SA" sz="1200" b="0" i="0" dirty="0">
                <a:solidFill>
                  <a:srgbClr val="000000"/>
                </a:solidFill>
                <a:latin typeface="Calibri"/>
                <a:ea typeface="Calibri"/>
                <a:cs typeface="Calibri"/>
                <a:sym typeface="Calibri"/>
              </a:rPr>
              <a:t>بعد بضعة أعوام، غيّر لقاء حصل بالصدفة كلّ شيء. فخلال اجتماع لقادة المجتمع المحلّي حول تحصين الأطفال ضدّ شلل الأطفال، اجتمع الزعيمان الدينيان بفضل صديق مشترك. شبك الصديق يديهما معًا وقال لهما، "أعلم أنّ لديكما القدرة على الحفاظ على السلام في بلدنا. أريدكما أن تتحدّثا". </a:t>
            </a:r>
            <a:endParaRPr dirty="0"/>
          </a:p>
          <a:p>
            <a:pPr marL="0" lvl="0" indent="0" algn="r" rtl="1">
              <a:spcBef>
                <a:spcPts val="0"/>
              </a:spcBef>
              <a:spcAft>
                <a:spcPts val="0"/>
              </a:spcAft>
              <a:buNone/>
            </a:pPr>
            <a:r>
              <a:rPr lang="ar-SA" sz="1200" b="0" i="0" dirty="0">
                <a:solidFill>
                  <a:srgbClr val="000000"/>
                </a:solidFill>
                <a:latin typeface="Calibri"/>
                <a:ea typeface="Calibri"/>
                <a:cs typeface="Calibri"/>
                <a:sym typeface="Calibri"/>
              </a:rPr>
              <a:t> </a:t>
            </a:r>
            <a:endParaRPr sz="1200" b="0" i="0" dirty="0">
              <a:solidFill>
                <a:srgbClr val="000000"/>
              </a:solidFill>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p:txBody>
      </p:sp>
      <p:sp>
        <p:nvSpPr>
          <p:cNvPr id="695" name="Google Shape;695;p4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696" name="Google Shape;696;p4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697" name="Google Shape;697;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a:solidFill>
                  <a:srgbClr val="000000"/>
                </a:solidFill>
                <a:latin typeface="Calibri"/>
                <a:ea typeface="Calibri"/>
                <a:cs typeface="Calibri"/>
                <a:sym typeface="Calibri"/>
              </a:rPr>
              <a:t>على الرغم من أن أيًا منهما لم يكن ينوي التحدث إلى الآخر، إلّا أنهما وجدا أرضية مشتركة بينهما وهي حبّهما لنيجيريا وتفانيهما لتعزيز تقدّم البلاد. </a:t>
            </a:r>
            <a:endParaRPr/>
          </a:p>
          <a:p>
            <a:pPr marL="0" lvl="0" indent="0" algn="r" rtl="1">
              <a:spcBef>
                <a:spcPts val="0"/>
              </a:spcBef>
              <a:spcAft>
                <a:spcPts val="0"/>
              </a:spcAft>
              <a:buNone/>
            </a:pPr>
            <a:r>
              <a:rPr lang="ar-SA" sz="1200" b="0" i="0">
                <a:solidFill>
                  <a:srgbClr val="000000"/>
                </a:solidFill>
                <a:latin typeface="Calibri"/>
                <a:ea typeface="Calibri"/>
                <a:cs typeface="Calibri"/>
                <a:sym typeface="Calibri"/>
              </a:rPr>
              <a:t>"لم يكن هناك حدود في ذلك الوقت لكرهي للمسلمين"، يقول القس جيمس. ويتابع: "نحن ممتنّون لله لأننا تعلّمنا الإصغاء لبعضنا البعض وخلق مساحة آمنة للحوار، والتي بدونها سوف نستمرّ في افتراض الأمور من بعيد. لقد تعلّمنا درسًا مريرًا." </a:t>
            </a:r>
            <a:endParaRPr/>
          </a:p>
          <a:p>
            <a:pPr marL="0" lvl="0" indent="0" algn="r" rtl="1">
              <a:spcBef>
                <a:spcPts val="0"/>
              </a:spcBef>
              <a:spcAft>
                <a:spcPts val="0"/>
              </a:spcAft>
              <a:buNone/>
            </a:pPr>
            <a:endParaRPr sz="1200">
              <a:latin typeface="Calibri"/>
              <a:ea typeface="Calibri"/>
              <a:cs typeface="Calibri"/>
              <a:sym typeface="Calibri"/>
            </a:endParaRPr>
          </a:p>
        </p:txBody>
      </p:sp>
      <p:sp>
        <p:nvSpPr>
          <p:cNvPr id="705" name="Google Shape;705;p4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706" name="Google Shape;706;p4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707" name="Google Shape;707;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a:solidFill>
                  <a:srgbClr val="000000"/>
                </a:solidFill>
                <a:latin typeface="Calibri"/>
                <a:ea typeface="Calibri"/>
                <a:cs typeface="Calibri"/>
                <a:sym typeface="Calibri"/>
              </a:rPr>
              <a:t>يذكر الإمام أشافا أنّه بعد أعمال العنف في "كادونا" عام </a:t>
            </a:r>
            <a:r>
              <a:rPr lang="ar-SA">
                <a:solidFill>
                  <a:srgbClr val="000000"/>
                </a:solidFill>
              </a:rPr>
              <a:t>١٩٩٢</a:t>
            </a:r>
            <a:r>
              <a:rPr lang="ar-SA" sz="1200" b="0" i="0">
                <a:solidFill>
                  <a:srgbClr val="000000"/>
                </a:solidFill>
                <a:latin typeface="Calibri"/>
                <a:ea typeface="Calibri"/>
                <a:cs typeface="Calibri"/>
                <a:sym typeface="Calibri"/>
              </a:rPr>
              <a:t>، خطّط هو والمجموعة المليشياوية التي كان يتبع لها للانتقام. ولكن ذات يوم، أثناء الصلاة في مسجده، أدرك أنّ "القرآن يعلّمنا أنه من الأفضل استخدام الخير لتغيير الشرّ. لذا، إذا كنت مسلمًا وترفض أن تغفر لمن يسيء إليك، فكيف يمكنك أن تكون تجسيدًا حقيقيًا للنبي محمّد؟ " </a:t>
            </a:r>
            <a:endParaRPr/>
          </a:p>
          <a:p>
            <a:pPr marL="0" lvl="0" indent="0" algn="r" rtl="1">
              <a:spcBef>
                <a:spcPts val="0"/>
              </a:spcBef>
              <a:spcAft>
                <a:spcPts val="0"/>
              </a:spcAft>
              <a:buNone/>
            </a:pPr>
            <a:r>
              <a:rPr lang="ar-SA" sz="1200" b="0" i="0">
                <a:solidFill>
                  <a:srgbClr val="000000"/>
                </a:solidFill>
                <a:latin typeface="Calibri"/>
                <a:ea typeface="Calibri"/>
                <a:cs typeface="Calibri"/>
                <a:sym typeface="Calibri"/>
              </a:rPr>
              <a:t>حارب الزعيمان الدينيان رغبتهما في الانتقام. ولكنّهما أدركا أيضًا أنّه لا يمكن أن يكونا قائدين حقيقيين إذا كانت الكراهية تملأ قلبهما. </a:t>
            </a:r>
            <a:endParaRPr/>
          </a:p>
          <a:p>
            <a:pPr marL="0" lvl="0" indent="0" algn="r" rtl="1">
              <a:spcBef>
                <a:spcPts val="0"/>
              </a:spcBef>
              <a:spcAft>
                <a:spcPts val="0"/>
              </a:spcAft>
              <a:buNone/>
            </a:pPr>
            <a:endParaRPr sz="1200" b="0" i="0">
              <a:solidFill>
                <a:srgbClr val="000000"/>
              </a:solidFill>
              <a:latin typeface="Calibri"/>
              <a:ea typeface="Calibri"/>
              <a:cs typeface="Calibri"/>
              <a:sym typeface="Calibri"/>
            </a:endParaRPr>
          </a:p>
        </p:txBody>
      </p:sp>
      <p:sp>
        <p:nvSpPr>
          <p:cNvPr id="714" name="Google Shape;714;p4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715" name="Google Shape;715;p4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716" name="Google Shape;716;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a:solidFill>
                  <a:srgbClr val="000000"/>
                </a:solidFill>
                <a:latin typeface="Calibri"/>
                <a:ea typeface="Calibri"/>
                <a:cs typeface="Calibri"/>
                <a:sym typeface="Calibri"/>
              </a:rPr>
              <a:t>نمت شيئًا فشيئًا ثقة ثابتة بين الإمام أشافا والقس جايمس. وتطوّرت علاقتهما وتحوّلت إلى صداقة أدّت إلى إنشاء مركز الوساطة الإسلامي-المسيحي. </a:t>
            </a:r>
            <a:endParaRPr/>
          </a:p>
          <a:p>
            <a:pPr marL="0" lvl="0" indent="0" algn="r" rtl="1">
              <a:spcBef>
                <a:spcPts val="0"/>
              </a:spcBef>
              <a:spcAft>
                <a:spcPts val="0"/>
              </a:spcAft>
              <a:buNone/>
            </a:pPr>
            <a:r>
              <a:rPr lang="ar-SA" sz="1200" b="0" i="0">
                <a:solidFill>
                  <a:srgbClr val="000000"/>
                </a:solidFill>
                <a:latin typeface="Calibri"/>
                <a:ea typeface="Calibri"/>
                <a:cs typeface="Calibri"/>
                <a:sym typeface="Calibri"/>
              </a:rPr>
              <a:t>ويدعو المركز إلى التعايش السلمي ويهدف إلى منع الانزلاق من جديد نحو الصراع الديني العنيف في المنطقة. وقد ساعد في التوصل إلى اتفاقات سلام في أعقاب أعمال العنف في نيجيريا وخارجها، كما أنّه يدعم عمل المنظمات الدينية المحلية في دعوتها إلى التعايش السلمي بين الناس من جميع الأديان. </a:t>
            </a:r>
            <a:endParaRPr/>
          </a:p>
          <a:p>
            <a:pPr marL="0" lvl="0" indent="0" algn="r" rtl="1">
              <a:spcBef>
                <a:spcPts val="0"/>
              </a:spcBef>
              <a:spcAft>
                <a:spcPts val="0"/>
              </a:spcAft>
              <a:buNone/>
            </a:pPr>
            <a:endParaRPr sz="1200" b="0" i="0">
              <a:solidFill>
                <a:srgbClr val="000000"/>
              </a:solidFill>
              <a:latin typeface="Calibri"/>
              <a:ea typeface="Calibri"/>
              <a:cs typeface="Calibri"/>
              <a:sym typeface="Calibri"/>
            </a:endParaRPr>
          </a:p>
        </p:txBody>
      </p:sp>
      <p:sp>
        <p:nvSpPr>
          <p:cNvPr id="724" name="Google Shape;724;p4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725" name="Google Shape;725;p4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726" name="Google Shape;726;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45</a:t>
            </a:fld>
            <a:endParaRPr/>
          </a:p>
        </p:txBody>
      </p:sp>
      <p:sp>
        <p:nvSpPr>
          <p:cNvPr id="735" name="Google Shape;735;p4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736" name="Google Shape;736;p4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200"/>
              <a:buFont typeface="Calibri"/>
              <a:buNone/>
            </a:pPr>
            <a:r>
              <a:rPr lang="ar-SA" sz="1200" b="0" i="0">
                <a:solidFill>
                  <a:srgbClr val="000000"/>
                </a:solidFill>
                <a:latin typeface="Calibri"/>
                <a:ea typeface="Calibri"/>
                <a:cs typeface="Calibri"/>
                <a:sym typeface="Calibri"/>
              </a:rPr>
              <a:t>في هذا العرض التقديمي، سوف نستمع إلى قصص واقعية عن التمييز والقيود المفروضة على الحقوق والعنف.</a:t>
            </a:r>
            <a:endParaRPr sz="1200">
              <a:solidFill>
                <a:schemeClr val="dk1"/>
              </a:solidFill>
              <a:latin typeface="Calibri"/>
              <a:ea typeface="Calibri"/>
              <a:cs typeface="Calibri"/>
              <a:sym typeface="Calibri"/>
            </a:endParaRPr>
          </a:p>
        </p:txBody>
      </p:sp>
      <p:sp>
        <p:nvSpPr>
          <p:cNvPr id="273" name="Google Shape;273;p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274" name="Google Shape;274;p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275" name="Google Shape;27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200"/>
              <a:buFont typeface="Calibri"/>
              <a:buNone/>
            </a:pPr>
            <a:r>
              <a:rPr lang="ar-SA" sz="1200" b="0" i="0">
                <a:solidFill>
                  <a:srgbClr val="000000"/>
                </a:solidFill>
                <a:latin typeface="Calibri"/>
                <a:ea typeface="Calibri"/>
                <a:cs typeface="Calibri"/>
                <a:sym typeface="Calibri"/>
              </a:rPr>
              <a:t>وتُرتكَب هذه الانتهاكات من قبل الدولة وأفراد المجتمع. وٍغالبًا ما نشير إلى ذلك على أنّه انتهاكات حكومية وعداوات اجتماعية. ولكن يمكن أن تحدث الانتهاكات أيضًا داخل الأسرة وداخل المجتمعات الدينية.</a:t>
            </a:r>
            <a:endParaRPr sz="1200">
              <a:solidFill>
                <a:schemeClr val="dk1"/>
              </a:solidFill>
              <a:latin typeface="Calibri"/>
              <a:ea typeface="Calibri"/>
              <a:cs typeface="Calibri"/>
              <a:sym typeface="Calibri"/>
            </a:endParaRPr>
          </a:p>
        </p:txBody>
      </p:sp>
      <p:sp>
        <p:nvSpPr>
          <p:cNvPr id="289" name="Google Shape;289;p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290" name="Google Shape;290;p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291" name="Google Shape;29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a:solidFill>
                  <a:srgbClr val="000000"/>
                </a:solidFill>
                <a:latin typeface="Calibri"/>
                <a:ea typeface="Calibri"/>
                <a:cs typeface="Calibri"/>
                <a:sym typeface="Calibri"/>
              </a:rPr>
              <a:t>هناك أيضًا نوع رابع من الانتهاكات – وهو فشل الحكومة في حماية الناس من الانتهاكات في المجتمع. يقع على عاتق الدولة واجب حماية كلّ إنسان على أراضيها من التمييز والقيود غير المبرّرة على حقوقهم ومن العنف. وتفشل العديد من الدول في القيام بذلك. </a:t>
            </a:r>
            <a:endParaRPr sz="1200">
              <a:solidFill>
                <a:schemeClr val="dk1"/>
              </a:solidFill>
              <a:latin typeface="Calibri"/>
              <a:ea typeface="Calibri"/>
              <a:cs typeface="Calibri"/>
              <a:sym typeface="Calibri"/>
            </a:endParaRPr>
          </a:p>
        </p:txBody>
      </p:sp>
      <p:sp>
        <p:nvSpPr>
          <p:cNvPr id="305" name="Google Shape;305;p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06" name="Google Shape;306;p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07" name="Google Shape;30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0" i="0">
                <a:latin typeface="Calibri"/>
                <a:ea typeface="Calibri"/>
                <a:cs typeface="Calibri"/>
                <a:sym typeface="Calibri"/>
              </a:rPr>
              <a:t>عادةً ما يكون التمييز والقيود المفروضة على الحقوق والعنف مترابطة ومتداخلة. ويمكن أن تكون القيود تمييزيّة وتساهم في العنف على سبيل المثال. وغالبًا ما تغذّي الانتهاكات الحكومية والعداوات الاجتماعية بعضها البعض، ممّا يخلق حلقة مفرغة. </a:t>
            </a:r>
            <a:endParaRPr/>
          </a:p>
          <a:p>
            <a:pPr marL="0" lvl="0" indent="0" algn="r" rtl="1">
              <a:spcBef>
                <a:spcPts val="0"/>
              </a:spcBef>
              <a:spcAft>
                <a:spcPts val="0"/>
              </a:spcAft>
              <a:buNone/>
            </a:pPr>
            <a:r>
              <a:rPr lang="ar-SA" sz="1200" b="0" i="0">
                <a:latin typeface="Calibri"/>
                <a:ea typeface="Calibri"/>
                <a:cs typeface="Calibri"/>
                <a:sym typeface="Calibri"/>
              </a:rPr>
              <a:t>تضفي التشريعات الحكوميّة التي تميّز ضد الأقليات شرعيّةً على التعصّب في المجتمع، مما يؤدّي إلى تمييز ومضايقات وعنف في المجتمع المحلّي. إذا غضت السلطات الطرف عن الانتهاكات في المجتمع، يعتقد الناس أنه بإمكانهم الإفلات من العقاب ويزداد التمييز والمضايقات والعنف سوءًا. </a:t>
            </a:r>
            <a:endParaRPr/>
          </a:p>
          <a:p>
            <a:pPr marL="0" lvl="0" indent="0" algn="r" rtl="1">
              <a:spcBef>
                <a:spcPts val="0"/>
              </a:spcBef>
              <a:spcAft>
                <a:spcPts val="0"/>
              </a:spcAft>
              <a:buNone/>
            </a:pPr>
            <a:r>
              <a:rPr lang="ar-SA" sz="1200" b="0" i="0">
                <a:latin typeface="Calibri"/>
                <a:ea typeface="Calibri"/>
                <a:cs typeface="Calibri"/>
                <a:sym typeface="Calibri"/>
              </a:rPr>
              <a:t>دعونا نلقي نظرة على الأشكال المختلفة من التمييز والقيود والعنف في أجزاء مختلفة من العالم انطلاقًا من بعض القصص الواقعية! وقد يرتبط بعضها بتجارب مررتم بها. </a:t>
            </a:r>
            <a:endParaRPr/>
          </a:p>
          <a:p>
            <a:pPr marL="0" marR="0" lvl="0" indent="0" algn="r" rtl="1">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319" name="Google Shape;319;p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20" name="Google Shape;320;p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21" name="Google Shape;32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sz="1200" b="1" i="0">
                <a:latin typeface="Calibri"/>
                <a:ea typeface="Calibri"/>
                <a:cs typeface="Calibri"/>
                <a:sym typeface="Calibri"/>
              </a:rPr>
              <a:t>قصص عن التمييز</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1" i="0">
                <a:latin typeface="Calibri"/>
                <a:ea typeface="Calibri"/>
                <a:cs typeface="Calibri"/>
                <a:sym typeface="Calibri"/>
              </a:rPr>
              <a:t>التمييز شائع جدًا ويؤثّر على كلّ مجال من مجالات الحياة.</a:t>
            </a:r>
            <a:r>
              <a:rPr lang="ar-SA" sz="1200" b="0" i="0">
                <a:latin typeface="Calibri"/>
                <a:ea typeface="Calibri"/>
                <a:cs typeface="Calibri"/>
                <a:sym typeface="Calibri"/>
              </a:rPr>
              <a:t> </a:t>
            </a:r>
            <a:endParaRPr/>
          </a:p>
          <a:p>
            <a:pPr marL="0" lvl="0" indent="0" algn="r" rtl="1">
              <a:spcBef>
                <a:spcPts val="0"/>
              </a:spcBef>
              <a:spcAft>
                <a:spcPts val="0"/>
              </a:spcAft>
              <a:buNone/>
            </a:pPr>
            <a:r>
              <a:rPr lang="ar-SA" sz="1200" b="0" i="0">
                <a:latin typeface="Calibri"/>
                <a:ea typeface="Calibri"/>
                <a:cs typeface="Calibri"/>
                <a:sym typeface="Calibri"/>
              </a:rPr>
              <a:t>القسّ كومار يعمل قسًّا في أرياف سريلانكا. واجهت أسرته التمييز من الأغلبية البوذية في قريته، وقام المدرّسون وزملاء الدراسة بالتنمّر على أطفاله، وتمّ قطع إمدادات الكهرباء والمياه عن الأسرة بحجّة أنّ منزلهم هو مكان عبادة غير قانوني. </a:t>
            </a:r>
            <a:endParaRPr/>
          </a:p>
          <a:p>
            <a:pPr marL="0" lvl="0" indent="0" algn="r" rtl="1">
              <a:spcBef>
                <a:spcPts val="0"/>
              </a:spcBef>
              <a:spcAft>
                <a:spcPts val="0"/>
              </a:spcAft>
              <a:buNone/>
            </a:pPr>
            <a:r>
              <a:rPr lang="ar-SA" sz="1200" b="0" i="0">
                <a:latin typeface="Calibri"/>
                <a:ea typeface="Calibri"/>
                <a:cs typeface="Calibri"/>
                <a:sym typeface="Calibri"/>
              </a:rPr>
              <a:t> </a:t>
            </a:r>
            <a:endParaRPr/>
          </a:p>
          <a:p>
            <a:pPr marL="0" lvl="0" indent="0" algn="r" rtl="1">
              <a:spcBef>
                <a:spcPts val="0"/>
              </a:spcBef>
              <a:spcAft>
                <a:spcPts val="0"/>
              </a:spcAft>
              <a:buNone/>
            </a:pPr>
            <a:endParaRPr sz="1200" b="0" i="0">
              <a:solidFill>
                <a:srgbClr val="000000"/>
              </a:solidFill>
              <a:latin typeface="Calibri"/>
              <a:ea typeface="Calibri"/>
              <a:cs typeface="Calibri"/>
              <a:sym typeface="Calibri"/>
            </a:endParaRPr>
          </a:p>
        </p:txBody>
      </p:sp>
      <p:sp>
        <p:nvSpPr>
          <p:cNvPr id="334" name="Google Shape;334;p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35" name="Google Shape;335;p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36" name="Google Shape;33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16"/>
        <p:cNvGrpSpPr/>
        <p:nvPr/>
      </p:nvGrpSpPr>
      <p:grpSpPr>
        <a:xfrm>
          <a:off x="0" y="0"/>
          <a:ext cx="0" cy="0"/>
          <a:chOff x="0" y="0"/>
          <a:chExt cx="0" cy="0"/>
        </a:xfrm>
      </p:grpSpPr>
      <p:sp>
        <p:nvSpPr>
          <p:cNvPr id="17" name="Google Shape;17;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95959"/>
              </a:buClr>
              <a:buSzPts val="1800"/>
              <a:buChar char="•"/>
              <a:defRPr/>
            </a:lvl1pPr>
            <a:lvl2pPr marL="914400" lvl="1" indent="-342900" algn="l">
              <a:lnSpc>
                <a:spcPct val="90000"/>
              </a:lnSpc>
              <a:spcBef>
                <a:spcPts val="500"/>
              </a:spcBef>
              <a:spcAft>
                <a:spcPts val="0"/>
              </a:spcAft>
              <a:buClr>
                <a:srgbClr val="595959"/>
              </a:buClr>
              <a:buSzPts val="1800"/>
              <a:buChar char="•"/>
              <a:defRPr/>
            </a:lvl2pPr>
            <a:lvl3pPr marL="1371600" lvl="2" indent="-342900" algn="l">
              <a:lnSpc>
                <a:spcPct val="90000"/>
              </a:lnSpc>
              <a:spcBef>
                <a:spcPts val="500"/>
              </a:spcBef>
              <a:spcAft>
                <a:spcPts val="0"/>
              </a:spcAft>
              <a:buClr>
                <a:srgbClr val="595959"/>
              </a:buClr>
              <a:buSzPts val="1800"/>
              <a:buChar char="•"/>
              <a:defRPr/>
            </a:lvl3pPr>
            <a:lvl4pPr marL="1828800" lvl="3" indent="-342900" algn="l">
              <a:lnSpc>
                <a:spcPct val="90000"/>
              </a:lnSpc>
              <a:spcBef>
                <a:spcPts val="500"/>
              </a:spcBef>
              <a:spcAft>
                <a:spcPts val="0"/>
              </a:spcAft>
              <a:buClr>
                <a:srgbClr val="595959"/>
              </a:buClr>
              <a:buSzPts val="1800"/>
              <a:buChar char="•"/>
              <a:defRPr/>
            </a:lvl4pPr>
            <a:lvl5pPr marL="2286000" lvl="4" indent="-342900" algn="l">
              <a:lnSpc>
                <a:spcPct val="9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_Anpassad layout">
  <p:cSld name="6_Anpassad layout">
    <p:spTree>
      <p:nvGrpSpPr>
        <p:cNvPr id="1" name="Shape 53"/>
        <p:cNvGrpSpPr/>
        <p:nvPr/>
      </p:nvGrpSpPr>
      <p:grpSpPr>
        <a:xfrm>
          <a:off x="0" y="0"/>
          <a:ext cx="0" cy="0"/>
          <a:chOff x="0" y="0"/>
          <a:chExt cx="0" cy="0"/>
        </a:xfrm>
      </p:grpSpPr>
      <p:sp>
        <p:nvSpPr>
          <p:cNvPr id="54" name="Google Shape;54;p56"/>
          <p:cNvSpPr/>
          <p:nvPr/>
        </p:nvSpPr>
        <p:spPr>
          <a:xfrm>
            <a:off x="5144957" y="1672099"/>
            <a:ext cx="583144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4400">
                <a:solidFill>
                  <a:srgbClr val="595959"/>
                </a:solidFill>
                <a:latin typeface="Calibri"/>
                <a:ea typeface="Calibri"/>
                <a:cs typeface="Calibri"/>
                <a:sym typeface="Calibri"/>
              </a:rPr>
              <a:t>“Xxx xx xxxx xxx”</a:t>
            </a:r>
            <a:endParaRPr/>
          </a:p>
          <a:p>
            <a:pPr marL="0" marR="0" lvl="0" indent="0" algn="l" rtl="0">
              <a:spcBef>
                <a:spcPts val="0"/>
              </a:spcBef>
              <a:spcAft>
                <a:spcPts val="0"/>
              </a:spcAft>
              <a:buNone/>
            </a:pPr>
            <a:endParaRPr sz="3600">
              <a:solidFill>
                <a:srgbClr val="4E7D88"/>
              </a:solidFill>
              <a:latin typeface="Calibri"/>
              <a:ea typeface="Calibri"/>
              <a:cs typeface="Calibri"/>
              <a:sym typeface="Calibri"/>
            </a:endParaRPr>
          </a:p>
        </p:txBody>
      </p:sp>
      <p:pic>
        <p:nvPicPr>
          <p:cNvPr id="55" name="Google Shape;55;p56"/>
          <p:cNvPicPr preferRelativeResize="0"/>
          <p:nvPr/>
        </p:nvPicPr>
        <p:blipFill rotWithShape="1">
          <a:blip r:embed="rId2">
            <a:alphaModFix/>
          </a:blip>
          <a:srcRect l="38732" t="3572" r="32827" b="12662"/>
          <a:stretch/>
        </p:blipFill>
        <p:spPr>
          <a:xfrm>
            <a:off x="-12315" y="228600"/>
            <a:ext cx="3492500" cy="6857999"/>
          </a:xfrm>
          <a:prstGeom prst="rect">
            <a:avLst/>
          </a:prstGeom>
          <a:noFill/>
          <a:ln>
            <a:noFill/>
          </a:ln>
        </p:spPr>
      </p:pic>
      <p:sp>
        <p:nvSpPr>
          <p:cNvPr id="56" name="Google Shape;56;p56"/>
          <p:cNvSpPr/>
          <p:nvPr/>
        </p:nvSpPr>
        <p:spPr>
          <a:xfrm>
            <a:off x="5142102" y="5404512"/>
            <a:ext cx="58314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1800">
                <a:solidFill>
                  <a:srgbClr val="595959"/>
                </a:solidFill>
                <a:latin typeface="Calibri"/>
                <a:ea typeface="Calibri"/>
                <a:cs typeface="Calibri"/>
                <a:sym typeface="Calibri"/>
              </a:rPr>
              <a:t>Name here Xxxx Xx</a:t>
            </a:r>
            <a:endParaRPr sz="1800">
              <a:solidFill>
                <a:srgbClr val="595959"/>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7_Anpassad layout">
  <p:cSld name="7_Anpassad layout">
    <p:spTree>
      <p:nvGrpSpPr>
        <p:cNvPr id="1" name="Shape 57"/>
        <p:cNvGrpSpPr/>
        <p:nvPr/>
      </p:nvGrpSpPr>
      <p:grpSpPr>
        <a:xfrm>
          <a:off x="0" y="0"/>
          <a:ext cx="0" cy="0"/>
          <a:chOff x="0" y="0"/>
          <a:chExt cx="0" cy="0"/>
        </a:xfrm>
      </p:grpSpPr>
      <p:graphicFrame>
        <p:nvGraphicFramePr>
          <p:cNvPr id="58" name="Google Shape;58;p57"/>
          <p:cNvGraphicFramePr/>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59" name="Google Shape;59;p57"/>
          <p:cNvSpPr/>
          <p:nvPr/>
        </p:nvSpPr>
        <p:spPr>
          <a:xfrm rot="5400000">
            <a:off x="4000232" y="475382"/>
            <a:ext cx="2390240" cy="2390240"/>
          </a:xfrm>
          <a:prstGeom prst="teardrop">
            <a:avLst>
              <a:gd name="adj" fmla="val 10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57"/>
          <p:cNvSpPr/>
          <p:nvPr/>
        </p:nvSpPr>
        <p:spPr>
          <a:xfrm>
            <a:off x="6765500" y="4402734"/>
            <a:ext cx="5038204" cy="2281646"/>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Anpassad layout">
  <p:cSld name="8_Anpassad layout">
    <p:spTree>
      <p:nvGrpSpPr>
        <p:cNvPr id="1" name="Shape 61"/>
        <p:cNvGrpSpPr/>
        <p:nvPr/>
      </p:nvGrpSpPr>
      <p:grpSpPr>
        <a:xfrm>
          <a:off x="0" y="0"/>
          <a:ext cx="0" cy="0"/>
          <a:chOff x="0" y="0"/>
          <a:chExt cx="0" cy="0"/>
        </a:xfrm>
      </p:grpSpPr>
      <p:sp>
        <p:nvSpPr>
          <p:cNvPr id="62" name="Google Shape;62;p58"/>
          <p:cNvSpPr/>
          <p:nvPr/>
        </p:nvSpPr>
        <p:spPr>
          <a:xfrm>
            <a:off x="-11749" y="2921168"/>
            <a:ext cx="12192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6000">
                <a:solidFill>
                  <a:srgbClr val="595959"/>
                </a:solidFill>
                <a:latin typeface="Calibri"/>
                <a:ea typeface="Calibri"/>
                <a:cs typeface="Calibri"/>
                <a:sym typeface="Calibri"/>
              </a:rPr>
              <a:t>Thank you all for listening!</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9_Anpassad layout">
  <p:cSld name="9_Anpassad layout">
    <p:spTree>
      <p:nvGrpSpPr>
        <p:cNvPr id="1" name="Shape 63"/>
        <p:cNvGrpSpPr/>
        <p:nvPr/>
      </p:nvGrpSpPr>
      <p:grpSpPr>
        <a:xfrm>
          <a:off x="0" y="0"/>
          <a:ext cx="0" cy="0"/>
          <a:chOff x="0" y="0"/>
          <a:chExt cx="0" cy="0"/>
        </a:xfrm>
      </p:grpSpPr>
      <p:pic>
        <p:nvPicPr>
          <p:cNvPr id="64" name="Google Shape;64;p59"/>
          <p:cNvPicPr preferRelativeResize="0"/>
          <p:nvPr/>
        </p:nvPicPr>
        <p:blipFill rotWithShape="1">
          <a:blip r:embed="rId2">
            <a:alphaModFix/>
          </a:blip>
          <a:srcRect/>
          <a:stretch/>
        </p:blipFill>
        <p:spPr>
          <a:xfrm>
            <a:off x="4926835" y="1895712"/>
            <a:ext cx="2338323" cy="1965979"/>
          </a:xfrm>
          <a:prstGeom prst="rect">
            <a:avLst/>
          </a:prstGeom>
          <a:noFill/>
          <a:ln>
            <a:noFill/>
          </a:ln>
        </p:spPr>
      </p:pic>
      <p:sp>
        <p:nvSpPr>
          <p:cNvPr id="65" name="Google Shape;65;p59"/>
          <p:cNvSpPr txBox="1"/>
          <p:nvPr/>
        </p:nvSpPr>
        <p:spPr>
          <a:xfrm>
            <a:off x="4544802" y="4143643"/>
            <a:ext cx="310238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b="1">
                <a:solidFill>
                  <a:srgbClr val="595959"/>
                </a:solidFill>
                <a:latin typeface="Calibri"/>
                <a:ea typeface="Calibri"/>
                <a:cs typeface="Calibri"/>
                <a:sym typeface="Calibri"/>
              </a:rPr>
              <a:t>www.forb-learning.org</a:t>
            </a:r>
            <a:endParaRPr sz="2400" b="1">
              <a:solidFill>
                <a:srgbClr val="595959"/>
              </a:solidFill>
              <a:latin typeface="Calibri"/>
              <a:ea typeface="Calibri"/>
              <a:cs typeface="Calibri"/>
              <a:sym typeface="Calibri"/>
            </a:endParaRPr>
          </a:p>
        </p:txBody>
      </p:sp>
      <p:sp>
        <p:nvSpPr>
          <p:cNvPr id="66" name="Google Shape;66;p59"/>
          <p:cNvSpPr txBox="1"/>
          <p:nvPr/>
        </p:nvSpPr>
        <p:spPr>
          <a:xfrm>
            <a:off x="4924555" y="5542367"/>
            <a:ext cx="234288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a:solidFill>
                  <a:srgbClr val="595959"/>
                </a:solidFill>
                <a:latin typeface="Calibri"/>
                <a:ea typeface="Calibri"/>
                <a:cs typeface="Calibri"/>
                <a:sym typeface="Calibri"/>
              </a:rPr>
              <a:t>name@email.org</a:t>
            </a:r>
            <a:endParaRPr sz="2400">
              <a:solidFill>
                <a:srgbClr val="595959"/>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med bildtext">
  <p:cSld name="Text med bildtext">
    <p:spTree>
      <p:nvGrpSpPr>
        <p:cNvPr id="1" name="Shape 73"/>
        <p:cNvGrpSpPr/>
        <p:nvPr/>
      </p:nvGrpSpPr>
      <p:grpSpPr>
        <a:xfrm>
          <a:off x="0" y="0"/>
          <a:ext cx="0" cy="0"/>
          <a:chOff x="0" y="0"/>
          <a:chExt cx="0" cy="0"/>
        </a:xfrm>
      </p:grpSpPr>
      <p:pic>
        <p:nvPicPr>
          <p:cNvPr id="74" name="Google Shape;74;p61"/>
          <p:cNvPicPr preferRelativeResize="0"/>
          <p:nvPr/>
        </p:nvPicPr>
        <p:blipFill rotWithShape="1">
          <a:blip r:embed="rId2">
            <a:alphaModFix/>
          </a:blip>
          <a:srcRect/>
          <a:stretch/>
        </p:blipFill>
        <p:spPr>
          <a:xfrm>
            <a:off x="1179946" y="746413"/>
            <a:ext cx="3327400" cy="5676900"/>
          </a:xfrm>
          <a:prstGeom prst="rect">
            <a:avLst/>
          </a:prstGeom>
          <a:noFill/>
          <a:ln>
            <a:noFill/>
          </a:ln>
        </p:spPr>
      </p:pic>
      <p:sp>
        <p:nvSpPr>
          <p:cNvPr id="75" name="Google Shape;75;p61"/>
          <p:cNvSpPr txBox="1"/>
          <p:nvPr/>
        </p:nvSpPr>
        <p:spPr>
          <a:xfrm>
            <a:off x="5278582" y="1483233"/>
            <a:ext cx="6608618" cy="437197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959"/>
              </a:buClr>
              <a:buSzPts val="4800"/>
              <a:buFont typeface="Calibri"/>
              <a:buNone/>
            </a:pPr>
            <a:r>
              <a:rPr lang="ar-SA" sz="4800" b="1">
                <a:solidFill>
                  <a:srgbClr val="595959"/>
                </a:solidFill>
                <a:latin typeface="Calibri"/>
                <a:ea typeface="Calibri"/>
                <a:cs typeface="Calibri"/>
                <a:sym typeface="Calibri"/>
              </a:rPr>
              <a:t>FORB colours</a:t>
            </a:r>
            <a:br>
              <a:rPr lang="ar-SA" sz="4400" b="1">
                <a:solidFill>
                  <a:srgbClr val="595959"/>
                </a:solidFill>
                <a:latin typeface="Calibri"/>
                <a:ea typeface="Calibri"/>
                <a:cs typeface="Calibri"/>
                <a:sym typeface="Calibri"/>
              </a:rPr>
            </a:br>
            <a:r>
              <a:rPr lang="ar-SA" sz="4400" b="1">
                <a:solidFill>
                  <a:srgbClr val="595959"/>
                </a:solidFill>
                <a:latin typeface="Calibri"/>
                <a:ea typeface="Calibri"/>
                <a:cs typeface="Calibri"/>
                <a:sym typeface="Calibri"/>
              </a:rPr>
              <a:t> </a:t>
            </a:r>
            <a:br>
              <a:rPr lang="ar-SA" sz="4400" b="1">
                <a:solidFill>
                  <a:srgbClr val="595959"/>
                </a:solidFill>
                <a:latin typeface="Calibri"/>
                <a:ea typeface="Calibri"/>
                <a:cs typeface="Calibri"/>
                <a:sym typeface="Calibri"/>
              </a:rPr>
            </a:br>
            <a:r>
              <a:rPr lang="ar-SA" sz="4000">
                <a:solidFill>
                  <a:srgbClr val="595959"/>
                </a:solidFill>
                <a:latin typeface="Calibri"/>
                <a:ea typeface="Calibri"/>
                <a:cs typeface="Calibri"/>
                <a:sym typeface="Calibri"/>
              </a:rPr>
              <a:t>Pick from here</a:t>
            </a:r>
            <a:br>
              <a:rPr lang="ar-SA" sz="4400" b="1">
                <a:solidFill>
                  <a:srgbClr val="595959"/>
                </a:solidFill>
                <a:latin typeface="Calibri"/>
                <a:ea typeface="Calibri"/>
                <a:cs typeface="Calibri"/>
                <a:sym typeface="Calibri"/>
              </a:rPr>
            </a:br>
            <a:endParaRPr sz="4400">
              <a:solidFill>
                <a:srgbClr val="595959"/>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om">
  <p:cSld name="Tom">
    <p:spTree>
      <p:nvGrpSpPr>
        <p:cNvPr id="1" name="Shape 76"/>
        <p:cNvGrpSpPr/>
        <p:nvPr/>
      </p:nvGrpSpPr>
      <p:grpSpPr>
        <a:xfrm>
          <a:off x="0" y="0"/>
          <a:ext cx="0" cy="0"/>
          <a:chOff x="0" y="0"/>
          <a:chExt cx="0" cy="0"/>
        </a:xfrm>
      </p:grpSpPr>
      <p:sp>
        <p:nvSpPr>
          <p:cNvPr id="77" name="Google Shape;77;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
        <p:nvSpPr>
          <p:cNvPr id="80" name="Google Shape;80;p62"/>
          <p:cNvSpPr txBox="1">
            <a:spLocks noGrp="1"/>
          </p:cNvSpPr>
          <p:nvPr>
            <p:ph type="title"/>
          </p:nvPr>
        </p:nvSpPr>
        <p:spPr>
          <a:xfrm>
            <a:off x="838200" y="816388"/>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95959"/>
              </a:buClr>
              <a:buSzPts val="4400"/>
              <a:buFont typeface="Calibri"/>
              <a:buNone/>
              <a:defRPr b="0" i="0">
                <a:solidFill>
                  <a:srgbClr val="595959"/>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Start">
  <p:cSld name="1_Start">
    <p:spTree>
      <p:nvGrpSpPr>
        <p:cNvPr id="1" name="Shape 81"/>
        <p:cNvGrpSpPr/>
        <p:nvPr/>
      </p:nvGrpSpPr>
      <p:grpSpPr>
        <a:xfrm>
          <a:off x="0" y="0"/>
          <a:ext cx="0" cy="0"/>
          <a:chOff x="0" y="0"/>
          <a:chExt cx="0" cy="0"/>
        </a:xfrm>
      </p:grpSpPr>
      <p:sp>
        <p:nvSpPr>
          <p:cNvPr id="82" name="Google Shape;8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pic>
        <p:nvPicPr>
          <p:cNvPr id="84" name="Google Shape;84;p63"/>
          <p:cNvPicPr preferRelativeResize="0"/>
          <p:nvPr/>
        </p:nvPicPr>
        <p:blipFill rotWithShape="1">
          <a:blip r:embed="rId2">
            <a:alphaModFix/>
          </a:blip>
          <a:srcRect/>
          <a:stretch/>
        </p:blipFill>
        <p:spPr>
          <a:xfrm>
            <a:off x="5049651" y="5583760"/>
            <a:ext cx="2092698" cy="550944"/>
          </a:xfrm>
          <a:prstGeom prst="rect">
            <a:avLst/>
          </a:prstGeom>
          <a:noFill/>
          <a:ln>
            <a:noFill/>
          </a:ln>
        </p:spPr>
      </p:pic>
      <p:sp>
        <p:nvSpPr>
          <p:cNvPr id="85" name="Google Shape;85;p63"/>
          <p:cNvSpPr txBox="1"/>
          <p:nvPr/>
        </p:nvSpPr>
        <p:spPr>
          <a:xfrm>
            <a:off x="0" y="723296"/>
            <a:ext cx="12192000" cy="203062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ar-SA" sz="4000" b="0" i="0">
                <a:solidFill>
                  <a:srgbClr val="595959"/>
                </a:solidFill>
                <a:latin typeface="Calibri"/>
                <a:ea typeface="Calibri"/>
                <a:cs typeface="Calibri"/>
                <a:sym typeface="Calibri"/>
              </a:rPr>
              <a:t>The Freedom of Religion or Belief</a:t>
            </a:r>
            <a:br>
              <a:rPr lang="ar-SA" sz="2800" b="0" i="0">
                <a:solidFill>
                  <a:srgbClr val="595959"/>
                </a:solidFill>
                <a:latin typeface="Calibri"/>
                <a:ea typeface="Calibri"/>
                <a:cs typeface="Calibri"/>
                <a:sym typeface="Calibri"/>
              </a:rPr>
            </a:br>
            <a:r>
              <a:rPr lang="ar-SA" sz="2800" b="0" i="0">
                <a:solidFill>
                  <a:srgbClr val="595959"/>
                </a:solidFill>
                <a:latin typeface="Calibri"/>
                <a:ea typeface="Calibri"/>
                <a:cs typeface="Calibri"/>
                <a:sym typeface="Calibri"/>
              </a:rPr>
              <a:t>LEARNING PLATFORM</a:t>
            </a:r>
            <a:endParaRPr/>
          </a:p>
          <a:p>
            <a:pPr marL="0" marR="0" lvl="0" indent="0" algn="ctr" rtl="0">
              <a:lnSpc>
                <a:spcPct val="150000"/>
              </a:lnSpc>
              <a:spcBef>
                <a:spcPts val="0"/>
              </a:spcBef>
              <a:spcAft>
                <a:spcPts val="0"/>
              </a:spcAft>
              <a:buNone/>
            </a:pPr>
            <a:endParaRPr sz="1800" b="0" i="0">
              <a:solidFill>
                <a:schemeClr val="dk1"/>
              </a:solidFill>
              <a:latin typeface="Calibri"/>
              <a:ea typeface="Calibri"/>
              <a:cs typeface="Calibri"/>
              <a:sym typeface="Calibri"/>
            </a:endParaRPr>
          </a:p>
        </p:txBody>
      </p:sp>
      <p:pic>
        <p:nvPicPr>
          <p:cNvPr id="86" name="Google Shape;86;p63" descr="En bild som visar person, inomhus, person, håller&#10;&#10;Automatiskt genererad beskrivning"/>
          <p:cNvPicPr preferRelativeResize="0"/>
          <p:nvPr/>
        </p:nvPicPr>
        <p:blipFill rotWithShape="1">
          <a:blip r:embed="rId3">
            <a:alphaModFix/>
          </a:blip>
          <a:srcRect l="11845" r="17308"/>
          <a:stretch/>
        </p:blipFill>
        <p:spPr>
          <a:xfrm>
            <a:off x="1085849" y="2753916"/>
            <a:ext cx="2286000" cy="2143125"/>
          </a:xfrm>
          <a:prstGeom prst="rect">
            <a:avLst/>
          </a:prstGeom>
          <a:noFill/>
          <a:ln>
            <a:noFill/>
          </a:ln>
        </p:spPr>
      </p:pic>
      <p:pic>
        <p:nvPicPr>
          <p:cNvPr id="87" name="Google Shape;87;p63"/>
          <p:cNvPicPr preferRelativeResize="0"/>
          <p:nvPr/>
        </p:nvPicPr>
        <p:blipFill rotWithShape="1">
          <a:blip r:embed="rId4">
            <a:alphaModFix/>
          </a:blip>
          <a:srcRect l="14444" r="14443"/>
          <a:stretch/>
        </p:blipFill>
        <p:spPr>
          <a:xfrm>
            <a:off x="3667124" y="2753916"/>
            <a:ext cx="2286000" cy="2143125"/>
          </a:xfrm>
          <a:prstGeom prst="rect">
            <a:avLst/>
          </a:prstGeom>
          <a:noFill/>
          <a:ln>
            <a:noFill/>
          </a:ln>
        </p:spPr>
      </p:pic>
      <p:pic>
        <p:nvPicPr>
          <p:cNvPr id="88" name="Google Shape;88;p63"/>
          <p:cNvPicPr preferRelativeResize="0"/>
          <p:nvPr/>
        </p:nvPicPr>
        <p:blipFill rotWithShape="1">
          <a:blip r:embed="rId5">
            <a:alphaModFix/>
          </a:blip>
          <a:srcRect l="14488" r="14487"/>
          <a:stretch/>
        </p:blipFill>
        <p:spPr>
          <a:xfrm>
            <a:off x="6248399" y="2753916"/>
            <a:ext cx="2286000" cy="2143125"/>
          </a:xfrm>
          <a:prstGeom prst="rect">
            <a:avLst/>
          </a:prstGeom>
          <a:noFill/>
          <a:ln>
            <a:noFill/>
          </a:ln>
        </p:spPr>
      </p:pic>
      <p:pic>
        <p:nvPicPr>
          <p:cNvPr id="89" name="Google Shape;89;p63"/>
          <p:cNvPicPr preferRelativeResize="0"/>
          <p:nvPr/>
        </p:nvPicPr>
        <p:blipFill rotWithShape="1">
          <a:blip r:embed="rId6">
            <a:alphaModFix/>
          </a:blip>
          <a:srcRect l="10000" r="10000"/>
          <a:stretch/>
        </p:blipFill>
        <p:spPr>
          <a:xfrm>
            <a:off x="8829674" y="2753916"/>
            <a:ext cx="2286000" cy="21431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Rubrik och lodrät text">
  <p:cSld name="1_Rubrik och lodrät text">
    <p:spTree>
      <p:nvGrpSpPr>
        <p:cNvPr id="1" name="Shape 90"/>
        <p:cNvGrpSpPr/>
        <p:nvPr/>
      </p:nvGrpSpPr>
      <p:grpSpPr>
        <a:xfrm>
          <a:off x="0" y="0"/>
          <a:ext cx="0" cy="0"/>
          <a:chOff x="0" y="0"/>
          <a:chExt cx="0" cy="0"/>
        </a:xfrm>
      </p:grpSpPr>
      <p:sp>
        <p:nvSpPr>
          <p:cNvPr id="91" name="Google Shape;91;p64"/>
          <p:cNvSpPr txBox="1"/>
          <p:nvPr/>
        </p:nvSpPr>
        <p:spPr>
          <a:xfrm>
            <a:off x="304800" y="1483233"/>
            <a:ext cx="11582400" cy="437197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SzPts val="4800"/>
              <a:buFont typeface="Calibri"/>
              <a:buNone/>
            </a:pPr>
            <a:r>
              <a:rPr lang="ar-SA" sz="4800" b="1">
                <a:solidFill>
                  <a:srgbClr val="595959"/>
                </a:solidFill>
                <a:latin typeface="Calibri"/>
                <a:ea typeface="Calibri"/>
                <a:cs typeface="Calibri"/>
                <a:sym typeface="Calibri"/>
              </a:rPr>
              <a:t>Free learning resources</a:t>
            </a:r>
            <a:br>
              <a:rPr lang="ar-SA" sz="4400" b="1">
                <a:solidFill>
                  <a:srgbClr val="595959"/>
                </a:solidFill>
                <a:latin typeface="Calibri"/>
                <a:ea typeface="Calibri"/>
                <a:cs typeface="Calibri"/>
                <a:sym typeface="Calibri"/>
              </a:rPr>
            </a:br>
            <a:r>
              <a:rPr lang="ar-SA" sz="4400" b="1">
                <a:solidFill>
                  <a:srgbClr val="595959"/>
                </a:solidFill>
                <a:latin typeface="Calibri"/>
                <a:ea typeface="Calibri"/>
                <a:cs typeface="Calibri"/>
                <a:sym typeface="Calibri"/>
              </a:rPr>
              <a:t> </a:t>
            </a:r>
            <a:br>
              <a:rPr lang="ar-SA" sz="4400" b="1">
                <a:solidFill>
                  <a:srgbClr val="595959"/>
                </a:solidFill>
                <a:latin typeface="Calibri"/>
                <a:ea typeface="Calibri"/>
                <a:cs typeface="Calibri"/>
                <a:sym typeface="Calibri"/>
              </a:rPr>
            </a:br>
            <a:r>
              <a:rPr lang="ar-SA" sz="4000">
                <a:solidFill>
                  <a:srgbClr val="595959"/>
                </a:solidFill>
                <a:latin typeface="Calibri"/>
                <a:ea typeface="Calibri"/>
                <a:cs typeface="Calibri"/>
                <a:sym typeface="Calibri"/>
              </a:rPr>
              <a:t>For faith communities, civil society </a:t>
            </a:r>
            <a:br>
              <a:rPr lang="ar-SA" sz="4000">
                <a:solidFill>
                  <a:srgbClr val="595959"/>
                </a:solidFill>
                <a:latin typeface="Calibri"/>
                <a:ea typeface="Calibri"/>
                <a:cs typeface="Calibri"/>
                <a:sym typeface="Calibri"/>
              </a:rPr>
            </a:br>
            <a:r>
              <a:rPr lang="ar-SA" sz="4000">
                <a:solidFill>
                  <a:srgbClr val="595959"/>
                </a:solidFill>
                <a:latin typeface="Calibri"/>
                <a:ea typeface="Calibri"/>
                <a:cs typeface="Calibri"/>
                <a:sym typeface="Calibri"/>
              </a:rPr>
              <a:t>and decision-makers</a:t>
            </a:r>
            <a:br>
              <a:rPr lang="ar-SA" sz="4400" b="1">
                <a:solidFill>
                  <a:srgbClr val="595959"/>
                </a:solidFill>
                <a:latin typeface="Calibri"/>
                <a:ea typeface="Calibri"/>
                <a:cs typeface="Calibri"/>
                <a:sym typeface="Calibri"/>
              </a:rPr>
            </a:br>
            <a:br>
              <a:rPr lang="ar-SA" sz="4400">
                <a:solidFill>
                  <a:srgbClr val="595959"/>
                </a:solidFill>
                <a:latin typeface="Calibri"/>
                <a:ea typeface="Calibri"/>
                <a:cs typeface="Calibri"/>
                <a:sym typeface="Calibri"/>
              </a:rPr>
            </a:br>
            <a:br>
              <a:rPr lang="ar-SA" sz="3600" b="1">
                <a:solidFill>
                  <a:srgbClr val="595959"/>
                </a:solidFill>
                <a:latin typeface="Calibri"/>
                <a:ea typeface="Calibri"/>
                <a:cs typeface="Calibri"/>
                <a:sym typeface="Calibri"/>
              </a:rPr>
            </a:br>
            <a:r>
              <a:rPr lang="ar-SA" sz="3600" b="1">
                <a:solidFill>
                  <a:srgbClr val="595959"/>
                </a:solidFill>
                <a:latin typeface="Calibri"/>
                <a:ea typeface="Calibri"/>
                <a:cs typeface="Calibri"/>
                <a:sym typeface="Calibri"/>
              </a:rPr>
              <a:t>forb-learning.org</a:t>
            </a:r>
            <a:br>
              <a:rPr lang="ar-SA" sz="3600" b="1">
                <a:solidFill>
                  <a:srgbClr val="595959"/>
                </a:solidFill>
                <a:latin typeface="Calibri"/>
                <a:ea typeface="Calibri"/>
                <a:cs typeface="Calibri"/>
                <a:sym typeface="Calibri"/>
              </a:rPr>
            </a:br>
            <a:endParaRPr sz="4400">
              <a:solidFill>
                <a:srgbClr val="595959"/>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Rubrik och lodrät text">
  <p:cSld name="2_Rubrik och lodrät text">
    <p:spTree>
      <p:nvGrpSpPr>
        <p:cNvPr id="1" name="Shape 92"/>
        <p:cNvGrpSpPr/>
        <p:nvPr/>
      </p:nvGrpSpPr>
      <p:grpSpPr>
        <a:xfrm>
          <a:off x="0" y="0"/>
          <a:ext cx="0" cy="0"/>
          <a:chOff x="0" y="0"/>
          <a:chExt cx="0" cy="0"/>
        </a:xfrm>
      </p:grpSpPr>
      <p:sp>
        <p:nvSpPr>
          <p:cNvPr id="93" name="Google Shape;93;p65"/>
          <p:cNvSpPr txBox="1"/>
          <p:nvPr/>
        </p:nvSpPr>
        <p:spPr>
          <a:xfrm>
            <a:off x="0" y="892867"/>
            <a:ext cx="12191999"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6600">
                <a:solidFill>
                  <a:srgbClr val="595959"/>
                </a:solidFill>
                <a:latin typeface="Calibri"/>
                <a:ea typeface="Calibri"/>
                <a:cs typeface="Calibri"/>
                <a:sym typeface="Calibri"/>
              </a:rPr>
              <a:t>Social hostility</a:t>
            </a:r>
            <a:endParaRPr/>
          </a:p>
        </p:txBody>
      </p:sp>
      <p:pic>
        <p:nvPicPr>
          <p:cNvPr id="94" name="Google Shape;94;p65"/>
          <p:cNvPicPr preferRelativeResize="0"/>
          <p:nvPr/>
        </p:nvPicPr>
        <p:blipFill rotWithShape="1">
          <a:blip r:embed="rId2">
            <a:alphaModFix/>
          </a:blip>
          <a:srcRect/>
          <a:stretch/>
        </p:blipFill>
        <p:spPr>
          <a:xfrm>
            <a:off x="2466472" y="2008584"/>
            <a:ext cx="7029959" cy="437592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Rubrik och lodrät text">
  <p:cSld name="3_Rubrik och lodrät text">
    <p:spTree>
      <p:nvGrpSpPr>
        <p:cNvPr id="1" name="Shape 95"/>
        <p:cNvGrpSpPr/>
        <p:nvPr/>
      </p:nvGrpSpPr>
      <p:grpSpPr>
        <a:xfrm>
          <a:off x="0" y="0"/>
          <a:ext cx="0" cy="0"/>
          <a:chOff x="0" y="0"/>
          <a:chExt cx="0" cy="0"/>
        </a:xfrm>
      </p:grpSpPr>
      <p:sp>
        <p:nvSpPr>
          <p:cNvPr id="96" name="Google Shape;96;p66"/>
          <p:cNvSpPr/>
          <p:nvPr/>
        </p:nvSpPr>
        <p:spPr>
          <a:xfrm>
            <a:off x="2974848" y="1699836"/>
            <a:ext cx="8719154" cy="3767570"/>
          </a:xfrm>
          <a:prstGeom prst="rect">
            <a:avLst/>
          </a:prstGeom>
          <a:noFill/>
          <a:ln>
            <a:noFill/>
          </a:ln>
        </p:spPr>
        <p:txBody>
          <a:bodyPr spcFirstLastPara="1" wrap="square" lIns="91425" tIns="45700" rIns="91425" bIns="45700" anchor="t" anchorCtr="0">
            <a:spAutoFit/>
          </a:bodyPr>
          <a:lstStyle/>
          <a:p>
            <a:pPr marL="0" marR="0" lvl="0" indent="0" algn="l" rtl="0">
              <a:lnSpc>
                <a:spcPct val="94666"/>
              </a:lnSpc>
              <a:spcBef>
                <a:spcPts val="0"/>
              </a:spcBef>
              <a:spcAft>
                <a:spcPts val="0"/>
              </a:spcAft>
              <a:buClr>
                <a:srgbClr val="595959"/>
              </a:buClr>
              <a:buSzPts val="6000"/>
              <a:buFont typeface="Calibri"/>
              <a:buNone/>
            </a:pPr>
            <a:r>
              <a:rPr lang="ar-SA" sz="6000">
                <a:solidFill>
                  <a:srgbClr val="595959"/>
                </a:solidFill>
                <a:latin typeface="Calibri"/>
                <a:ea typeface="Calibri"/>
                <a:cs typeface="Calibri"/>
                <a:sym typeface="Calibri"/>
              </a:rPr>
              <a:t>The FORB Learning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Platform provides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educational resources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to promote rights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and counter hate.</a:t>
            </a:r>
            <a:endParaRPr sz="6000">
              <a:solidFill>
                <a:srgbClr val="595959"/>
              </a:solidFill>
              <a:latin typeface="Calibri"/>
              <a:ea typeface="Calibri"/>
              <a:cs typeface="Calibri"/>
              <a:sym typeface="Calibri"/>
            </a:endParaRPr>
          </a:p>
        </p:txBody>
      </p:sp>
      <p:sp>
        <p:nvSpPr>
          <p:cNvPr id="97" name="Google Shape;97;p66"/>
          <p:cNvSpPr txBox="1"/>
          <p:nvPr/>
        </p:nvSpPr>
        <p:spPr>
          <a:xfrm>
            <a:off x="1981653" y="932527"/>
            <a:ext cx="827802" cy="273116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16600"/>
              <a:buFont typeface="Calibri"/>
              <a:buNone/>
            </a:pPr>
            <a:r>
              <a:rPr lang="ar-SA" sz="16600" b="1">
                <a:solidFill>
                  <a:srgbClr val="595959"/>
                </a:solidFill>
                <a:latin typeface="Calibri"/>
                <a:ea typeface="Calibri"/>
                <a:cs typeface="Calibri"/>
                <a:sym typeface="Calibri"/>
              </a:rPr>
              <a:t>“</a:t>
            </a:r>
            <a:endParaRPr sz="38900" b="1">
              <a:solidFill>
                <a:srgbClr val="59595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npassad layout">
  <p:cSld name="Anpassad layout">
    <p:spTree>
      <p:nvGrpSpPr>
        <p:cNvPr id="1" name="Shape 22"/>
        <p:cNvGrpSpPr/>
        <p:nvPr/>
      </p:nvGrpSpPr>
      <p:grpSpPr>
        <a:xfrm>
          <a:off x="0" y="0"/>
          <a:ext cx="0" cy="0"/>
          <a:chOff x="0" y="0"/>
          <a:chExt cx="0" cy="0"/>
        </a:xfrm>
      </p:grpSpPr>
      <p:sp>
        <p:nvSpPr>
          <p:cNvPr id="23" name="Google Shape;23;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Rubrik och lodrät text">
  <p:cSld name="4_Rubrik och lodrät text">
    <p:spTree>
      <p:nvGrpSpPr>
        <p:cNvPr id="1" name="Shape 98"/>
        <p:cNvGrpSpPr/>
        <p:nvPr/>
      </p:nvGrpSpPr>
      <p:grpSpPr>
        <a:xfrm>
          <a:off x="0" y="0"/>
          <a:ext cx="0" cy="0"/>
          <a:chOff x="0" y="0"/>
          <a:chExt cx="0" cy="0"/>
        </a:xfrm>
      </p:grpSpPr>
      <p:sp>
        <p:nvSpPr>
          <p:cNvPr id="99" name="Google Shape;99;p67"/>
          <p:cNvSpPr txBox="1"/>
          <p:nvPr/>
        </p:nvSpPr>
        <p:spPr>
          <a:xfrm>
            <a:off x="1719072" y="1574898"/>
            <a:ext cx="1584960" cy="906899"/>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l" rtl="0">
              <a:lnSpc>
                <a:spcPct val="90000"/>
              </a:lnSpc>
              <a:spcBef>
                <a:spcPts val="0"/>
              </a:spcBef>
              <a:spcAft>
                <a:spcPts val="0"/>
              </a:spcAft>
              <a:buClr>
                <a:srgbClr val="4E7D88"/>
              </a:buClr>
              <a:buSzPct val="100000"/>
              <a:buFont typeface="Calibri"/>
              <a:buNone/>
            </a:pPr>
            <a:r>
              <a:rPr lang="ar-SA" sz="6600" b="1">
                <a:solidFill>
                  <a:srgbClr val="4E7D88"/>
                </a:solidFill>
                <a:latin typeface="Calibri"/>
                <a:ea typeface="Calibri"/>
                <a:cs typeface="Calibri"/>
                <a:sym typeface="Calibri"/>
              </a:rPr>
              <a:t>For</a:t>
            </a:r>
            <a:endParaRPr sz="6600" b="1">
              <a:solidFill>
                <a:srgbClr val="4E7D88"/>
              </a:solidFill>
              <a:latin typeface="Calibri"/>
              <a:ea typeface="Calibri"/>
              <a:cs typeface="Calibri"/>
              <a:sym typeface="Calibri"/>
            </a:endParaRPr>
          </a:p>
        </p:txBody>
      </p:sp>
      <p:sp>
        <p:nvSpPr>
          <p:cNvPr id="100" name="Google Shape;100;p67"/>
          <p:cNvSpPr txBox="1"/>
          <p:nvPr/>
        </p:nvSpPr>
        <p:spPr>
          <a:xfrm>
            <a:off x="3499104" y="1574898"/>
            <a:ext cx="8255858"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Religious and belief communities</a:t>
            </a:r>
            <a:endParaRPr sz="280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Parliamentarians and diplomats</a:t>
            </a:r>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Development professionals</a:t>
            </a:r>
            <a:endParaRPr sz="280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Civil society organisations</a:t>
            </a:r>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Grassroots activists</a:t>
            </a:r>
            <a:endParaRPr sz="280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Educators and facilitators</a:t>
            </a:r>
            <a:endParaRPr sz="280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Academic and training institutions</a:t>
            </a:r>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The media</a:t>
            </a:r>
            <a:endParaRPr/>
          </a:p>
          <a:p>
            <a:pPr marL="0" marR="0" lvl="0" indent="0" algn="l" rtl="0">
              <a:lnSpc>
                <a:spcPct val="105185"/>
              </a:lnSpc>
              <a:spcBef>
                <a:spcPts val="1000"/>
              </a:spcBef>
              <a:spcAft>
                <a:spcPts val="0"/>
              </a:spcAft>
              <a:buClr>
                <a:schemeClr val="dk1"/>
              </a:buClr>
              <a:buSzPts val="5400"/>
              <a:buFont typeface="Arial"/>
              <a:buNone/>
            </a:pPr>
            <a:endParaRPr sz="5400">
              <a:solidFill>
                <a:schemeClr val="dk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Rubrik och lodrät text">
  <p:cSld name="5_Rubrik och lodrät text">
    <p:spTree>
      <p:nvGrpSpPr>
        <p:cNvPr id="1" name="Shape 101"/>
        <p:cNvGrpSpPr/>
        <p:nvPr/>
      </p:nvGrpSpPr>
      <p:grpSpPr>
        <a:xfrm>
          <a:off x="0" y="0"/>
          <a:ext cx="0" cy="0"/>
          <a:chOff x="0" y="0"/>
          <a:chExt cx="0" cy="0"/>
        </a:xfrm>
      </p:grpSpPr>
      <p:sp>
        <p:nvSpPr>
          <p:cNvPr id="102" name="Google Shape;102;p68"/>
          <p:cNvSpPr txBox="1"/>
          <p:nvPr/>
        </p:nvSpPr>
        <p:spPr>
          <a:xfrm>
            <a:off x="1767840" y="1800225"/>
            <a:ext cx="8644128" cy="391477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SzPts val="4800"/>
              <a:buFont typeface="Calibri"/>
              <a:buNone/>
            </a:pPr>
            <a:r>
              <a:rPr lang="ar-SA" sz="4800" b="1">
                <a:solidFill>
                  <a:srgbClr val="595959"/>
                </a:solidFill>
                <a:latin typeface="Calibri"/>
                <a:ea typeface="Calibri"/>
                <a:cs typeface="Calibri"/>
                <a:sym typeface="Calibri"/>
              </a:rPr>
              <a:t>“A quantum leap for human </a:t>
            </a:r>
            <a:br>
              <a:rPr lang="ar-SA" sz="4800" b="1">
                <a:solidFill>
                  <a:srgbClr val="595959"/>
                </a:solidFill>
                <a:latin typeface="Calibri"/>
                <a:ea typeface="Calibri"/>
                <a:cs typeface="Calibri"/>
                <a:sym typeface="Calibri"/>
              </a:rPr>
            </a:br>
            <a:r>
              <a:rPr lang="ar-SA" sz="4800" b="1">
                <a:solidFill>
                  <a:srgbClr val="595959"/>
                </a:solidFill>
                <a:latin typeface="Calibri"/>
                <a:ea typeface="Calibri"/>
                <a:cs typeface="Calibri"/>
                <a:sym typeface="Calibri"/>
              </a:rPr>
              <a:t>rights education on freedom </a:t>
            </a:r>
            <a:br>
              <a:rPr lang="ar-SA" sz="4800" b="1">
                <a:solidFill>
                  <a:srgbClr val="595959"/>
                </a:solidFill>
                <a:latin typeface="Calibri"/>
                <a:ea typeface="Calibri"/>
                <a:cs typeface="Calibri"/>
                <a:sym typeface="Calibri"/>
              </a:rPr>
            </a:br>
            <a:r>
              <a:rPr lang="ar-SA" sz="4800" b="1">
                <a:solidFill>
                  <a:srgbClr val="595959"/>
                </a:solidFill>
                <a:latin typeface="Calibri"/>
                <a:ea typeface="Calibri"/>
                <a:cs typeface="Calibri"/>
                <a:sym typeface="Calibri"/>
              </a:rPr>
              <a:t>of religion or belief”</a:t>
            </a:r>
            <a:endParaRPr/>
          </a:p>
          <a:p>
            <a:pPr marL="0" marR="0" lvl="0" indent="0" algn="ctr" rtl="0">
              <a:lnSpc>
                <a:spcPct val="90000"/>
              </a:lnSpc>
              <a:spcBef>
                <a:spcPts val="0"/>
              </a:spcBef>
              <a:spcAft>
                <a:spcPts val="0"/>
              </a:spcAft>
              <a:buClr>
                <a:schemeClr val="dk1"/>
              </a:buClr>
              <a:buSzPts val="4400"/>
              <a:buFont typeface="Calibri"/>
              <a:buNone/>
            </a:pPr>
            <a:endParaRPr sz="4400" b="1">
              <a:solidFill>
                <a:srgbClr val="595959"/>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sz="4400" b="1">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3600"/>
              <a:buFont typeface="Calibri"/>
              <a:buNone/>
            </a:pPr>
            <a:br>
              <a:rPr lang="ar-SA" sz="3600" b="1">
                <a:solidFill>
                  <a:schemeClr val="lt1"/>
                </a:solidFill>
                <a:latin typeface="Calibri"/>
                <a:ea typeface="Calibri"/>
                <a:cs typeface="Calibri"/>
                <a:sym typeface="Calibri"/>
              </a:rPr>
            </a:br>
            <a:endParaRPr sz="4400" b="1">
              <a:solidFill>
                <a:schemeClr val="lt1"/>
              </a:solidFill>
              <a:latin typeface="Calibri"/>
              <a:ea typeface="Calibri"/>
              <a:cs typeface="Calibri"/>
              <a:sym typeface="Calibri"/>
            </a:endParaRPr>
          </a:p>
        </p:txBody>
      </p:sp>
      <p:sp>
        <p:nvSpPr>
          <p:cNvPr id="103" name="Google Shape;103;p68"/>
          <p:cNvSpPr/>
          <p:nvPr/>
        </p:nvSpPr>
        <p:spPr>
          <a:xfrm>
            <a:off x="3048000" y="4629835"/>
            <a:ext cx="60960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a:solidFill>
                  <a:srgbClr val="595959"/>
                </a:solidFill>
                <a:latin typeface="Calibri"/>
                <a:ea typeface="Calibri"/>
                <a:cs typeface="Calibri"/>
                <a:sym typeface="Calibri"/>
              </a:rPr>
              <a:t>Ahmed Shaheed UN Special Rapporteur on </a:t>
            </a:r>
            <a:br>
              <a:rPr lang="ar-SA" sz="2400">
                <a:solidFill>
                  <a:srgbClr val="595959"/>
                </a:solidFill>
                <a:latin typeface="Calibri"/>
                <a:ea typeface="Calibri"/>
                <a:cs typeface="Calibri"/>
                <a:sym typeface="Calibri"/>
              </a:rPr>
            </a:br>
            <a:r>
              <a:rPr lang="ar-SA" sz="2400">
                <a:solidFill>
                  <a:srgbClr val="595959"/>
                </a:solidFill>
                <a:latin typeface="Calibri"/>
                <a:ea typeface="Calibri"/>
                <a:cs typeface="Calibri"/>
                <a:sym typeface="Calibri"/>
              </a:rPr>
              <a:t>Freedom of Religion or Belief</a:t>
            </a:r>
            <a:endParaRPr sz="2400">
              <a:solidFill>
                <a:srgbClr val="595959"/>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6_Rubrik och lodrät text">
  <p:cSld name="6_Rubrik och lodrät text">
    <p:spTree>
      <p:nvGrpSpPr>
        <p:cNvPr id="1" name="Shape 104"/>
        <p:cNvGrpSpPr/>
        <p:nvPr/>
      </p:nvGrpSpPr>
      <p:grpSpPr>
        <a:xfrm>
          <a:off x="0" y="0"/>
          <a:ext cx="0" cy="0"/>
          <a:chOff x="0" y="0"/>
          <a:chExt cx="0" cy="0"/>
        </a:xfrm>
      </p:grpSpPr>
      <p:pic>
        <p:nvPicPr>
          <p:cNvPr id="105" name="Google Shape;105;p69"/>
          <p:cNvPicPr preferRelativeResize="0"/>
          <p:nvPr/>
        </p:nvPicPr>
        <p:blipFill rotWithShape="1">
          <a:blip r:embed="rId2">
            <a:alphaModFix/>
          </a:blip>
          <a:srcRect t="5975" b="11981"/>
          <a:stretch/>
        </p:blipFill>
        <p:spPr>
          <a:xfrm>
            <a:off x="1" y="215153"/>
            <a:ext cx="12191999" cy="6642847"/>
          </a:xfrm>
          <a:prstGeom prst="rect">
            <a:avLst/>
          </a:prstGeom>
          <a:noFill/>
          <a:ln>
            <a:noFill/>
          </a:ln>
        </p:spPr>
      </p:pic>
      <p:sp>
        <p:nvSpPr>
          <p:cNvPr id="106" name="Google Shape;106;p69"/>
          <p:cNvSpPr txBox="1"/>
          <p:nvPr/>
        </p:nvSpPr>
        <p:spPr>
          <a:xfrm>
            <a:off x="418543" y="2611674"/>
            <a:ext cx="11354912" cy="1634652"/>
          </a:xfrm>
          <a:prstGeom prst="rect">
            <a:avLst/>
          </a:prstGeom>
          <a:noFill/>
          <a:ln>
            <a:noFill/>
          </a:ln>
        </p:spPr>
        <p:txBody>
          <a:bodyPr spcFirstLastPara="1" wrap="square" lIns="91425" tIns="45700" rIns="91425" bIns="45700" anchor="t" anchorCtr="0">
            <a:noAutofit/>
          </a:bodyPr>
          <a:lstStyle/>
          <a:p>
            <a:pPr marL="0" marR="0" lvl="0" indent="0" algn="ctr" rtl="0">
              <a:lnSpc>
                <a:spcPct val="121875"/>
              </a:lnSpc>
              <a:spcBef>
                <a:spcPts val="0"/>
              </a:spcBef>
              <a:spcAft>
                <a:spcPts val="0"/>
              </a:spcAft>
              <a:buClr>
                <a:schemeClr val="lt1"/>
              </a:buClr>
              <a:buSzPts val="9600"/>
              <a:buFont typeface="Arial"/>
              <a:buNone/>
            </a:pPr>
            <a:r>
              <a:rPr lang="ar-SA" sz="9600">
                <a:solidFill>
                  <a:schemeClr val="lt1"/>
                </a:solidFill>
                <a:latin typeface="Calibri"/>
                <a:ea typeface="Calibri"/>
                <a:cs typeface="Calibri"/>
                <a:sym typeface="Calibri"/>
              </a:rPr>
              <a:t>Headline</a:t>
            </a:r>
            <a:br>
              <a:rPr lang="ar-SA" sz="9600">
                <a:solidFill>
                  <a:schemeClr val="lt1"/>
                </a:solidFill>
                <a:latin typeface="Calibri"/>
                <a:ea typeface="Calibri"/>
                <a:cs typeface="Calibri"/>
                <a:sym typeface="Calibri"/>
              </a:rPr>
            </a:br>
            <a:endParaRPr sz="9600">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7_Rubrik och lodrät text">
  <p:cSld name="7_Rubrik och lodrät text">
    <p:spTree>
      <p:nvGrpSpPr>
        <p:cNvPr id="1" name="Shape 107"/>
        <p:cNvGrpSpPr/>
        <p:nvPr/>
      </p:nvGrpSpPr>
      <p:grpSpPr>
        <a:xfrm>
          <a:off x="0" y="0"/>
          <a:ext cx="0" cy="0"/>
          <a:chOff x="0" y="0"/>
          <a:chExt cx="0" cy="0"/>
        </a:xfrm>
      </p:grpSpPr>
      <p:pic>
        <p:nvPicPr>
          <p:cNvPr id="108" name="Google Shape;108;p70"/>
          <p:cNvPicPr preferRelativeResize="0"/>
          <p:nvPr/>
        </p:nvPicPr>
        <p:blipFill rotWithShape="1">
          <a:blip r:embed="rId2">
            <a:alphaModFix/>
          </a:blip>
          <a:srcRect l="28031" r="12709"/>
          <a:stretch/>
        </p:blipFill>
        <p:spPr>
          <a:xfrm>
            <a:off x="6096000" y="0"/>
            <a:ext cx="6096000" cy="6858000"/>
          </a:xfrm>
          <a:prstGeom prst="rect">
            <a:avLst/>
          </a:prstGeom>
          <a:noFill/>
          <a:ln>
            <a:noFill/>
          </a:ln>
        </p:spPr>
      </p:pic>
      <p:sp>
        <p:nvSpPr>
          <p:cNvPr id="109" name="Google Shape;109;p70"/>
          <p:cNvSpPr/>
          <p:nvPr/>
        </p:nvSpPr>
        <p:spPr>
          <a:xfrm>
            <a:off x="1145668" y="1320730"/>
            <a:ext cx="4800600" cy="42165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4400" b="1">
                <a:solidFill>
                  <a:srgbClr val="595959"/>
                </a:solidFill>
                <a:latin typeface="Calibri"/>
                <a:ea typeface="Calibri"/>
                <a:cs typeface="Calibri"/>
                <a:sym typeface="Calibri"/>
              </a:rPr>
              <a:t>Free learning </a:t>
            </a:r>
            <a:br>
              <a:rPr lang="ar-SA" sz="4400" b="1">
                <a:solidFill>
                  <a:srgbClr val="595959"/>
                </a:solidFill>
                <a:latin typeface="Calibri"/>
                <a:ea typeface="Calibri"/>
                <a:cs typeface="Calibri"/>
                <a:sym typeface="Calibri"/>
              </a:rPr>
            </a:br>
            <a:r>
              <a:rPr lang="ar-SA" sz="4400" b="1">
                <a:solidFill>
                  <a:srgbClr val="595959"/>
                </a:solidFill>
                <a:latin typeface="Calibri"/>
                <a:ea typeface="Calibri"/>
                <a:cs typeface="Calibri"/>
                <a:sym typeface="Calibri"/>
              </a:rPr>
              <a:t>resources</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 </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For faith</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communities, </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civil society and </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decision-makers</a:t>
            </a:r>
            <a:endParaRPr sz="3600">
              <a:solidFill>
                <a:srgbClr val="595959"/>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8_Rubrik och lodrät text">
  <p:cSld name="8_Rubrik och lodrät text">
    <p:spTree>
      <p:nvGrpSpPr>
        <p:cNvPr id="1" name="Shape 110"/>
        <p:cNvGrpSpPr/>
        <p:nvPr/>
      </p:nvGrpSpPr>
      <p:grpSpPr>
        <a:xfrm>
          <a:off x="0" y="0"/>
          <a:ext cx="0" cy="0"/>
          <a:chOff x="0" y="0"/>
          <a:chExt cx="0" cy="0"/>
        </a:xfrm>
      </p:grpSpPr>
      <p:sp>
        <p:nvSpPr>
          <p:cNvPr id="111" name="Google Shape;111;p71"/>
          <p:cNvSpPr/>
          <p:nvPr/>
        </p:nvSpPr>
        <p:spPr>
          <a:xfrm>
            <a:off x="5144957" y="1672099"/>
            <a:ext cx="583144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4400">
                <a:solidFill>
                  <a:srgbClr val="595959"/>
                </a:solidFill>
                <a:latin typeface="Calibri"/>
                <a:ea typeface="Calibri"/>
                <a:cs typeface="Calibri"/>
                <a:sym typeface="Calibri"/>
              </a:rPr>
              <a:t>“Xxx xx xxxx xxx”</a:t>
            </a:r>
            <a:endParaRPr/>
          </a:p>
          <a:p>
            <a:pPr marL="0" marR="0" lvl="0" indent="0" algn="l" rtl="0">
              <a:spcBef>
                <a:spcPts val="0"/>
              </a:spcBef>
              <a:spcAft>
                <a:spcPts val="0"/>
              </a:spcAft>
              <a:buNone/>
            </a:pPr>
            <a:endParaRPr sz="3600">
              <a:solidFill>
                <a:srgbClr val="4E7D88"/>
              </a:solidFill>
              <a:latin typeface="Calibri"/>
              <a:ea typeface="Calibri"/>
              <a:cs typeface="Calibri"/>
              <a:sym typeface="Calibri"/>
            </a:endParaRPr>
          </a:p>
        </p:txBody>
      </p:sp>
      <p:pic>
        <p:nvPicPr>
          <p:cNvPr id="112" name="Google Shape;112;p71"/>
          <p:cNvPicPr preferRelativeResize="0"/>
          <p:nvPr/>
        </p:nvPicPr>
        <p:blipFill rotWithShape="1">
          <a:blip r:embed="rId2">
            <a:alphaModFix/>
          </a:blip>
          <a:srcRect l="38732" t="3572" r="32827" b="12662"/>
          <a:stretch/>
        </p:blipFill>
        <p:spPr>
          <a:xfrm>
            <a:off x="-12315" y="228600"/>
            <a:ext cx="3492500" cy="6857999"/>
          </a:xfrm>
          <a:prstGeom prst="rect">
            <a:avLst/>
          </a:prstGeom>
          <a:noFill/>
          <a:ln>
            <a:noFill/>
          </a:ln>
        </p:spPr>
      </p:pic>
      <p:sp>
        <p:nvSpPr>
          <p:cNvPr id="113" name="Google Shape;113;p71"/>
          <p:cNvSpPr/>
          <p:nvPr/>
        </p:nvSpPr>
        <p:spPr>
          <a:xfrm>
            <a:off x="5142102" y="5404512"/>
            <a:ext cx="58314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1800">
                <a:solidFill>
                  <a:srgbClr val="595959"/>
                </a:solidFill>
                <a:latin typeface="Calibri"/>
                <a:ea typeface="Calibri"/>
                <a:cs typeface="Calibri"/>
                <a:sym typeface="Calibri"/>
              </a:rPr>
              <a:t>Name here Xxxx Xx</a:t>
            </a:r>
            <a:endParaRPr sz="1800">
              <a:solidFill>
                <a:srgbClr val="595959"/>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9_Rubrik och lodrät text">
  <p:cSld name="9_Rubrik och lodrät text">
    <p:spTree>
      <p:nvGrpSpPr>
        <p:cNvPr id="1" name="Shape 114"/>
        <p:cNvGrpSpPr/>
        <p:nvPr/>
      </p:nvGrpSpPr>
      <p:grpSpPr>
        <a:xfrm>
          <a:off x="0" y="0"/>
          <a:ext cx="0" cy="0"/>
          <a:chOff x="0" y="0"/>
          <a:chExt cx="0" cy="0"/>
        </a:xfrm>
      </p:grpSpPr>
      <p:graphicFrame>
        <p:nvGraphicFramePr>
          <p:cNvPr id="115" name="Google Shape;115;p72"/>
          <p:cNvGraphicFramePr/>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116" name="Google Shape;116;p72"/>
          <p:cNvSpPr/>
          <p:nvPr/>
        </p:nvSpPr>
        <p:spPr>
          <a:xfrm rot="5400000">
            <a:off x="4000232" y="475382"/>
            <a:ext cx="2390240" cy="2390240"/>
          </a:xfrm>
          <a:prstGeom prst="teardrop">
            <a:avLst>
              <a:gd name="adj" fmla="val 10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Google Shape;117;p72"/>
          <p:cNvSpPr/>
          <p:nvPr/>
        </p:nvSpPr>
        <p:spPr>
          <a:xfrm>
            <a:off x="6765500" y="4402734"/>
            <a:ext cx="5038204" cy="2281646"/>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3_Rubrik och lodrät text">
  <p:cSld name="13_Rubrik och lodrät text">
    <p:spTree>
      <p:nvGrpSpPr>
        <p:cNvPr id="1" name="Shape 118"/>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1_Rubrik och lodrät text">
  <p:cSld name="11_Rubrik och lodrät text">
    <p:spTree>
      <p:nvGrpSpPr>
        <p:cNvPr id="1" name="Shape 119"/>
        <p:cNvGrpSpPr/>
        <p:nvPr/>
      </p:nvGrpSpPr>
      <p:grpSpPr>
        <a:xfrm>
          <a:off x="0" y="0"/>
          <a:ext cx="0" cy="0"/>
          <a:chOff x="0" y="0"/>
          <a:chExt cx="0" cy="0"/>
        </a:xfrm>
      </p:grpSpPr>
      <p:sp>
        <p:nvSpPr>
          <p:cNvPr id="120" name="Google Shape;120;p74"/>
          <p:cNvSpPr txBox="1"/>
          <p:nvPr/>
        </p:nvSpPr>
        <p:spPr>
          <a:xfrm>
            <a:off x="0" y="1749091"/>
            <a:ext cx="12192000" cy="1045996"/>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595959"/>
              </a:buClr>
              <a:buSzPts val="4400"/>
              <a:buFont typeface="Calibri"/>
              <a:buNone/>
            </a:pPr>
            <a:r>
              <a:rPr lang="ar-SA" sz="4400">
                <a:solidFill>
                  <a:srgbClr val="595959"/>
                </a:solidFill>
                <a:latin typeface="Calibri"/>
                <a:ea typeface="Calibri"/>
                <a:cs typeface="Calibri"/>
                <a:sym typeface="Calibri"/>
              </a:rPr>
              <a:t>  Who’s behind the platform? </a:t>
            </a:r>
            <a:endParaRPr sz="4400">
              <a:solidFill>
                <a:srgbClr val="595959"/>
              </a:solidFill>
              <a:latin typeface="Calibri"/>
              <a:ea typeface="Calibri"/>
              <a:cs typeface="Calibri"/>
              <a:sym typeface="Calibri"/>
            </a:endParaRPr>
          </a:p>
        </p:txBody>
      </p:sp>
      <p:pic>
        <p:nvPicPr>
          <p:cNvPr id="121" name="Google Shape;121;p74"/>
          <p:cNvPicPr preferRelativeResize="0"/>
          <p:nvPr/>
        </p:nvPicPr>
        <p:blipFill rotWithShape="1">
          <a:blip r:embed="rId2">
            <a:alphaModFix/>
          </a:blip>
          <a:srcRect/>
          <a:stretch/>
        </p:blipFill>
        <p:spPr>
          <a:xfrm>
            <a:off x="3623818" y="3329161"/>
            <a:ext cx="4562919" cy="151913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2_Rubrik och lodrät text">
  <p:cSld name="12_Rubrik och lodrät text">
    <p:spTree>
      <p:nvGrpSpPr>
        <p:cNvPr id="1" name="Shape 122"/>
        <p:cNvGrpSpPr/>
        <p:nvPr/>
      </p:nvGrpSpPr>
      <p:grpSpPr>
        <a:xfrm>
          <a:off x="0" y="0"/>
          <a:ext cx="0" cy="0"/>
          <a:chOff x="0" y="0"/>
          <a:chExt cx="0" cy="0"/>
        </a:xfrm>
      </p:grpSpPr>
      <p:sp>
        <p:nvSpPr>
          <p:cNvPr id="123" name="Google Shape;123;p75"/>
          <p:cNvSpPr/>
          <p:nvPr/>
        </p:nvSpPr>
        <p:spPr>
          <a:xfrm>
            <a:off x="-11749" y="2921168"/>
            <a:ext cx="12192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6000">
                <a:solidFill>
                  <a:srgbClr val="595959"/>
                </a:solidFill>
                <a:latin typeface="Calibri"/>
                <a:ea typeface="Calibri"/>
                <a:cs typeface="Calibri"/>
                <a:sym typeface="Calibri"/>
              </a:rPr>
              <a:t>Thank you all for listening!</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0_Rubrik och lodrät text">
  <p:cSld name="10_Rubrik och lodrät text">
    <p:spTree>
      <p:nvGrpSpPr>
        <p:cNvPr id="1" name="Shape 124"/>
        <p:cNvGrpSpPr/>
        <p:nvPr/>
      </p:nvGrpSpPr>
      <p:grpSpPr>
        <a:xfrm>
          <a:off x="0" y="0"/>
          <a:ext cx="0" cy="0"/>
          <a:chOff x="0" y="0"/>
          <a:chExt cx="0" cy="0"/>
        </a:xfrm>
      </p:grpSpPr>
      <p:pic>
        <p:nvPicPr>
          <p:cNvPr id="125" name="Google Shape;125;p76"/>
          <p:cNvPicPr preferRelativeResize="0"/>
          <p:nvPr/>
        </p:nvPicPr>
        <p:blipFill rotWithShape="1">
          <a:blip r:embed="rId2">
            <a:alphaModFix/>
          </a:blip>
          <a:srcRect/>
          <a:stretch/>
        </p:blipFill>
        <p:spPr>
          <a:xfrm>
            <a:off x="4926835" y="1895712"/>
            <a:ext cx="2338323" cy="1965979"/>
          </a:xfrm>
          <a:prstGeom prst="rect">
            <a:avLst/>
          </a:prstGeom>
          <a:noFill/>
          <a:ln>
            <a:noFill/>
          </a:ln>
        </p:spPr>
      </p:pic>
      <p:sp>
        <p:nvSpPr>
          <p:cNvPr id="126" name="Google Shape;126;p76"/>
          <p:cNvSpPr txBox="1"/>
          <p:nvPr/>
        </p:nvSpPr>
        <p:spPr>
          <a:xfrm>
            <a:off x="4544802" y="4143643"/>
            <a:ext cx="310238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b="1">
                <a:solidFill>
                  <a:srgbClr val="595959"/>
                </a:solidFill>
                <a:latin typeface="Calibri"/>
                <a:ea typeface="Calibri"/>
                <a:cs typeface="Calibri"/>
                <a:sym typeface="Calibri"/>
              </a:rPr>
              <a:t>www.forb-learning.org</a:t>
            </a:r>
            <a:endParaRPr sz="2400" b="1">
              <a:solidFill>
                <a:srgbClr val="595959"/>
              </a:solidFill>
              <a:latin typeface="Calibri"/>
              <a:ea typeface="Calibri"/>
              <a:cs typeface="Calibri"/>
              <a:sym typeface="Calibri"/>
            </a:endParaRPr>
          </a:p>
        </p:txBody>
      </p:sp>
      <p:sp>
        <p:nvSpPr>
          <p:cNvPr id="127" name="Google Shape;127;p76"/>
          <p:cNvSpPr txBox="1"/>
          <p:nvPr/>
        </p:nvSpPr>
        <p:spPr>
          <a:xfrm>
            <a:off x="4924555" y="5542367"/>
            <a:ext cx="234288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a:solidFill>
                  <a:srgbClr val="595959"/>
                </a:solidFill>
                <a:latin typeface="Calibri"/>
                <a:ea typeface="Calibri"/>
                <a:cs typeface="Calibri"/>
                <a:sym typeface="Calibri"/>
              </a:rPr>
              <a:t>name@email.org</a:t>
            </a:r>
            <a:endParaRPr sz="2400">
              <a:solidFill>
                <a:srgbClr val="595959"/>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orbNY">
  <p:cSld name="ForbNY">
    <p:bg>
      <p:bgPr>
        <a:solidFill>
          <a:srgbClr val="F3E5D1"/>
        </a:solidFill>
        <a:effectLst/>
      </p:bgPr>
    </p:bg>
    <p:spTree>
      <p:nvGrpSpPr>
        <p:cNvPr id="1" name="Shape 27"/>
        <p:cNvGrpSpPr/>
        <p:nvPr/>
      </p:nvGrpSpPr>
      <p:grpSpPr>
        <a:xfrm>
          <a:off x="0" y="0"/>
          <a:ext cx="0" cy="0"/>
          <a:chOff x="0" y="0"/>
          <a:chExt cx="0" cy="0"/>
        </a:xfrm>
      </p:grpSpPr>
      <p:sp>
        <p:nvSpPr>
          <p:cNvPr id="28" name="Google Shape;2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Start">
  <p:cSld name="1_Start">
    <p:spTree>
      <p:nvGrpSpPr>
        <p:cNvPr id="1" name="Shape 135"/>
        <p:cNvGrpSpPr/>
        <p:nvPr/>
      </p:nvGrpSpPr>
      <p:grpSpPr>
        <a:xfrm>
          <a:off x="0" y="0"/>
          <a:ext cx="0" cy="0"/>
          <a:chOff x="0" y="0"/>
          <a:chExt cx="0" cy="0"/>
        </a:xfrm>
      </p:grpSpPr>
      <p:sp>
        <p:nvSpPr>
          <p:cNvPr id="136" name="Google Shape;136;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pic>
        <p:nvPicPr>
          <p:cNvPr id="138" name="Google Shape;138;p78"/>
          <p:cNvPicPr preferRelativeResize="0"/>
          <p:nvPr/>
        </p:nvPicPr>
        <p:blipFill rotWithShape="1">
          <a:blip r:embed="rId2">
            <a:alphaModFix/>
          </a:blip>
          <a:srcRect/>
          <a:stretch/>
        </p:blipFill>
        <p:spPr>
          <a:xfrm>
            <a:off x="5049651" y="5583760"/>
            <a:ext cx="2092698" cy="550944"/>
          </a:xfrm>
          <a:prstGeom prst="rect">
            <a:avLst/>
          </a:prstGeom>
          <a:noFill/>
          <a:ln>
            <a:noFill/>
          </a:ln>
        </p:spPr>
      </p:pic>
      <p:sp>
        <p:nvSpPr>
          <p:cNvPr id="139" name="Google Shape;139;p78"/>
          <p:cNvSpPr txBox="1"/>
          <p:nvPr/>
        </p:nvSpPr>
        <p:spPr>
          <a:xfrm>
            <a:off x="0" y="723296"/>
            <a:ext cx="12192000" cy="203062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ar-SA" sz="4000" b="0" i="0">
                <a:solidFill>
                  <a:srgbClr val="595959"/>
                </a:solidFill>
                <a:latin typeface="Calibri"/>
                <a:ea typeface="Calibri"/>
                <a:cs typeface="Calibri"/>
                <a:sym typeface="Calibri"/>
              </a:rPr>
              <a:t>The Freedom of Religion or Belief</a:t>
            </a:r>
            <a:br>
              <a:rPr lang="ar-SA" sz="2800" b="0" i="0">
                <a:solidFill>
                  <a:srgbClr val="595959"/>
                </a:solidFill>
                <a:latin typeface="Calibri"/>
                <a:ea typeface="Calibri"/>
                <a:cs typeface="Calibri"/>
                <a:sym typeface="Calibri"/>
              </a:rPr>
            </a:br>
            <a:r>
              <a:rPr lang="ar-SA" sz="2800" b="0" i="0">
                <a:solidFill>
                  <a:srgbClr val="595959"/>
                </a:solidFill>
                <a:latin typeface="Calibri"/>
                <a:ea typeface="Calibri"/>
                <a:cs typeface="Calibri"/>
                <a:sym typeface="Calibri"/>
              </a:rPr>
              <a:t>LEARNING PLATFORM</a:t>
            </a:r>
            <a:endParaRPr/>
          </a:p>
          <a:p>
            <a:pPr marL="0" marR="0" lvl="0" indent="0" algn="ctr" rtl="0">
              <a:lnSpc>
                <a:spcPct val="150000"/>
              </a:lnSpc>
              <a:spcBef>
                <a:spcPts val="0"/>
              </a:spcBef>
              <a:spcAft>
                <a:spcPts val="0"/>
              </a:spcAft>
              <a:buNone/>
            </a:pPr>
            <a:endParaRPr sz="1800" b="0" i="0">
              <a:solidFill>
                <a:schemeClr val="dk1"/>
              </a:solidFill>
              <a:latin typeface="Calibri"/>
              <a:ea typeface="Calibri"/>
              <a:cs typeface="Calibri"/>
              <a:sym typeface="Calibri"/>
            </a:endParaRPr>
          </a:p>
        </p:txBody>
      </p:sp>
      <p:pic>
        <p:nvPicPr>
          <p:cNvPr id="140" name="Google Shape;140;p78" descr="En bild som visar person, inomhus, person, håller&#10;&#10;Automatiskt genererad beskrivning"/>
          <p:cNvPicPr preferRelativeResize="0"/>
          <p:nvPr/>
        </p:nvPicPr>
        <p:blipFill rotWithShape="1">
          <a:blip r:embed="rId3">
            <a:alphaModFix/>
          </a:blip>
          <a:srcRect l="11845" r="17308"/>
          <a:stretch/>
        </p:blipFill>
        <p:spPr>
          <a:xfrm>
            <a:off x="1085849" y="2753916"/>
            <a:ext cx="2286000" cy="2143125"/>
          </a:xfrm>
          <a:prstGeom prst="rect">
            <a:avLst/>
          </a:prstGeom>
          <a:noFill/>
          <a:ln>
            <a:noFill/>
          </a:ln>
        </p:spPr>
      </p:pic>
      <p:pic>
        <p:nvPicPr>
          <p:cNvPr id="141" name="Google Shape;141;p78"/>
          <p:cNvPicPr preferRelativeResize="0"/>
          <p:nvPr/>
        </p:nvPicPr>
        <p:blipFill rotWithShape="1">
          <a:blip r:embed="rId4">
            <a:alphaModFix/>
          </a:blip>
          <a:srcRect l="14444" r="14443"/>
          <a:stretch/>
        </p:blipFill>
        <p:spPr>
          <a:xfrm>
            <a:off x="3667124" y="2753916"/>
            <a:ext cx="2286000" cy="2143125"/>
          </a:xfrm>
          <a:prstGeom prst="rect">
            <a:avLst/>
          </a:prstGeom>
          <a:noFill/>
          <a:ln>
            <a:noFill/>
          </a:ln>
        </p:spPr>
      </p:pic>
      <p:pic>
        <p:nvPicPr>
          <p:cNvPr id="142" name="Google Shape;142;p78"/>
          <p:cNvPicPr preferRelativeResize="0"/>
          <p:nvPr/>
        </p:nvPicPr>
        <p:blipFill rotWithShape="1">
          <a:blip r:embed="rId5">
            <a:alphaModFix/>
          </a:blip>
          <a:srcRect l="14488" r="14487"/>
          <a:stretch/>
        </p:blipFill>
        <p:spPr>
          <a:xfrm>
            <a:off x="6248399" y="2753916"/>
            <a:ext cx="2286000" cy="2143125"/>
          </a:xfrm>
          <a:prstGeom prst="rect">
            <a:avLst/>
          </a:prstGeom>
          <a:noFill/>
          <a:ln>
            <a:noFill/>
          </a:ln>
        </p:spPr>
      </p:pic>
      <p:pic>
        <p:nvPicPr>
          <p:cNvPr id="143" name="Google Shape;143;p78"/>
          <p:cNvPicPr preferRelativeResize="0"/>
          <p:nvPr/>
        </p:nvPicPr>
        <p:blipFill rotWithShape="1">
          <a:blip r:embed="rId6">
            <a:alphaModFix/>
          </a:blip>
          <a:srcRect l="10000" r="10000"/>
          <a:stretch/>
        </p:blipFill>
        <p:spPr>
          <a:xfrm>
            <a:off x="8829674" y="2753916"/>
            <a:ext cx="2286000" cy="21431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Rubrik och lodrät text">
  <p:cSld name="1_Rubrik och lodrät text">
    <p:spTree>
      <p:nvGrpSpPr>
        <p:cNvPr id="1" name="Shape 144"/>
        <p:cNvGrpSpPr/>
        <p:nvPr/>
      </p:nvGrpSpPr>
      <p:grpSpPr>
        <a:xfrm>
          <a:off x="0" y="0"/>
          <a:ext cx="0" cy="0"/>
          <a:chOff x="0" y="0"/>
          <a:chExt cx="0" cy="0"/>
        </a:xfrm>
      </p:grpSpPr>
      <p:sp>
        <p:nvSpPr>
          <p:cNvPr id="145" name="Google Shape;145;p79"/>
          <p:cNvSpPr txBox="1"/>
          <p:nvPr/>
        </p:nvSpPr>
        <p:spPr>
          <a:xfrm>
            <a:off x="304800" y="1483233"/>
            <a:ext cx="11582400" cy="437197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SzPts val="4800"/>
              <a:buFont typeface="Calibri"/>
              <a:buNone/>
            </a:pPr>
            <a:r>
              <a:rPr lang="ar-SA" sz="4800" b="1">
                <a:solidFill>
                  <a:srgbClr val="595959"/>
                </a:solidFill>
                <a:latin typeface="Calibri"/>
                <a:ea typeface="Calibri"/>
                <a:cs typeface="Calibri"/>
                <a:sym typeface="Calibri"/>
              </a:rPr>
              <a:t>Free learning resources</a:t>
            </a:r>
            <a:br>
              <a:rPr lang="ar-SA" sz="4400" b="1">
                <a:solidFill>
                  <a:srgbClr val="595959"/>
                </a:solidFill>
                <a:latin typeface="Calibri"/>
                <a:ea typeface="Calibri"/>
                <a:cs typeface="Calibri"/>
                <a:sym typeface="Calibri"/>
              </a:rPr>
            </a:br>
            <a:r>
              <a:rPr lang="ar-SA" sz="4400" b="1">
                <a:solidFill>
                  <a:srgbClr val="595959"/>
                </a:solidFill>
                <a:latin typeface="Calibri"/>
                <a:ea typeface="Calibri"/>
                <a:cs typeface="Calibri"/>
                <a:sym typeface="Calibri"/>
              </a:rPr>
              <a:t> </a:t>
            </a:r>
            <a:br>
              <a:rPr lang="ar-SA" sz="4400" b="1">
                <a:solidFill>
                  <a:srgbClr val="595959"/>
                </a:solidFill>
                <a:latin typeface="Calibri"/>
                <a:ea typeface="Calibri"/>
                <a:cs typeface="Calibri"/>
                <a:sym typeface="Calibri"/>
              </a:rPr>
            </a:br>
            <a:r>
              <a:rPr lang="ar-SA" sz="4000">
                <a:solidFill>
                  <a:srgbClr val="595959"/>
                </a:solidFill>
                <a:latin typeface="Calibri"/>
                <a:ea typeface="Calibri"/>
                <a:cs typeface="Calibri"/>
                <a:sym typeface="Calibri"/>
              </a:rPr>
              <a:t>For faith communities, civil society </a:t>
            </a:r>
            <a:br>
              <a:rPr lang="ar-SA" sz="4000">
                <a:solidFill>
                  <a:srgbClr val="595959"/>
                </a:solidFill>
                <a:latin typeface="Calibri"/>
                <a:ea typeface="Calibri"/>
                <a:cs typeface="Calibri"/>
                <a:sym typeface="Calibri"/>
              </a:rPr>
            </a:br>
            <a:r>
              <a:rPr lang="ar-SA" sz="4000">
                <a:solidFill>
                  <a:srgbClr val="595959"/>
                </a:solidFill>
                <a:latin typeface="Calibri"/>
                <a:ea typeface="Calibri"/>
                <a:cs typeface="Calibri"/>
                <a:sym typeface="Calibri"/>
              </a:rPr>
              <a:t>and decision-makers</a:t>
            </a:r>
            <a:br>
              <a:rPr lang="ar-SA" sz="4400" b="1">
                <a:solidFill>
                  <a:srgbClr val="595959"/>
                </a:solidFill>
                <a:latin typeface="Calibri"/>
                <a:ea typeface="Calibri"/>
                <a:cs typeface="Calibri"/>
                <a:sym typeface="Calibri"/>
              </a:rPr>
            </a:br>
            <a:br>
              <a:rPr lang="ar-SA" sz="4400">
                <a:solidFill>
                  <a:srgbClr val="595959"/>
                </a:solidFill>
                <a:latin typeface="Calibri"/>
                <a:ea typeface="Calibri"/>
                <a:cs typeface="Calibri"/>
                <a:sym typeface="Calibri"/>
              </a:rPr>
            </a:br>
            <a:br>
              <a:rPr lang="ar-SA" sz="3600" b="1">
                <a:solidFill>
                  <a:srgbClr val="595959"/>
                </a:solidFill>
                <a:latin typeface="Calibri"/>
                <a:ea typeface="Calibri"/>
                <a:cs typeface="Calibri"/>
                <a:sym typeface="Calibri"/>
              </a:rPr>
            </a:br>
            <a:r>
              <a:rPr lang="ar-SA" sz="3600" b="1">
                <a:solidFill>
                  <a:srgbClr val="595959"/>
                </a:solidFill>
                <a:latin typeface="Calibri"/>
                <a:ea typeface="Calibri"/>
                <a:cs typeface="Calibri"/>
                <a:sym typeface="Calibri"/>
              </a:rPr>
              <a:t>forb-learning.org</a:t>
            </a:r>
            <a:br>
              <a:rPr lang="ar-SA" sz="3600" b="1">
                <a:solidFill>
                  <a:srgbClr val="595959"/>
                </a:solidFill>
                <a:latin typeface="Calibri"/>
                <a:ea typeface="Calibri"/>
                <a:cs typeface="Calibri"/>
                <a:sym typeface="Calibri"/>
              </a:rPr>
            </a:br>
            <a:endParaRPr sz="4400">
              <a:solidFill>
                <a:srgbClr val="595959"/>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Rubrik och lodrät text">
  <p:cSld name="2_Rubrik och lodrät text">
    <p:spTree>
      <p:nvGrpSpPr>
        <p:cNvPr id="1" name="Shape 146"/>
        <p:cNvGrpSpPr/>
        <p:nvPr/>
      </p:nvGrpSpPr>
      <p:grpSpPr>
        <a:xfrm>
          <a:off x="0" y="0"/>
          <a:ext cx="0" cy="0"/>
          <a:chOff x="0" y="0"/>
          <a:chExt cx="0" cy="0"/>
        </a:xfrm>
      </p:grpSpPr>
      <p:sp>
        <p:nvSpPr>
          <p:cNvPr id="147" name="Google Shape;147;p80"/>
          <p:cNvSpPr/>
          <p:nvPr/>
        </p:nvSpPr>
        <p:spPr>
          <a:xfrm>
            <a:off x="2974848" y="1699836"/>
            <a:ext cx="8719154" cy="3767570"/>
          </a:xfrm>
          <a:prstGeom prst="rect">
            <a:avLst/>
          </a:prstGeom>
          <a:noFill/>
          <a:ln>
            <a:noFill/>
          </a:ln>
        </p:spPr>
        <p:txBody>
          <a:bodyPr spcFirstLastPara="1" wrap="square" lIns="91425" tIns="45700" rIns="91425" bIns="45700" anchor="t" anchorCtr="0">
            <a:spAutoFit/>
          </a:bodyPr>
          <a:lstStyle/>
          <a:p>
            <a:pPr marL="0" marR="0" lvl="0" indent="0" algn="l" rtl="0">
              <a:lnSpc>
                <a:spcPct val="94666"/>
              </a:lnSpc>
              <a:spcBef>
                <a:spcPts val="0"/>
              </a:spcBef>
              <a:spcAft>
                <a:spcPts val="0"/>
              </a:spcAft>
              <a:buClr>
                <a:srgbClr val="595959"/>
              </a:buClr>
              <a:buSzPts val="6000"/>
              <a:buFont typeface="Calibri"/>
              <a:buNone/>
            </a:pPr>
            <a:r>
              <a:rPr lang="ar-SA" sz="6000">
                <a:solidFill>
                  <a:srgbClr val="595959"/>
                </a:solidFill>
                <a:latin typeface="Calibri"/>
                <a:ea typeface="Calibri"/>
                <a:cs typeface="Calibri"/>
                <a:sym typeface="Calibri"/>
              </a:rPr>
              <a:t>The FORB Learning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Platform provides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educational resources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to promote rights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and counter hate.</a:t>
            </a:r>
            <a:endParaRPr sz="6000">
              <a:solidFill>
                <a:srgbClr val="595959"/>
              </a:solidFill>
              <a:latin typeface="Calibri"/>
              <a:ea typeface="Calibri"/>
              <a:cs typeface="Calibri"/>
              <a:sym typeface="Calibri"/>
            </a:endParaRPr>
          </a:p>
        </p:txBody>
      </p:sp>
      <p:sp>
        <p:nvSpPr>
          <p:cNvPr id="148" name="Google Shape;148;p80"/>
          <p:cNvSpPr txBox="1"/>
          <p:nvPr/>
        </p:nvSpPr>
        <p:spPr>
          <a:xfrm>
            <a:off x="1981653" y="932527"/>
            <a:ext cx="827802" cy="273116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16600"/>
              <a:buFont typeface="Calibri"/>
              <a:buNone/>
            </a:pPr>
            <a:r>
              <a:rPr lang="ar-SA" sz="16600" b="1">
                <a:solidFill>
                  <a:srgbClr val="595959"/>
                </a:solidFill>
                <a:latin typeface="Calibri"/>
                <a:ea typeface="Calibri"/>
                <a:cs typeface="Calibri"/>
                <a:sym typeface="Calibri"/>
              </a:rPr>
              <a:t>“</a:t>
            </a:r>
            <a:endParaRPr sz="38900" b="1">
              <a:solidFill>
                <a:srgbClr val="595959"/>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Rubrik och lodrät text">
  <p:cSld name="3_Rubrik och lodrät text">
    <p:spTree>
      <p:nvGrpSpPr>
        <p:cNvPr id="1" name="Shape 149"/>
        <p:cNvGrpSpPr/>
        <p:nvPr/>
      </p:nvGrpSpPr>
      <p:grpSpPr>
        <a:xfrm>
          <a:off x="0" y="0"/>
          <a:ext cx="0" cy="0"/>
          <a:chOff x="0" y="0"/>
          <a:chExt cx="0" cy="0"/>
        </a:xfrm>
      </p:grpSpPr>
      <p:sp>
        <p:nvSpPr>
          <p:cNvPr id="150" name="Google Shape;150;p81"/>
          <p:cNvSpPr txBox="1"/>
          <p:nvPr/>
        </p:nvSpPr>
        <p:spPr>
          <a:xfrm>
            <a:off x="1719072" y="1574898"/>
            <a:ext cx="1584960" cy="906899"/>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l" rtl="0">
              <a:lnSpc>
                <a:spcPct val="90000"/>
              </a:lnSpc>
              <a:spcBef>
                <a:spcPts val="0"/>
              </a:spcBef>
              <a:spcAft>
                <a:spcPts val="0"/>
              </a:spcAft>
              <a:buClr>
                <a:srgbClr val="4E7D88"/>
              </a:buClr>
              <a:buSzPct val="100000"/>
              <a:buFont typeface="Calibri"/>
              <a:buNone/>
            </a:pPr>
            <a:r>
              <a:rPr lang="ar-SA" sz="6600" b="1">
                <a:solidFill>
                  <a:srgbClr val="4E7D88"/>
                </a:solidFill>
                <a:latin typeface="Calibri"/>
                <a:ea typeface="Calibri"/>
                <a:cs typeface="Calibri"/>
                <a:sym typeface="Calibri"/>
              </a:rPr>
              <a:t>For</a:t>
            </a:r>
            <a:endParaRPr sz="6600" b="1">
              <a:solidFill>
                <a:srgbClr val="4E7D88"/>
              </a:solidFill>
              <a:latin typeface="Calibri"/>
              <a:ea typeface="Calibri"/>
              <a:cs typeface="Calibri"/>
              <a:sym typeface="Calibri"/>
            </a:endParaRPr>
          </a:p>
        </p:txBody>
      </p:sp>
      <p:sp>
        <p:nvSpPr>
          <p:cNvPr id="151" name="Google Shape;151;p81"/>
          <p:cNvSpPr txBox="1"/>
          <p:nvPr/>
        </p:nvSpPr>
        <p:spPr>
          <a:xfrm>
            <a:off x="3499104" y="1574898"/>
            <a:ext cx="8255858"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Religious and belief communities</a:t>
            </a:r>
            <a:endParaRPr sz="280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Parliamentarians and diplomats</a:t>
            </a:r>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Development professionals</a:t>
            </a:r>
            <a:endParaRPr sz="280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Civil society organisations</a:t>
            </a:r>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Grassroots activists</a:t>
            </a:r>
            <a:endParaRPr sz="280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Educators and facilitators</a:t>
            </a:r>
            <a:endParaRPr sz="280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Academic and training institutions</a:t>
            </a:r>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The media</a:t>
            </a:r>
            <a:endParaRPr/>
          </a:p>
          <a:p>
            <a:pPr marL="0" marR="0" lvl="0" indent="0" algn="l" rtl="0">
              <a:lnSpc>
                <a:spcPct val="105185"/>
              </a:lnSpc>
              <a:spcBef>
                <a:spcPts val="1000"/>
              </a:spcBef>
              <a:spcAft>
                <a:spcPts val="0"/>
              </a:spcAft>
              <a:buClr>
                <a:schemeClr val="dk1"/>
              </a:buClr>
              <a:buSzPts val="5400"/>
              <a:buFont typeface="Arial"/>
              <a:buNone/>
            </a:pPr>
            <a:endParaRPr sz="5400">
              <a:solidFill>
                <a:schemeClr val="dk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4_Rubrik och lodrät text">
  <p:cSld name="4_Rubrik och lodrät text">
    <p:spTree>
      <p:nvGrpSpPr>
        <p:cNvPr id="1" name="Shape 152"/>
        <p:cNvGrpSpPr/>
        <p:nvPr/>
      </p:nvGrpSpPr>
      <p:grpSpPr>
        <a:xfrm>
          <a:off x="0" y="0"/>
          <a:ext cx="0" cy="0"/>
          <a:chOff x="0" y="0"/>
          <a:chExt cx="0" cy="0"/>
        </a:xfrm>
      </p:grpSpPr>
      <p:sp>
        <p:nvSpPr>
          <p:cNvPr id="153" name="Google Shape;153;p82"/>
          <p:cNvSpPr txBox="1"/>
          <p:nvPr/>
        </p:nvSpPr>
        <p:spPr>
          <a:xfrm>
            <a:off x="1767840" y="1800225"/>
            <a:ext cx="8644128" cy="391477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SzPts val="4800"/>
              <a:buFont typeface="Calibri"/>
              <a:buNone/>
            </a:pPr>
            <a:r>
              <a:rPr lang="ar-SA" sz="4800" b="1">
                <a:solidFill>
                  <a:srgbClr val="595959"/>
                </a:solidFill>
                <a:latin typeface="Calibri"/>
                <a:ea typeface="Calibri"/>
                <a:cs typeface="Calibri"/>
                <a:sym typeface="Calibri"/>
              </a:rPr>
              <a:t>“A quantum leap for human </a:t>
            </a:r>
            <a:br>
              <a:rPr lang="ar-SA" sz="4800" b="1">
                <a:solidFill>
                  <a:srgbClr val="595959"/>
                </a:solidFill>
                <a:latin typeface="Calibri"/>
                <a:ea typeface="Calibri"/>
                <a:cs typeface="Calibri"/>
                <a:sym typeface="Calibri"/>
              </a:rPr>
            </a:br>
            <a:r>
              <a:rPr lang="ar-SA" sz="4800" b="1">
                <a:solidFill>
                  <a:srgbClr val="595959"/>
                </a:solidFill>
                <a:latin typeface="Calibri"/>
                <a:ea typeface="Calibri"/>
                <a:cs typeface="Calibri"/>
                <a:sym typeface="Calibri"/>
              </a:rPr>
              <a:t>rights education on freedom </a:t>
            </a:r>
            <a:br>
              <a:rPr lang="ar-SA" sz="4800" b="1">
                <a:solidFill>
                  <a:srgbClr val="595959"/>
                </a:solidFill>
                <a:latin typeface="Calibri"/>
                <a:ea typeface="Calibri"/>
                <a:cs typeface="Calibri"/>
                <a:sym typeface="Calibri"/>
              </a:rPr>
            </a:br>
            <a:r>
              <a:rPr lang="ar-SA" sz="4800" b="1">
                <a:solidFill>
                  <a:srgbClr val="595959"/>
                </a:solidFill>
                <a:latin typeface="Calibri"/>
                <a:ea typeface="Calibri"/>
                <a:cs typeface="Calibri"/>
                <a:sym typeface="Calibri"/>
              </a:rPr>
              <a:t>of religion or belief”</a:t>
            </a:r>
            <a:endParaRPr/>
          </a:p>
          <a:p>
            <a:pPr marL="0" marR="0" lvl="0" indent="0" algn="ctr" rtl="0">
              <a:lnSpc>
                <a:spcPct val="90000"/>
              </a:lnSpc>
              <a:spcBef>
                <a:spcPts val="0"/>
              </a:spcBef>
              <a:spcAft>
                <a:spcPts val="0"/>
              </a:spcAft>
              <a:buClr>
                <a:schemeClr val="dk1"/>
              </a:buClr>
              <a:buSzPts val="4400"/>
              <a:buFont typeface="Calibri"/>
              <a:buNone/>
            </a:pPr>
            <a:endParaRPr sz="4400" b="1">
              <a:solidFill>
                <a:srgbClr val="595959"/>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sz="4400" b="1">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3600"/>
              <a:buFont typeface="Calibri"/>
              <a:buNone/>
            </a:pPr>
            <a:br>
              <a:rPr lang="ar-SA" sz="3600" b="1">
                <a:solidFill>
                  <a:schemeClr val="lt1"/>
                </a:solidFill>
                <a:latin typeface="Calibri"/>
                <a:ea typeface="Calibri"/>
                <a:cs typeface="Calibri"/>
                <a:sym typeface="Calibri"/>
              </a:rPr>
            </a:br>
            <a:endParaRPr sz="4400" b="1">
              <a:solidFill>
                <a:schemeClr val="lt1"/>
              </a:solidFill>
              <a:latin typeface="Calibri"/>
              <a:ea typeface="Calibri"/>
              <a:cs typeface="Calibri"/>
              <a:sym typeface="Calibri"/>
            </a:endParaRPr>
          </a:p>
        </p:txBody>
      </p:sp>
      <p:sp>
        <p:nvSpPr>
          <p:cNvPr id="154" name="Google Shape;154;p82"/>
          <p:cNvSpPr/>
          <p:nvPr/>
        </p:nvSpPr>
        <p:spPr>
          <a:xfrm>
            <a:off x="3048000" y="4629835"/>
            <a:ext cx="60960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a:solidFill>
                  <a:srgbClr val="595959"/>
                </a:solidFill>
                <a:latin typeface="Calibri"/>
                <a:ea typeface="Calibri"/>
                <a:cs typeface="Calibri"/>
                <a:sym typeface="Calibri"/>
              </a:rPr>
              <a:t>Ahmed Shaheed UN Special Rapporteur on </a:t>
            </a:r>
            <a:br>
              <a:rPr lang="ar-SA" sz="2400">
                <a:solidFill>
                  <a:srgbClr val="595959"/>
                </a:solidFill>
                <a:latin typeface="Calibri"/>
                <a:ea typeface="Calibri"/>
                <a:cs typeface="Calibri"/>
                <a:sym typeface="Calibri"/>
              </a:rPr>
            </a:br>
            <a:r>
              <a:rPr lang="ar-SA" sz="2400">
                <a:solidFill>
                  <a:srgbClr val="595959"/>
                </a:solidFill>
                <a:latin typeface="Calibri"/>
                <a:ea typeface="Calibri"/>
                <a:cs typeface="Calibri"/>
                <a:sym typeface="Calibri"/>
              </a:rPr>
              <a:t>Freedom of Religion or Belief</a:t>
            </a:r>
            <a:endParaRPr sz="2400">
              <a:solidFill>
                <a:srgbClr val="595959"/>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6_Rubrik och lodrät text">
  <p:cSld name="6_Rubrik och lodrät text">
    <p:spTree>
      <p:nvGrpSpPr>
        <p:cNvPr id="1" name="Shape 155"/>
        <p:cNvGrpSpPr/>
        <p:nvPr/>
      </p:nvGrpSpPr>
      <p:grpSpPr>
        <a:xfrm>
          <a:off x="0" y="0"/>
          <a:ext cx="0" cy="0"/>
          <a:chOff x="0" y="0"/>
          <a:chExt cx="0" cy="0"/>
        </a:xfrm>
      </p:grpSpPr>
      <p:pic>
        <p:nvPicPr>
          <p:cNvPr id="156" name="Google Shape;156;p83"/>
          <p:cNvPicPr preferRelativeResize="0"/>
          <p:nvPr/>
        </p:nvPicPr>
        <p:blipFill rotWithShape="1">
          <a:blip r:embed="rId2">
            <a:alphaModFix/>
          </a:blip>
          <a:srcRect l="28031" r="12709"/>
          <a:stretch/>
        </p:blipFill>
        <p:spPr>
          <a:xfrm>
            <a:off x="6096000" y="0"/>
            <a:ext cx="6096000" cy="6858000"/>
          </a:xfrm>
          <a:prstGeom prst="rect">
            <a:avLst/>
          </a:prstGeom>
          <a:noFill/>
          <a:ln>
            <a:noFill/>
          </a:ln>
        </p:spPr>
      </p:pic>
      <p:sp>
        <p:nvSpPr>
          <p:cNvPr id="157" name="Google Shape;157;p83"/>
          <p:cNvSpPr/>
          <p:nvPr/>
        </p:nvSpPr>
        <p:spPr>
          <a:xfrm>
            <a:off x="1145668" y="1320730"/>
            <a:ext cx="4800600" cy="42165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4400" b="1">
                <a:solidFill>
                  <a:schemeClr val="lt1"/>
                </a:solidFill>
                <a:latin typeface="Calibri"/>
                <a:ea typeface="Calibri"/>
                <a:cs typeface="Calibri"/>
                <a:sym typeface="Calibri"/>
              </a:rPr>
              <a:t>Free learning </a:t>
            </a:r>
            <a:br>
              <a:rPr lang="ar-SA" sz="4400" b="1">
                <a:solidFill>
                  <a:schemeClr val="lt1"/>
                </a:solidFill>
                <a:latin typeface="Calibri"/>
                <a:ea typeface="Calibri"/>
                <a:cs typeface="Calibri"/>
                <a:sym typeface="Calibri"/>
              </a:rPr>
            </a:br>
            <a:r>
              <a:rPr lang="ar-SA" sz="4400" b="1">
                <a:solidFill>
                  <a:schemeClr val="lt1"/>
                </a:solidFill>
                <a:latin typeface="Calibri"/>
                <a:ea typeface="Calibri"/>
                <a:cs typeface="Calibri"/>
                <a:sym typeface="Calibri"/>
              </a:rPr>
              <a:t>resources</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 </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For faith</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communities, </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civil society and </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decision-makers</a:t>
            </a:r>
            <a:endParaRPr sz="3600">
              <a:solidFill>
                <a:schemeClr val="lt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7_Rubrik och lodrät text">
  <p:cSld name="7_Rubrik och lodrät text">
    <p:spTree>
      <p:nvGrpSpPr>
        <p:cNvPr id="1" name="Shape 158"/>
        <p:cNvGrpSpPr/>
        <p:nvPr/>
      </p:nvGrpSpPr>
      <p:grpSpPr>
        <a:xfrm>
          <a:off x="0" y="0"/>
          <a:ext cx="0" cy="0"/>
          <a:chOff x="0" y="0"/>
          <a:chExt cx="0" cy="0"/>
        </a:xfrm>
      </p:grpSpPr>
      <p:sp>
        <p:nvSpPr>
          <p:cNvPr id="159" name="Google Shape;159;p84"/>
          <p:cNvSpPr/>
          <p:nvPr/>
        </p:nvSpPr>
        <p:spPr>
          <a:xfrm>
            <a:off x="5144957" y="1672099"/>
            <a:ext cx="583144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4400">
                <a:solidFill>
                  <a:srgbClr val="595959"/>
                </a:solidFill>
                <a:latin typeface="Calibri"/>
                <a:ea typeface="Calibri"/>
                <a:cs typeface="Calibri"/>
                <a:sym typeface="Calibri"/>
              </a:rPr>
              <a:t>“Xxx xx xxxx xxx”</a:t>
            </a:r>
            <a:endParaRPr/>
          </a:p>
          <a:p>
            <a:pPr marL="0" marR="0" lvl="0" indent="0" algn="l" rtl="0">
              <a:spcBef>
                <a:spcPts val="0"/>
              </a:spcBef>
              <a:spcAft>
                <a:spcPts val="0"/>
              </a:spcAft>
              <a:buNone/>
            </a:pPr>
            <a:endParaRPr sz="3600">
              <a:solidFill>
                <a:srgbClr val="4E7D88"/>
              </a:solidFill>
              <a:latin typeface="Calibri"/>
              <a:ea typeface="Calibri"/>
              <a:cs typeface="Calibri"/>
              <a:sym typeface="Calibri"/>
            </a:endParaRPr>
          </a:p>
        </p:txBody>
      </p:sp>
      <p:pic>
        <p:nvPicPr>
          <p:cNvPr id="160" name="Google Shape;160;p84"/>
          <p:cNvPicPr preferRelativeResize="0"/>
          <p:nvPr/>
        </p:nvPicPr>
        <p:blipFill rotWithShape="1">
          <a:blip r:embed="rId2">
            <a:alphaModFix/>
          </a:blip>
          <a:srcRect l="38732" t="3572" r="32827" b="12662"/>
          <a:stretch/>
        </p:blipFill>
        <p:spPr>
          <a:xfrm>
            <a:off x="-12315" y="228600"/>
            <a:ext cx="3492500" cy="6857999"/>
          </a:xfrm>
          <a:prstGeom prst="rect">
            <a:avLst/>
          </a:prstGeom>
          <a:noFill/>
          <a:ln>
            <a:noFill/>
          </a:ln>
        </p:spPr>
      </p:pic>
      <p:sp>
        <p:nvSpPr>
          <p:cNvPr id="161" name="Google Shape;161;p84"/>
          <p:cNvSpPr/>
          <p:nvPr/>
        </p:nvSpPr>
        <p:spPr>
          <a:xfrm>
            <a:off x="5142102" y="5404512"/>
            <a:ext cx="58314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1800">
                <a:solidFill>
                  <a:srgbClr val="595959"/>
                </a:solidFill>
                <a:latin typeface="Calibri"/>
                <a:ea typeface="Calibri"/>
                <a:cs typeface="Calibri"/>
                <a:sym typeface="Calibri"/>
              </a:rPr>
              <a:t>Name here Xxxx Xx</a:t>
            </a:r>
            <a:endParaRPr sz="1800">
              <a:solidFill>
                <a:srgbClr val="595959"/>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8_Rubrik och lodrät text">
  <p:cSld name="8_Rubrik och lodrät text">
    <p:spTree>
      <p:nvGrpSpPr>
        <p:cNvPr id="1" name="Shape 162"/>
        <p:cNvGrpSpPr/>
        <p:nvPr/>
      </p:nvGrpSpPr>
      <p:grpSpPr>
        <a:xfrm>
          <a:off x="0" y="0"/>
          <a:ext cx="0" cy="0"/>
          <a:chOff x="0" y="0"/>
          <a:chExt cx="0" cy="0"/>
        </a:xfrm>
      </p:grpSpPr>
      <p:graphicFrame>
        <p:nvGraphicFramePr>
          <p:cNvPr id="163" name="Google Shape;163;p85"/>
          <p:cNvGraphicFramePr/>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164" name="Google Shape;164;p85"/>
          <p:cNvSpPr/>
          <p:nvPr/>
        </p:nvSpPr>
        <p:spPr>
          <a:xfrm rot="5400000">
            <a:off x="4000232" y="475382"/>
            <a:ext cx="2390240" cy="2390240"/>
          </a:xfrm>
          <a:prstGeom prst="teardrop">
            <a:avLst>
              <a:gd name="adj" fmla="val 10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85"/>
          <p:cNvSpPr/>
          <p:nvPr/>
        </p:nvSpPr>
        <p:spPr>
          <a:xfrm>
            <a:off x="6765500" y="4402734"/>
            <a:ext cx="5038204" cy="2281646"/>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0_Rubrik och lodrät text">
  <p:cSld name="10_Rubrik och lodrät text">
    <p:spTree>
      <p:nvGrpSpPr>
        <p:cNvPr id="1" name="Shape 166"/>
        <p:cNvGrpSpPr/>
        <p:nvPr/>
      </p:nvGrpSpPr>
      <p:grpSpPr>
        <a:xfrm>
          <a:off x="0" y="0"/>
          <a:ext cx="0" cy="0"/>
          <a:chOff x="0" y="0"/>
          <a:chExt cx="0" cy="0"/>
        </a:xfrm>
      </p:grpSpPr>
      <p:sp>
        <p:nvSpPr>
          <p:cNvPr id="167" name="Google Shape;167;p86"/>
          <p:cNvSpPr/>
          <p:nvPr/>
        </p:nvSpPr>
        <p:spPr>
          <a:xfrm>
            <a:off x="-11749" y="2921168"/>
            <a:ext cx="12192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6000">
                <a:solidFill>
                  <a:srgbClr val="595959"/>
                </a:solidFill>
                <a:latin typeface="Calibri"/>
                <a:ea typeface="Calibri"/>
                <a:cs typeface="Calibri"/>
                <a:sym typeface="Calibri"/>
              </a:rPr>
              <a:t>Thank you all for listening!</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9_Rubrik och lodrät text">
  <p:cSld name="9_Rubrik och lodrät text">
    <p:spTree>
      <p:nvGrpSpPr>
        <p:cNvPr id="1" name="Shape 168"/>
        <p:cNvGrpSpPr/>
        <p:nvPr/>
      </p:nvGrpSpPr>
      <p:grpSpPr>
        <a:xfrm>
          <a:off x="0" y="0"/>
          <a:ext cx="0" cy="0"/>
          <a:chOff x="0" y="0"/>
          <a:chExt cx="0" cy="0"/>
        </a:xfrm>
      </p:grpSpPr>
      <p:pic>
        <p:nvPicPr>
          <p:cNvPr id="169" name="Google Shape;169;p87"/>
          <p:cNvPicPr preferRelativeResize="0"/>
          <p:nvPr/>
        </p:nvPicPr>
        <p:blipFill rotWithShape="1">
          <a:blip r:embed="rId2">
            <a:alphaModFix/>
          </a:blip>
          <a:srcRect/>
          <a:stretch/>
        </p:blipFill>
        <p:spPr>
          <a:xfrm>
            <a:off x="4926835" y="1895712"/>
            <a:ext cx="2338323" cy="1965979"/>
          </a:xfrm>
          <a:prstGeom prst="rect">
            <a:avLst/>
          </a:prstGeom>
          <a:noFill/>
          <a:ln>
            <a:noFill/>
          </a:ln>
        </p:spPr>
      </p:pic>
      <p:sp>
        <p:nvSpPr>
          <p:cNvPr id="170" name="Google Shape;170;p87"/>
          <p:cNvSpPr txBox="1"/>
          <p:nvPr/>
        </p:nvSpPr>
        <p:spPr>
          <a:xfrm>
            <a:off x="4544802" y="4143643"/>
            <a:ext cx="310238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b="1">
                <a:solidFill>
                  <a:srgbClr val="595959"/>
                </a:solidFill>
                <a:latin typeface="Calibri"/>
                <a:ea typeface="Calibri"/>
                <a:cs typeface="Calibri"/>
                <a:sym typeface="Calibri"/>
              </a:rPr>
              <a:t>www.forb-learning.org</a:t>
            </a:r>
            <a:endParaRPr sz="2400" b="1">
              <a:solidFill>
                <a:srgbClr val="595959"/>
              </a:solidFill>
              <a:latin typeface="Calibri"/>
              <a:ea typeface="Calibri"/>
              <a:cs typeface="Calibri"/>
              <a:sym typeface="Calibri"/>
            </a:endParaRPr>
          </a:p>
        </p:txBody>
      </p:sp>
      <p:sp>
        <p:nvSpPr>
          <p:cNvPr id="171" name="Google Shape;171;p87"/>
          <p:cNvSpPr txBox="1"/>
          <p:nvPr/>
        </p:nvSpPr>
        <p:spPr>
          <a:xfrm>
            <a:off x="4924555" y="5542367"/>
            <a:ext cx="234288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a:solidFill>
                  <a:srgbClr val="595959"/>
                </a:solidFill>
                <a:latin typeface="Calibri"/>
                <a:ea typeface="Calibri"/>
                <a:cs typeface="Calibri"/>
                <a:sym typeface="Calibri"/>
              </a:rPr>
              <a:t>name@email.org</a:t>
            </a:r>
            <a:endParaRPr sz="2400">
              <a:solidFill>
                <a:srgbClr val="595959"/>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Endast rubrik">
  <p:cSld name="1_Endast rubrik">
    <p:spTree>
      <p:nvGrpSpPr>
        <p:cNvPr id="1" name="Shape 31"/>
        <p:cNvGrpSpPr/>
        <p:nvPr/>
      </p:nvGrpSpPr>
      <p:grpSpPr>
        <a:xfrm>
          <a:off x="0" y="0"/>
          <a:ext cx="0" cy="0"/>
          <a:chOff x="0" y="0"/>
          <a:chExt cx="0" cy="0"/>
        </a:xfrm>
      </p:grpSpPr>
      <p:pic>
        <p:nvPicPr>
          <p:cNvPr id="32" name="Google Shape;32;p50"/>
          <p:cNvPicPr preferRelativeResize="0"/>
          <p:nvPr/>
        </p:nvPicPr>
        <p:blipFill rotWithShape="1">
          <a:blip r:embed="rId2">
            <a:alphaModFix/>
          </a:blip>
          <a:srcRect/>
          <a:stretch/>
        </p:blipFill>
        <p:spPr>
          <a:xfrm>
            <a:off x="5049651" y="5583760"/>
            <a:ext cx="2092698" cy="550944"/>
          </a:xfrm>
          <a:prstGeom prst="rect">
            <a:avLst/>
          </a:prstGeom>
          <a:noFill/>
          <a:ln>
            <a:noFill/>
          </a:ln>
        </p:spPr>
      </p:pic>
      <p:sp>
        <p:nvSpPr>
          <p:cNvPr id="33" name="Google Shape;33;p50"/>
          <p:cNvSpPr txBox="1"/>
          <p:nvPr/>
        </p:nvSpPr>
        <p:spPr>
          <a:xfrm>
            <a:off x="0" y="723296"/>
            <a:ext cx="12192000" cy="203062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ar-SA" sz="4000" b="0" i="0">
                <a:solidFill>
                  <a:srgbClr val="595959"/>
                </a:solidFill>
                <a:latin typeface="Calibri"/>
                <a:ea typeface="Calibri"/>
                <a:cs typeface="Calibri"/>
                <a:sym typeface="Calibri"/>
              </a:rPr>
              <a:t>The Freedom of Religion or Belief</a:t>
            </a:r>
            <a:br>
              <a:rPr lang="ar-SA" sz="2800" b="0" i="0">
                <a:solidFill>
                  <a:srgbClr val="595959"/>
                </a:solidFill>
                <a:latin typeface="Calibri"/>
                <a:ea typeface="Calibri"/>
                <a:cs typeface="Calibri"/>
                <a:sym typeface="Calibri"/>
              </a:rPr>
            </a:br>
            <a:r>
              <a:rPr lang="ar-SA" sz="2800" b="0" i="0">
                <a:solidFill>
                  <a:srgbClr val="595959"/>
                </a:solidFill>
                <a:latin typeface="Calibri"/>
                <a:ea typeface="Calibri"/>
                <a:cs typeface="Calibri"/>
                <a:sym typeface="Calibri"/>
              </a:rPr>
              <a:t>LEARNING PLATFORM</a:t>
            </a:r>
            <a:endParaRPr/>
          </a:p>
          <a:p>
            <a:pPr marL="0" marR="0" lvl="0" indent="0" algn="ctr" rtl="0">
              <a:lnSpc>
                <a:spcPct val="150000"/>
              </a:lnSpc>
              <a:spcBef>
                <a:spcPts val="0"/>
              </a:spcBef>
              <a:spcAft>
                <a:spcPts val="0"/>
              </a:spcAft>
              <a:buNone/>
            </a:pPr>
            <a:endParaRPr sz="1800" b="0" i="0">
              <a:solidFill>
                <a:schemeClr val="dk1"/>
              </a:solidFill>
              <a:latin typeface="Calibri"/>
              <a:ea typeface="Calibri"/>
              <a:cs typeface="Calibri"/>
              <a:sym typeface="Calibri"/>
            </a:endParaRPr>
          </a:p>
        </p:txBody>
      </p:sp>
      <p:pic>
        <p:nvPicPr>
          <p:cNvPr id="34" name="Google Shape;34;p50" descr="En bild som visar person, inomhus, person, håller&#10;&#10;Automatiskt genererad beskrivning"/>
          <p:cNvPicPr preferRelativeResize="0"/>
          <p:nvPr/>
        </p:nvPicPr>
        <p:blipFill rotWithShape="1">
          <a:blip r:embed="rId3">
            <a:alphaModFix/>
          </a:blip>
          <a:srcRect l="11845" r="17308"/>
          <a:stretch/>
        </p:blipFill>
        <p:spPr>
          <a:xfrm>
            <a:off x="1085849" y="2753916"/>
            <a:ext cx="2286000" cy="2143125"/>
          </a:xfrm>
          <a:prstGeom prst="rect">
            <a:avLst/>
          </a:prstGeom>
          <a:noFill/>
          <a:ln>
            <a:noFill/>
          </a:ln>
        </p:spPr>
      </p:pic>
      <p:pic>
        <p:nvPicPr>
          <p:cNvPr id="35" name="Google Shape;35;p50"/>
          <p:cNvPicPr preferRelativeResize="0"/>
          <p:nvPr/>
        </p:nvPicPr>
        <p:blipFill rotWithShape="1">
          <a:blip r:embed="rId4">
            <a:alphaModFix/>
          </a:blip>
          <a:srcRect l="14444" r="14443"/>
          <a:stretch/>
        </p:blipFill>
        <p:spPr>
          <a:xfrm>
            <a:off x="3667124" y="2753916"/>
            <a:ext cx="2286000" cy="2143125"/>
          </a:xfrm>
          <a:prstGeom prst="rect">
            <a:avLst/>
          </a:prstGeom>
          <a:noFill/>
          <a:ln>
            <a:noFill/>
          </a:ln>
        </p:spPr>
      </p:pic>
      <p:pic>
        <p:nvPicPr>
          <p:cNvPr id="36" name="Google Shape;36;p50"/>
          <p:cNvPicPr preferRelativeResize="0"/>
          <p:nvPr/>
        </p:nvPicPr>
        <p:blipFill rotWithShape="1">
          <a:blip r:embed="rId5">
            <a:alphaModFix/>
          </a:blip>
          <a:srcRect l="14488" r="14487"/>
          <a:stretch/>
        </p:blipFill>
        <p:spPr>
          <a:xfrm>
            <a:off x="6248399" y="2753916"/>
            <a:ext cx="2286000" cy="2143125"/>
          </a:xfrm>
          <a:prstGeom prst="rect">
            <a:avLst/>
          </a:prstGeom>
          <a:noFill/>
          <a:ln>
            <a:noFill/>
          </a:ln>
        </p:spPr>
      </p:pic>
      <p:pic>
        <p:nvPicPr>
          <p:cNvPr id="37" name="Google Shape;37;p50"/>
          <p:cNvPicPr preferRelativeResize="0"/>
          <p:nvPr/>
        </p:nvPicPr>
        <p:blipFill rotWithShape="1">
          <a:blip r:embed="rId6">
            <a:alphaModFix/>
          </a:blip>
          <a:srcRect l="10000" r="10000"/>
          <a:stretch/>
        </p:blipFill>
        <p:spPr>
          <a:xfrm>
            <a:off x="8829674" y="2753916"/>
            <a:ext cx="2286000" cy="214312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Rubrikbild" type="title">
  <p:cSld name="TITLE">
    <p:spTree>
      <p:nvGrpSpPr>
        <p:cNvPr id="1" name="Shape 179"/>
        <p:cNvGrpSpPr/>
        <p:nvPr/>
      </p:nvGrpSpPr>
      <p:grpSpPr>
        <a:xfrm>
          <a:off x="0" y="0"/>
          <a:ext cx="0" cy="0"/>
          <a:chOff x="0" y="0"/>
          <a:chExt cx="0" cy="0"/>
        </a:xfrm>
      </p:grpSpPr>
      <p:sp>
        <p:nvSpPr>
          <p:cNvPr id="180" name="Google Shape;180;p8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8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2" name="Google Shape;182;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Rubrik och lodrät text">
  <p:cSld name="Rubrik och lodrät text">
    <p:spTree>
      <p:nvGrpSpPr>
        <p:cNvPr id="1" name="Shape 185"/>
        <p:cNvGrpSpPr/>
        <p:nvPr/>
      </p:nvGrpSpPr>
      <p:grpSpPr>
        <a:xfrm>
          <a:off x="0" y="0"/>
          <a:ext cx="0" cy="0"/>
          <a:chOff x="0" y="0"/>
          <a:chExt cx="0" cy="0"/>
        </a:xfrm>
      </p:grpSpPr>
      <p:pic>
        <p:nvPicPr>
          <p:cNvPr id="186" name="Google Shape;186;p90"/>
          <p:cNvPicPr preferRelativeResize="0"/>
          <p:nvPr/>
        </p:nvPicPr>
        <p:blipFill rotWithShape="1">
          <a:blip r:embed="rId2">
            <a:alphaModFix/>
          </a:blip>
          <a:srcRect/>
          <a:stretch/>
        </p:blipFill>
        <p:spPr>
          <a:xfrm>
            <a:off x="5049651" y="5583760"/>
            <a:ext cx="2092698" cy="550944"/>
          </a:xfrm>
          <a:prstGeom prst="rect">
            <a:avLst/>
          </a:prstGeom>
          <a:noFill/>
          <a:ln>
            <a:noFill/>
          </a:ln>
        </p:spPr>
      </p:pic>
      <p:sp>
        <p:nvSpPr>
          <p:cNvPr id="187" name="Google Shape;187;p90"/>
          <p:cNvSpPr txBox="1"/>
          <p:nvPr/>
        </p:nvSpPr>
        <p:spPr>
          <a:xfrm>
            <a:off x="0" y="723296"/>
            <a:ext cx="12192000" cy="203062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ar-SA" sz="4000" b="0" i="0">
                <a:solidFill>
                  <a:schemeClr val="lt1"/>
                </a:solidFill>
                <a:latin typeface="Calibri"/>
                <a:ea typeface="Calibri"/>
                <a:cs typeface="Calibri"/>
                <a:sym typeface="Calibri"/>
              </a:rPr>
              <a:t>The Freedom of Religion or Belief</a:t>
            </a:r>
            <a:br>
              <a:rPr lang="ar-SA" sz="2800" b="0" i="0">
                <a:solidFill>
                  <a:schemeClr val="lt1"/>
                </a:solidFill>
                <a:latin typeface="Calibri"/>
                <a:ea typeface="Calibri"/>
                <a:cs typeface="Calibri"/>
                <a:sym typeface="Calibri"/>
              </a:rPr>
            </a:br>
            <a:r>
              <a:rPr lang="ar-SA" sz="2800" b="0" i="0">
                <a:solidFill>
                  <a:schemeClr val="lt1"/>
                </a:solidFill>
                <a:latin typeface="Calibri"/>
                <a:ea typeface="Calibri"/>
                <a:cs typeface="Calibri"/>
                <a:sym typeface="Calibri"/>
              </a:rPr>
              <a:t>LEARNING PLATFORM</a:t>
            </a:r>
            <a:endParaRPr/>
          </a:p>
          <a:p>
            <a:pPr marL="0" marR="0" lvl="0" indent="0" algn="ctr" rtl="0">
              <a:lnSpc>
                <a:spcPct val="150000"/>
              </a:lnSpc>
              <a:spcBef>
                <a:spcPts val="0"/>
              </a:spcBef>
              <a:spcAft>
                <a:spcPts val="0"/>
              </a:spcAft>
              <a:buNone/>
            </a:pPr>
            <a:endParaRPr sz="1800" b="0" i="0">
              <a:solidFill>
                <a:schemeClr val="lt1"/>
              </a:solidFill>
              <a:latin typeface="Calibri"/>
              <a:ea typeface="Calibri"/>
              <a:cs typeface="Calibri"/>
              <a:sym typeface="Calibri"/>
            </a:endParaRPr>
          </a:p>
        </p:txBody>
      </p:sp>
      <p:pic>
        <p:nvPicPr>
          <p:cNvPr id="188" name="Google Shape;188;p90" descr="En bild som visar person, inomhus, person, håller&#10;&#10;Automatiskt genererad beskrivning"/>
          <p:cNvPicPr preferRelativeResize="0"/>
          <p:nvPr/>
        </p:nvPicPr>
        <p:blipFill rotWithShape="1">
          <a:blip r:embed="rId3">
            <a:alphaModFix/>
          </a:blip>
          <a:srcRect l="11845" r="17308"/>
          <a:stretch/>
        </p:blipFill>
        <p:spPr>
          <a:xfrm>
            <a:off x="1085849" y="2753916"/>
            <a:ext cx="2286000" cy="2143125"/>
          </a:xfrm>
          <a:prstGeom prst="rect">
            <a:avLst/>
          </a:prstGeom>
          <a:noFill/>
          <a:ln>
            <a:noFill/>
          </a:ln>
        </p:spPr>
      </p:pic>
      <p:pic>
        <p:nvPicPr>
          <p:cNvPr id="189" name="Google Shape;189;p90"/>
          <p:cNvPicPr preferRelativeResize="0"/>
          <p:nvPr/>
        </p:nvPicPr>
        <p:blipFill rotWithShape="1">
          <a:blip r:embed="rId4">
            <a:alphaModFix/>
          </a:blip>
          <a:srcRect l="14444" r="14443"/>
          <a:stretch/>
        </p:blipFill>
        <p:spPr>
          <a:xfrm>
            <a:off x="3667124" y="2753916"/>
            <a:ext cx="2286000" cy="2143125"/>
          </a:xfrm>
          <a:prstGeom prst="rect">
            <a:avLst/>
          </a:prstGeom>
          <a:noFill/>
          <a:ln>
            <a:noFill/>
          </a:ln>
        </p:spPr>
      </p:pic>
      <p:pic>
        <p:nvPicPr>
          <p:cNvPr id="190" name="Google Shape;190;p90"/>
          <p:cNvPicPr preferRelativeResize="0"/>
          <p:nvPr/>
        </p:nvPicPr>
        <p:blipFill rotWithShape="1">
          <a:blip r:embed="rId5">
            <a:alphaModFix/>
          </a:blip>
          <a:srcRect l="14488" r="14487"/>
          <a:stretch/>
        </p:blipFill>
        <p:spPr>
          <a:xfrm>
            <a:off x="6248399" y="2753916"/>
            <a:ext cx="2286000" cy="2143125"/>
          </a:xfrm>
          <a:prstGeom prst="rect">
            <a:avLst/>
          </a:prstGeom>
          <a:noFill/>
          <a:ln>
            <a:noFill/>
          </a:ln>
        </p:spPr>
      </p:pic>
      <p:pic>
        <p:nvPicPr>
          <p:cNvPr id="191" name="Google Shape;191;p90"/>
          <p:cNvPicPr preferRelativeResize="0"/>
          <p:nvPr/>
        </p:nvPicPr>
        <p:blipFill rotWithShape="1">
          <a:blip r:embed="rId6">
            <a:alphaModFix/>
          </a:blip>
          <a:srcRect l="10000" r="10000"/>
          <a:stretch/>
        </p:blipFill>
        <p:spPr>
          <a:xfrm>
            <a:off x="8829674" y="2753916"/>
            <a:ext cx="2286000" cy="21431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Anpassad layout">
  <p:cSld name="1_Anpassad layout">
    <p:spTree>
      <p:nvGrpSpPr>
        <p:cNvPr id="1" name="Shape 192"/>
        <p:cNvGrpSpPr/>
        <p:nvPr/>
      </p:nvGrpSpPr>
      <p:grpSpPr>
        <a:xfrm>
          <a:off x="0" y="0"/>
          <a:ext cx="0" cy="0"/>
          <a:chOff x="0" y="0"/>
          <a:chExt cx="0" cy="0"/>
        </a:xfrm>
      </p:grpSpPr>
      <p:sp>
        <p:nvSpPr>
          <p:cNvPr id="193" name="Google Shape;193;p91"/>
          <p:cNvSpPr txBox="1"/>
          <p:nvPr/>
        </p:nvSpPr>
        <p:spPr>
          <a:xfrm>
            <a:off x="304800" y="1483233"/>
            <a:ext cx="11582400" cy="437197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800"/>
              <a:buFont typeface="Calibri"/>
              <a:buNone/>
            </a:pPr>
            <a:r>
              <a:rPr lang="ar-SA" sz="4800" b="1">
                <a:solidFill>
                  <a:schemeClr val="lt1"/>
                </a:solidFill>
                <a:latin typeface="Calibri"/>
                <a:ea typeface="Calibri"/>
                <a:cs typeface="Calibri"/>
                <a:sym typeface="Calibri"/>
              </a:rPr>
              <a:t>Free learning resources</a:t>
            </a:r>
            <a:br>
              <a:rPr lang="ar-SA" sz="4400" b="1">
                <a:solidFill>
                  <a:schemeClr val="lt1"/>
                </a:solidFill>
                <a:latin typeface="Calibri"/>
                <a:ea typeface="Calibri"/>
                <a:cs typeface="Calibri"/>
                <a:sym typeface="Calibri"/>
              </a:rPr>
            </a:br>
            <a:r>
              <a:rPr lang="ar-SA" sz="4400" b="1">
                <a:solidFill>
                  <a:schemeClr val="lt1"/>
                </a:solidFill>
                <a:latin typeface="Calibri"/>
                <a:ea typeface="Calibri"/>
                <a:cs typeface="Calibri"/>
                <a:sym typeface="Calibri"/>
              </a:rPr>
              <a:t> </a:t>
            </a:r>
            <a:br>
              <a:rPr lang="ar-SA" sz="4400" b="1">
                <a:solidFill>
                  <a:schemeClr val="lt1"/>
                </a:solidFill>
                <a:latin typeface="Calibri"/>
                <a:ea typeface="Calibri"/>
                <a:cs typeface="Calibri"/>
                <a:sym typeface="Calibri"/>
              </a:rPr>
            </a:br>
            <a:r>
              <a:rPr lang="ar-SA" sz="4000">
                <a:solidFill>
                  <a:schemeClr val="lt1"/>
                </a:solidFill>
                <a:latin typeface="Calibri"/>
                <a:ea typeface="Calibri"/>
                <a:cs typeface="Calibri"/>
                <a:sym typeface="Calibri"/>
              </a:rPr>
              <a:t>For faith communities, civil society </a:t>
            </a:r>
            <a:br>
              <a:rPr lang="ar-SA" sz="4000">
                <a:solidFill>
                  <a:schemeClr val="lt1"/>
                </a:solidFill>
                <a:latin typeface="Calibri"/>
                <a:ea typeface="Calibri"/>
                <a:cs typeface="Calibri"/>
                <a:sym typeface="Calibri"/>
              </a:rPr>
            </a:br>
            <a:r>
              <a:rPr lang="ar-SA" sz="4000">
                <a:solidFill>
                  <a:schemeClr val="lt1"/>
                </a:solidFill>
                <a:latin typeface="Calibri"/>
                <a:ea typeface="Calibri"/>
                <a:cs typeface="Calibri"/>
                <a:sym typeface="Calibri"/>
              </a:rPr>
              <a:t>and decision-makers</a:t>
            </a:r>
            <a:br>
              <a:rPr lang="ar-SA" sz="4400" b="1">
                <a:solidFill>
                  <a:schemeClr val="lt1"/>
                </a:solidFill>
                <a:latin typeface="Calibri"/>
                <a:ea typeface="Calibri"/>
                <a:cs typeface="Calibri"/>
                <a:sym typeface="Calibri"/>
              </a:rPr>
            </a:br>
            <a:br>
              <a:rPr lang="ar-SA" sz="4400">
                <a:solidFill>
                  <a:schemeClr val="lt1"/>
                </a:solidFill>
                <a:latin typeface="Calibri"/>
                <a:ea typeface="Calibri"/>
                <a:cs typeface="Calibri"/>
                <a:sym typeface="Calibri"/>
              </a:rPr>
            </a:br>
            <a:br>
              <a:rPr lang="ar-SA" sz="3600" b="1">
                <a:solidFill>
                  <a:schemeClr val="lt1"/>
                </a:solidFill>
                <a:latin typeface="Calibri"/>
                <a:ea typeface="Calibri"/>
                <a:cs typeface="Calibri"/>
                <a:sym typeface="Calibri"/>
              </a:rPr>
            </a:br>
            <a:r>
              <a:rPr lang="ar-SA" sz="3600" b="1">
                <a:solidFill>
                  <a:schemeClr val="lt1"/>
                </a:solidFill>
                <a:latin typeface="Calibri"/>
                <a:ea typeface="Calibri"/>
                <a:cs typeface="Calibri"/>
                <a:sym typeface="Calibri"/>
              </a:rPr>
              <a:t>forb-learning.org</a:t>
            </a:r>
            <a:br>
              <a:rPr lang="ar-SA" sz="3600" b="1">
                <a:solidFill>
                  <a:schemeClr val="lt1"/>
                </a:solidFill>
                <a:latin typeface="Calibri"/>
                <a:ea typeface="Calibri"/>
                <a:cs typeface="Calibri"/>
                <a:sym typeface="Calibri"/>
              </a:rPr>
            </a:br>
            <a:endParaRPr sz="4400">
              <a:solidFill>
                <a:schemeClr val="lt1"/>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Anpassad layout">
  <p:cSld name="2_Anpassad layout">
    <p:spTree>
      <p:nvGrpSpPr>
        <p:cNvPr id="1" name="Shape 194"/>
        <p:cNvGrpSpPr/>
        <p:nvPr/>
      </p:nvGrpSpPr>
      <p:grpSpPr>
        <a:xfrm>
          <a:off x="0" y="0"/>
          <a:ext cx="0" cy="0"/>
          <a:chOff x="0" y="0"/>
          <a:chExt cx="0" cy="0"/>
        </a:xfrm>
      </p:grpSpPr>
      <p:sp>
        <p:nvSpPr>
          <p:cNvPr id="195" name="Google Shape;195;p92"/>
          <p:cNvSpPr txBox="1">
            <a:spLocks noGrp="1"/>
          </p:cNvSpPr>
          <p:nvPr>
            <p:ph type="title"/>
          </p:nvPr>
        </p:nvSpPr>
        <p:spPr>
          <a:xfrm>
            <a:off x="1975557" y="926431"/>
            <a:ext cx="827802" cy="273116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92"/>
          <p:cNvSpPr txBox="1">
            <a:spLocks noGrp="1"/>
          </p:cNvSpPr>
          <p:nvPr>
            <p:ph type="body" idx="1"/>
          </p:nvPr>
        </p:nvSpPr>
        <p:spPr>
          <a:xfrm>
            <a:off x="2974848" y="1699836"/>
            <a:ext cx="8792306"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Anpassad layout">
  <p:cSld name="3_Anpassad layout">
    <p:spTree>
      <p:nvGrpSpPr>
        <p:cNvPr id="1" name="Shape 197"/>
        <p:cNvGrpSpPr/>
        <p:nvPr/>
      </p:nvGrpSpPr>
      <p:grpSpPr>
        <a:xfrm>
          <a:off x="0" y="0"/>
          <a:ext cx="0" cy="0"/>
          <a:chOff x="0" y="0"/>
          <a:chExt cx="0" cy="0"/>
        </a:xfrm>
      </p:grpSpPr>
      <p:sp>
        <p:nvSpPr>
          <p:cNvPr id="198" name="Google Shape;198;p93"/>
          <p:cNvSpPr txBox="1"/>
          <p:nvPr/>
        </p:nvSpPr>
        <p:spPr>
          <a:xfrm>
            <a:off x="1719072" y="1574898"/>
            <a:ext cx="1584960" cy="906899"/>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l" rtl="0">
              <a:lnSpc>
                <a:spcPct val="90000"/>
              </a:lnSpc>
              <a:spcBef>
                <a:spcPts val="0"/>
              </a:spcBef>
              <a:spcAft>
                <a:spcPts val="0"/>
              </a:spcAft>
              <a:buClr>
                <a:schemeClr val="lt1"/>
              </a:buClr>
              <a:buSzPct val="100000"/>
              <a:buFont typeface="Calibri"/>
              <a:buNone/>
            </a:pPr>
            <a:r>
              <a:rPr lang="ar-SA" sz="6600" b="1">
                <a:solidFill>
                  <a:schemeClr val="lt1"/>
                </a:solidFill>
                <a:latin typeface="Calibri"/>
                <a:ea typeface="Calibri"/>
                <a:cs typeface="Calibri"/>
                <a:sym typeface="Calibri"/>
              </a:rPr>
              <a:t>For</a:t>
            </a:r>
            <a:endParaRPr sz="6600" b="1">
              <a:solidFill>
                <a:schemeClr val="lt1"/>
              </a:solidFill>
              <a:latin typeface="Calibri"/>
              <a:ea typeface="Calibri"/>
              <a:cs typeface="Calibri"/>
              <a:sym typeface="Calibri"/>
            </a:endParaRPr>
          </a:p>
        </p:txBody>
      </p:sp>
      <p:sp>
        <p:nvSpPr>
          <p:cNvPr id="199" name="Google Shape;199;p93"/>
          <p:cNvSpPr txBox="1"/>
          <p:nvPr/>
        </p:nvSpPr>
        <p:spPr>
          <a:xfrm>
            <a:off x="3499104" y="1574898"/>
            <a:ext cx="8255858"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2800"/>
              <a:buFont typeface="Arial"/>
              <a:buChar char="•"/>
            </a:pPr>
            <a:r>
              <a:rPr lang="ar-SA" sz="2800">
                <a:solidFill>
                  <a:schemeClr val="lt1"/>
                </a:solidFill>
                <a:latin typeface="Calibri"/>
                <a:ea typeface="Calibri"/>
                <a:cs typeface="Calibri"/>
                <a:sym typeface="Calibri"/>
              </a:rPr>
              <a:t>Religious and belief communities</a:t>
            </a:r>
            <a:endParaRPr sz="2800">
              <a:solidFill>
                <a:schemeClr val="lt1"/>
              </a:solidFill>
              <a:latin typeface="Calibri"/>
              <a:ea typeface="Calibri"/>
              <a:cs typeface="Calibri"/>
              <a:sym typeface="Calibri"/>
            </a:endParaRPr>
          </a:p>
          <a:p>
            <a:pPr marL="228600" marR="0" lvl="0" indent="-228600" algn="l" rtl="0">
              <a:lnSpc>
                <a:spcPct val="90000"/>
              </a:lnSpc>
              <a:spcBef>
                <a:spcPts val="1000"/>
              </a:spcBef>
              <a:spcAft>
                <a:spcPts val="0"/>
              </a:spcAft>
              <a:buClr>
                <a:schemeClr val="lt1"/>
              </a:buClr>
              <a:buSzPts val="2800"/>
              <a:buFont typeface="Arial"/>
              <a:buChar char="•"/>
            </a:pPr>
            <a:r>
              <a:rPr lang="ar-SA" sz="2800">
                <a:solidFill>
                  <a:schemeClr val="lt1"/>
                </a:solidFill>
                <a:latin typeface="Calibri"/>
                <a:ea typeface="Calibri"/>
                <a:cs typeface="Calibri"/>
                <a:sym typeface="Calibri"/>
              </a:rPr>
              <a:t>Parliamentarians and diplomats</a:t>
            </a:r>
            <a:endParaRPr/>
          </a:p>
          <a:p>
            <a:pPr marL="228600" marR="0" lvl="0" indent="-228600" algn="l" rtl="0">
              <a:lnSpc>
                <a:spcPct val="90000"/>
              </a:lnSpc>
              <a:spcBef>
                <a:spcPts val="1000"/>
              </a:spcBef>
              <a:spcAft>
                <a:spcPts val="0"/>
              </a:spcAft>
              <a:buClr>
                <a:schemeClr val="lt1"/>
              </a:buClr>
              <a:buSzPts val="2800"/>
              <a:buFont typeface="Arial"/>
              <a:buChar char="•"/>
            </a:pPr>
            <a:r>
              <a:rPr lang="ar-SA" sz="2800">
                <a:solidFill>
                  <a:schemeClr val="lt1"/>
                </a:solidFill>
                <a:latin typeface="Calibri"/>
                <a:ea typeface="Calibri"/>
                <a:cs typeface="Calibri"/>
                <a:sym typeface="Calibri"/>
              </a:rPr>
              <a:t>Development professionals</a:t>
            </a:r>
            <a:endParaRPr sz="2800">
              <a:solidFill>
                <a:schemeClr val="lt1"/>
              </a:solidFill>
              <a:latin typeface="Calibri"/>
              <a:ea typeface="Calibri"/>
              <a:cs typeface="Calibri"/>
              <a:sym typeface="Calibri"/>
            </a:endParaRPr>
          </a:p>
          <a:p>
            <a:pPr marL="228600" marR="0" lvl="0" indent="-228600" algn="l" rtl="0">
              <a:lnSpc>
                <a:spcPct val="90000"/>
              </a:lnSpc>
              <a:spcBef>
                <a:spcPts val="1000"/>
              </a:spcBef>
              <a:spcAft>
                <a:spcPts val="0"/>
              </a:spcAft>
              <a:buClr>
                <a:schemeClr val="lt1"/>
              </a:buClr>
              <a:buSzPts val="2800"/>
              <a:buFont typeface="Arial"/>
              <a:buChar char="•"/>
            </a:pPr>
            <a:r>
              <a:rPr lang="ar-SA" sz="2800">
                <a:solidFill>
                  <a:schemeClr val="lt1"/>
                </a:solidFill>
                <a:latin typeface="Calibri"/>
                <a:ea typeface="Calibri"/>
                <a:cs typeface="Calibri"/>
                <a:sym typeface="Calibri"/>
              </a:rPr>
              <a:t>Civil society organisations</a:t>
            </a:r>
            <a:endParaRPr/>
          </a:p>
          <a:p>
            <a:pPr marL="228600" marR="0" lvl="0" indent="-228600" algn="l" rtl="0">
              <a:lnSpc>
                <a:spcPct val="90000"/>
              </a:lnSpc>
              <a:spcBef>
                <a:spcPts val="1000"/>
              </a:spcBef>
              <a:spcAft>
                <a:spcPts val="0"/>
              </a:spcAft>
              <a:buClr>
                <a:schemeClr val="lt1"/>
              </a:buClr>
              <a:buSzPts val="2800"/>
              <a:buFont typeface="Arial"/>
              <a:buChar char="•"/>
            </a:pPr>
            <a:r>
              <a:rPr lang="ar-SA" sz="2800">
                <a:solidFill>
                  <a:schemeClr val="lt1"/>
                </a:solidFill>
                <a:latin typeface="Calibri"/>
                <a:ea typeface="Calibri"/>
                <a:cs typeface="Calibri"/>
                <a:sym typeface="Calibri"/>
              </a:rPr>
              <a:t>Grassroots activists</a:t>
            </a:r>
            <a:endParaRPr sz="2800">
              <a:solidFill>
                <a:schemeClr val="lt1"/>
              </a:solidFill>
              <a:latin typeface="Calibri"/>
              <a:ea typeface="Calibri"/>
              <a:cs typeface="Calibri"/>
              <a:sym typeface="Calibri"/>
            </a:endParaRPr>
          </a:p>
          <a:p>
            <a:pPr marL="228600" marR="0" lvl="0" indent="-228600" algn="l" rtl="0">
              <a:lnSpc>
                <a:spcPct val="90000"/>
              </a:lnSpc>
              <a:spcBef>
                <a:spcPts val="1000"/>
              </a:spcBef>
              <a:spcAft>
                <a:spcPts val="0"/>
              </a:spcAft>
              <a:buClr>
                <a:schemeClr val="lt1"/>
              </a:buClr>
              <a:buSzPts val="2800"/>
              <a:buFont typeface="Arial"/>
              <a:buChar char="•"/>
            </a:pPr>
            <a:r>
              <a:rPr lang="ar-SA" sz="2800">
                <a:solidFill>
                  <a:schemeClr val="lt1"/>
                </a:solidFill>
                <a:latin typeface="Calibri"/>
                <a:ea typeface="Calibri"/>
                <a:cs typeface="Calibri"/>
                <a:sym typeface="Calibri"/>
              </a:rPr>
              <a:t>Educators and facilitators</a:t>
            </a:r>
            <a:endParaRPr sz="2800">
              <a:solidFill>
                <a:schemeClr val="lt1"/>
              </a:solidFill>
              <a:latin typeface="Calibri"/>
              <a:ea typeface="Calibri"/>
              <a:cs typeface="Calibri"/>
              <a:sym typeface="Calibri"/>
            </a:endParaRPr>
          </a:p>
          <a:p>
            <a:pPr marL="228600" marR="0" lvl="0" indent="-228600" algn="l" rtl="0">
              <a:lnSpc>
                <a:spcPct val="90000"/>
              </a:lnSpc>
              <a:spcBef>
                <a:spcPts val="1000"/>
              </a:spcBef>
              <a:spcAft>
                <a:spcPts val="0"/>
              </a:spcAft>
              <a:buClr>
                <a:schemeClr val="lt1"/>
              </a:buClr>
              <a:buSzPts val="2800"/>
              <a:buFont typeface="Arial"/>
              <a:buChar char="•"/>
            </a:pPr>
            <a:r>
              <a:rPr lang="ar-SA" sz="2800">
                <a:solidFill>
                  <a:schemeClr val="lt1"/>
                </a:solidFill>
                <a:latin typeface="Calibri"/>
                <a:ea typeface="Calibri"/>
                <a:cs typeface="Calibri"/>
                <a:sym typeface="Calibri"/>
              </a:rPr>
              <a:t>Academic and training institutions</a:t>
            </a:r>
            <a:endParaRPr/>
          </a:p>
          <a:p>
            <a:pPr marL="228600" marR="0" lvl="0" indent="-228600" algn="l" rtl="0">
              <a:lnSpc>
                <a:spcPct val="90000"/>
              </a:lnSpc>
              <a:spcBef>
                <a:spcPts val="1000"/>
              </a:spcBef>
              <a:spcAft>
                <a:spcPts val="0"/>
              </a:spcAft>
              <a:buClr>
                <a:schemeClr val="lt1"/>
              </a:buClr>
              <a:buSzPts val="2800"/>
              <a:buFont typeface="Arial"/>
              <a:buChar char="•"/>
            </a:pPr>
            <a:r>
              <a:rPr lang="ar-SA" sz="2800">
                <a:solidFill>
                  <a:schemeClr val="lt1"/>
                </a:solidFill>
                <a:latin typeface="Calibri"/>
                <a:ea typeface="Calibri"/>
                <a:cs typeface="Calibri"/>
                <a:sym typeface="Calibri"/>
              </a:rPr>
              <a:t>The media</a:t>
            </a:r>
            <a:endParaRPr/>
          </a:p>
          <a:p>
            <a:pPr marL="0" marR="0" lvl="0" indent="0" algn="l" rtl="0">
              <a:lnSpc>
                <a:spcPct val="105185"/>
              </a:lnSpc>
              <a:spcBef>
                <a:spcPts val="1000"/>
              </a:spcBef>
              <a:spcAft>
                <a:spcPts val="0"/>
              </a:spcAft>
              <a:buClr>
                <a:schemeClr val="dk1"/>
              </a:buClr>
              <a:buSzPts val="5400"/>
              <a:buFont typeface="Arial"/>
              <a:buNone/>
            </a:pPr>
            <a:endParaRPr sz="5400">
              <a:solidFill>
                <a:schemeClr val="lt1"/>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_Anpassad layout">
  <p:cSld name="4_Anpassad layout">
    <p:spTree>
      <p:nvGrpSpPr>
        <p:cNvPr id="1" name="Shape 200"/>
        <p:cNvGrpSpPr/>
        <p:nvPr/>
      </p:nvGrpSpPr>
      <p:grpSpPr>
        <a:xfrm>
          <a:off x="0" y="0"/>
          <a:ext cx="0" cy="0"/>
          <a:chOff x="0" y="0"/>
          <a:chExt cx="0" cy="0"/>
        </a:xfrm>
      </p:grpSpPr>
      <p:sp>
        <p:nvSpPr>
          <p:cNvPr id="201" name="Google Shape;201;p94"/>
          <p:cNvSpPr txBox="1"/>
          <p:nvPr/>
        </p:nvSpPr>
        <p:spPr>
          <a:xfrm>
            <a:off x="1767840" y="1800225"/>
            <a:ext cx="8644128" cy="245681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800"/>
              <a:buFont typeface="Calibri"/>
              <a:buNone/>
            </a:pPr>
            <a:r>
              <a:rPr lang="ar-SA" sz="4800" b="1">
                <a:solidFill>
                  <a:schemeClr val="lt1"/>
                </a:solidFill>
                <a:latin typeface="Calibri"/>
                <a:ea typeface="Calibri"/>
                <a:cs typeface="Calibri"/>
                <a:sym typeface="Calibri"/>
              </a:rPr>
              <a:t>“A quantum leap for human </a:t>
            </a:r>
            <a:br>
              <a:rPr lang="ar-SA" sz="4800" b="1">
                <a:solidFill>
                  <a:schemeClr val="lt1"/>
                </a:solidFill>
                <a:latin typeface="Calibri"/>
                <a:ea typeface="Calibri"/>
                <a:cs typeface="Calibri"/>
                <a:sym typeface="Calibri"/>
              </a:rPr>
            </a:br>
            <a:r>
              <a:rPr lang="ar-SA" sz="4800" b="1">
                <a:solidFill>
                  <a:schemeClr val="lt1"/>
                </a:solidFill>
                <a:latin typeface="Calibri"/>
                <a:ea typeface="Calibri"/>
                <a:cs typeface="Calibri"/>
                <a:sym typeface="Calibri"/>
              </a:rPr>
              <a:t>rights education on freedom </a:t>
            </a:r>
            <a:br>
              <a:rPr lang="ar-SA" sz="4800" b="1">
                <a:solidFill>
                  <a:schemeClr val="lt1"/>
                </a:solidFill>
                <a:latin typeface="Calibri"/>
                <a:ea typeface="Calibri"/>
                <a:cs typeface="Calibri"/>
                <a:sym typeface="Calibri"/>
              </a:rPr>
            </a:br>
            <a:r>
              <a:rPr lang="ar-SA" sz="4800" b="1">
                <a:solidFill>
                  <a:schemeClr val="lt1"/>
                </a:solidFill>
                <a:latin typeface="Calibri"/>
                <a:ea typeface="Calibri"/>
                <a:cs typeface="Calibri"/>
                <a:sym typeface="Calibri"/>
              </a:rPr>
              <a:t>of religion or belief”</a:t>
            </a:r>
            <a:endParaRPr/>
          </a:p>
          <a:p>
            <a:pPr marL="0" marR="0" lvl="0" indent="0" algn="ctr" rtl="0">
              <a:lnSpc>
                <a:spcPct val="90000"/>
              </a:lnSpc>
              <a:spcBef>
                <a:spcPts val="0"/>
              </a:spcBef>
              <a:spcAft>
                <a:spcPts val="0"/>
              </a:spcAft>
              <a:buClr>
                <a:schemeClr val="dk1"/>
              </a:buClr>
              <a:buSzPts val="4400"/>
              <a:buFont typeface="Calibri"/>
              <a:buNone/>
            </a:pPr>
            <a:endParaRPr sz="44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sz="44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3600"/>
              <a:buFont typeface="Calibri"/>
              <a:buNone/>
            </a:pPr>
            <a:br>
              <a:rPr lang="ar-SA" sz="3600" b="1">
                <a:solidFill>
                  <a:schemeClr val="lt1"/>
                </a:solidFill>
                <a:latin typeface="Calibri"/>
                <a:ea typeface="Calibri"/>
                <a:cs typeface="Calibri"/>
                <a:sym typeface="Calibri"/>
              </a:rPr>
            </a:br>
            <a:endParaRPr sz="4400" b="1">
              <a:solidFill>
                <a:schemeClr val="lt1"/>
              </a:solidFill>
              <a:latin typeface="Calibri"/>
              <a:ea typeface="Calibri"/>
              <a:cs typeface="Calibri"/>
              <a:sym typeface="Calibri"/>
            </a:endParaRPr>
          </a:p>
        </p:txBody>
      </p:sp>
      <p:sp>
        <p:nvSpPr>
          <p:cNvPr id="202" name="Google Shape;202;p94"/>
          <p:cNvSpPr/>
          <p:nvPr/>
        </p:nvSpPr>
        <p:spPr>
          <a:xfrm>
            <a:off x="3048000" y="4629835"/>
            <a:ext cx="60960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a:solidFill>
                  <a:schemeClr val="lt1"/>
                </a:solidFill>
                <a:latin typeface="Calibri"/>
                <a:ea typeface="Calibri"/>
                <a:cs typeface="Calibri"/>
                <a:sym typeface="Calibri"/>
              </a:rPr>
              <a:t>Ahmed Shaheed UN Special Rapporteur on </a:t>
            </a:r>
            <a:br>
              <a:rPr lang="ar-SA" sz="2400">
                <a:solidFill>
                  <a:schemeClr val="lt1"/>
                </a:solidFill>
                <a:latin typeface="Calibri"/>
                <a:ea typeface="Calibri"/>
                <a:cs typeface="Calibri"/>
                <a:sym typeface="Calibri"/>
              </a:rPr>
            </a:br>
            <a:r>
              <a:rPr lang="ar-SA" sz="2400">
                <a:solidFill>
                  <a:schemeClr val="lt1"/>
                </a:solidFill>
                <a:latin typeface="Calibri"/>
                <a:ea typeface="Calibri"/>
                <a:cs typeface="Calibri"/>
                <a:sym typeface="Calibri"/>
              </a:rPr>
              <a:t>Freedom of Religion or Belief</a:t>
            </a:r>
            <a:endParaRPr sz="2400">
              <a:solidFill>
                <a:schemeClr val="lt1"/>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Anpassad layout">
  <p:cSld name="5_Anpassad layout">
    <p:spTree>
      <p:nvGrpSpPr>
        <p:cNvPr id="1" name="Shape 203"/>
        <p:cNvGrpSpPr/>
        <p:nvPr/>
      </p:nvGrpSpPr>
      <p:grpSpPr>
        <a:xfrm>
          <a:off x="0" y="0"/>
          <a:ext cx="0" cy="0"/>
          <a:chOff x="0" y="0"/>
          <a:chExt cx="0" cy="0"/>
        </a:xfrm>
      </p:grpSpPr>
      <p:pic>
        <p:nvPicPr>
          <p:cNvPr id="204" name="Google Shape;204;p95"/>
          <p:cNvPicPr preferRelativeResize="0"/>
          <p:nvPr/>
        </p:nvPicPr>
        <p:blipFill rotWithShape="1">
          <a:blip r:embed="rId2">
            <a:alphaModFix/>
          </a:blip>
          <a:srcRect t="9101" b="9100"/>
          <a:stretch/>
        </p:blipFill>
        <p:spPr>
          <a:xfrm>
            <a:off x="0" y="225911"/>
            <a:ext cx="12191999" cy="6632089"/>
          </a:xfrm>
          <a:prstGeom prst="rect">
            <a:avLst/>
          </a:prstGeom>
          <a:noFill/>
          <a:ln>
            <a:noFill/>
          </a:ln>
        </p:spPr>
      </p:pic>
      <p:sp>
        <p:nvSpPr>
          <p:cNvPr id="205" name="Google Shape;205;p95"/>
          <p:cNvSpPr txBox="1"/>
          <p:nvPr/>
        </p:nvSpPr>
        <p:spPr>
          <a:xfrm>
            <a:off x="418543" y="2611674"/>
            <a:ext cx="11354912" cy="1634652"/>
          </a:xfrm>
          <a:prstGeom prst="rect">
            <a:avLst/>
          </a:prstGeom>
          <a:noFill/>
          <a:ln>
            <a:noFill/>
          </a:ln>
        </p:spPr>
        <p:txBody>
          <a:bodyPr spcFirstLastPara="1" wrap="square" lIns="91425" tIns="45700" rIns="91425" bIns="45700" anchor="t" anchorCtr="0">
            <a:noAutofit/>
          </a:bodyPr>
          <a:lstStyle/>
          <a:p>
            <a:pPr marL="0" marR="0" lvl="0" indent="0" algn="ctr" rtl="0">
              <a:lnSpc>
                <a:spcPct val="121875"/>
              </a:lnSpc>
              <a:spcBef>
                <a:spcPts val="0"/>
              </a:spcBef>
              <a:spcAft>
                <a:spcPts val="0"/>
              </a:spcAft>
              <a:buClr>
                <a:schemeClr val="lt1"/>
              </a:buClr>
              <a:buSzPts val="9600"/>
              <a:buFont typeface="Arial"/>
              <a:buNone/>
            </a:pPr>
            <a:r>
              <a:rPr lang="ar-SA" sz="9600">
                <a:solidFill>
                  <a:schemeClr val="lt1"/>
                </a:solidFill>
                <a:latin typeface="Calibri"/>
                <a:ea typeface="Calibri"/>
                <a:cs typeface="Calibri"/>
                <a:sym typeface="Calibri"/>
              </a:rPr>
              <a:t>Headline</a:t>
            </a:r>
            <a:br>
              <a:rPr lang="ar-SA" sz="9600">
                <a:solidFill>
                  <a:schemeClr val="lt1"/>
                </a:solidFill>
                <a:latin typeface="Calibri"/>
                <a:ea typeface="Calibri"/>
                <a:cs typeface="Calibri"/>
                <a:sym typeface="Calibri"/>
              </a:rPr>
            </a:br>
            <a:endParaRPr sz="9600">
              <a:solidFill>
                <a:schemeClr val="lt1"/>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6_Anpassad layout">
  <p:cSld name="6_Anpassad layout">
    <p:spTree>
      <p:nvGrpSpPr>
        <p:cNvPr id="1" name="Shape 206"/>
        <p:cNvGrpSpPr/>
        <p:nvPr/>
      </p:nvGrpSpPr>
      <p:grpSpPr>
        <a:xfrm>
          <a:off x="0" y="0"/>
          <a:ext cx="0" cy="0"/>
          <a:chOff x="0" y="0"/>
          <a:chExt cx="0" cy="0"/>
        </a:xfrm>
      </p:grpSpPr>
      <p:pic>
        <p:nvPicPr>
          <p:cNvPr id="207" name="Google Shape;207;p96"/>
          <p:cNvPicPr preferRelativeResize="0"/>
          <p:nvPr/>
        </p:nvPicPr>
        <p:blipFill rotWithShape="1">
          <a:blip r:embed="rId2">
            <a:alphaModFix/>
          </a:blip>
          <a:srcRect l="28031" r="12709"/>
          <a:stretch/>
        </p:blipFill>
        <p:spPr>
          <a:xfrm>
            <a:off x="6096000" y="0"/>
            <a:ext cx="6096000" cy="6858000"/>
          </a:xfrm>
          <a:prstGeom prst="rect">
            <a:avLst/>
          </a:prstGeom>
          <a:noFill/>
          <a:ln>
            <a:noFill/>
          </a:ln>
        </p:spPr>
      </p:pic>
      <p:sp>
        <p:nvSpPr>
          <p:cNvPr id="208" name="Google Shape;208;p96"/>
          <p:cNvSpPr/>
          <p:nvPr/>
        </p:nvSpPr>
        <p:spPr>
          <a:xfrm>
            <a:off x="1145668" y="1320730"/>
            <a:ext cx="4800600" cy="42165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4400" b="1">
                <a:solidFill>
                  <a:schemeClr val="lt1"/>
                </a:solidFill>
                <a:latin typeface="Calibri"/>
                <a:ea typeface="Calibri"/>
                <a:cs typeface="Calibri"/>
                <a:sym typeface="Calibri"/>
              </a:rPr>
              <a:t>Free learning </a:t>
            </a:r>
            <a:br>
              <a:rPr lang="ar-SA" sz="4400" b="1">
                <a:solidFill>
                  <a:schemeClr val="lt1"/>
                </a:solidFill>
                <a:latin typeface="Calibri"/>
                <a:ea typeface="Calibri"/>
                <a:cs typeface="Calibri"/>
                <a:sym typeface="Calibri"/>
              </a:rPr>
            </a:br>
            <a:r>
              <a:rPr lang="ar-SA" sz="4400" b="1">
                <a:solidFill>
                  <a:schemeClr val="lt1"/>
                </a:solidFill>
                <a:latin typeface="Calibri"/>
                <a:ea typeface="Calibri"/>
                <a:cs typeface="Calibri"/>
                <a:sym typeface="Calibri"/>
              </a:rPr>
              <a:t>resources</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 </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For faith</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communities, </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civil society and </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decision-makers</a:t>
            </a:r>
            <a:endParaRPr sz="3600">
              <a:solidFill>
                <a:schemeClr val="lt1"/>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7_Anpassad layout">
  <p:cSld name="7_Anpassad layout">
    <p:spTree>
      <p:nvGrpSpPr>
        <p:cNvPr id="1" name="Shape 209"/>
        <p:cNvGrpSpPr/>
        <p:nvPr/>
      </p:nvGrpSpPr>
      <p:grpSpPr>
        <a:xfrm>
          <a:off x="0" y="0"/>
          <a:ext cx="0" cy="0"/>
          <a:chOff x="0" y="0"/>
          <a:chExt cx="0" cy="0"/>
        </a:xfrm>
      </p:grpSpPr>
      <p:sp>
        <p:nvSpPr>
          <p:cNvPr id="210" name="Google Shape;210;p97"/>
          <p:cNvSpPr/>
          <p:nvPr/>
        </p:nvSpPr>
        <p:spPr>
          <a:xfrm>
            <a:off x="5144957" y="1672099"/>
            <a:ext cx="583144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4400">
                <a:solidFill>
                  <a:schemeClr val="lt1"/>
                </a:solidFill>
                <a:latin typeface="Calibri"/>
                <a:ea typeface="Calibri"/>
                <a:cs typeface="Calibri"/>
                <a:sym typeface="Calibri"/>
              </a:rPr>
              <a:t>“Xxx xx xxxx xxx”</a:t>
            </a:r>
            <a:endParaRPr/>
          </a:p>
          <a:p>
            <a:pPr marL="0" marR="0" lvl="0" indent="0" algn="l" rtl="0">
              <a:spcBef>
                <a:spcPts val="0"/>
              </a:spcBef>
              <a:spcAft>
                <a:spcPts val="0"/>
              </a:spcAft>
              <a:buNone/>
            </a:pPr>
            <a:endParaRPr sz="3600">
              <a:solidFill>
                <a:schemeClr val="lt1"/>
              </a:solidFill>
              <a:latin typeface="Calibri"/>
              <a:ea typeface="Calibri"/>
              <a:cs typeface="Calibri"/>
              <a:sym typeface="Calibri"/>
            </a:endParaRPr>
          </a:p>
        </p:txBody>
      </p:sp>
      <p:pic>
        <p:nvPicPr>
          <p:cNvPr id="211" name="Google Shape;211;p97"/>
          <p:cNvPicPr preferRelativeResize="0"/>
          <p:nvPr/>
        </p:nvPicPr>
        <p:blipFill rotWithShape="1">
          <a:blip r:embed="rId2">
            <a:alphaModFix/>
          </a:blip>
          <a:srcRect l="38732" t="3572" r="32827" b="12662"/>
          <a:stretch/>
        </p:blipFill>
        <p:spPr>
          <a:xfrm>
            <a:off x="-12315" y="228600"/>
            <a:ext cx="3492500" cy="6857999"/>
          </a:xfrm>
          <a:prstGeom prst="rect">
            <a:avLst/>
          </a:prstGeom>
          <a:noFill/>
          <a:ln>
            <a:noFill/>
          </a:ln>
        </p:spPr>
      </p:pic>
      <p:sp>
        <p:nvSpPr>
          <p:cNvPr id="212" name="Google Shape;212;p97"/>
          <p:cNvSpPr/>
          <p:nvPr/>
        </p:nvSpPr>
        <p:spPr>
          <a:xfrm>
            <a:off x="5142102" y="5404512"/>
            <a:ext cx="58314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1800">
                <a:solidFill>
                  <a:schemeClr val="lt1"/>
                </a:solidFill>
                <a:latin typeface="Calibri"/>
                <a:ea typeface="Calibri"/>
                <a:cs typeface="Calibri"/>
                <a:sym typeface="Calibri"/>
              </a:rPr>
              <a:t>Name here Xxxx Xx</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8_Anpassad layout">
  <p:cSld name="8_Anpassad layout">
    <p:spTree>
      <p:nvGrpSpPr>
        <p:cNvPr id="1" name="Shape 213"/>
        <p:cNvGrpSpPr/>
        <p:nvPr/>
      </p:nvGrpSpPr>
      <p:grpSpPr>
        <a:xfrm>
          <a:off x="0" y="0"/>
          <a:ext cx="0" cy="0"/>
          <a:chOff x="0" y="0"/>
          <a:chExt cx="0" cy="0"/>
        </a:xfrm>
      </p:grpSpPr>
      <p:graphicFrame>
        <p:nvGraphicFramePr>
          <p:cNvPr id="214" name="Google Shape;214;p98"/>
          <p:cNvGraphicFramePr/>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215" name="Google Shape;215;p98"/>
          <p:cNvSpPr/>
          <p:nvPr/>
        </p:nvSpPr>
        <p:spPr>
          <a:xfrm rot="5400000">
            <a:off x="4000232" y="475382"/>
            <a:ext cx="2390240" cy="2390240"/>
          </a:xfrm>
          <a:prstGeom prst="teardrop">
            <a:avLst>
              <a:gd name="adj" fmla="val 10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98"/>
          <p:cNvSpPr/>
          <p:nvPr/>
        </p:nvSpPr>
        <p:spPr>
          <a:xfrm>
            <a:off x="6765500" y="4402734"/>
            <a:ext cx="5038204" cy="2281646"/>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Anpassad layout">
  <p:cSld name="1_Anpassad layout">
    <p:spTree>
      <p:nvGrpSpPr>
        <p:cNvPr id="1" name="Shape 38"/>
        <p:cNvGrpSpPr/>
        <p:nvPr/>
      </p:nvGrpSpPr>
      <p:grpSpPr>
        <a:xfrm>
          <a:off x="0" y="0"/>
          <a:ext cx="0" cy="0"/>
          <a:chOff x="0" y="0"/>
          <a:chExt cx="0" cy="0"/>
        </a:xfrm>
      </p:grpSpPr>
      <p:sp>
        <p:nvSpPr>
          <p:cNvPr id="39" name="Google Shape;39;p51"/>
          <p:cNvSpPr txBox="1"/>
          <p:nvPr/>
        </p:nvSpPr>
        <p:spPr>
          <a:xfrm>
            <a:off x="304800" y="1483233"/>
            <a:ext cx="11582400" cy="437197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SzPts val="4800"/>
              <a:buFont typeface="Calibri"/>
              <a:buNone/>
            </a:pPr>
            <a:r>
              <a:rPr lang="ar-SA" sz="4800" b="1">
                <a:solidFill>
                  <a:srgbClr val="595959"/>
                </a:solidFill>
                <a:latin typeface="Calibri"/>
                <a:ea typeface="Calibri"/>
                <a:cs typeface="Calibri"/>
                <a:sym typeface="Calibri"/>
              </a:rPr>
              <a:t>Free learning resources</a:t>
            </a:r>
            <a:br>
              <a:rPr lang="ar-SA" sz="4400" b="1">
                <a:solidFill>
                  <a:srgbClr val="595959"/>
                </a:solidFill>
                <a:latin typeface="Calibri"/>
                <a:ea typeface="Calibri"/>
                <a:cs typeface="Calibri"/>
                <a:sym typeface="Calibri"/>
              </a:rPr>
            </a:br>
            <a:r>
              <a:rPr lang="ar-SA" sz="4400" b="1">
                <a:solidFill>
                  <a:srgbClr val="595959"/>
                </a:solidFill>
                <a:latin typeface="Calibri"/>
                <a:ea typeface="Calibri"/>
                <a:cs typeface="Calibri"/>
                <a:sym typeface="Calibri"/>
              </a:rPr>
              <a:t> </a:t>
            </a:r>
            <a:br>
              <a:rPr lang="ar-SA" sz="4400" b="1">
                <a:solidFill>
                  <a:srgbClr val="595959"/>
                </a:solidFill>
                <a:latin typeface="Calibri"/>
                <a:ea typeface="Calibri"/>
                <a:cs typeface="Calibri"/>
                <a:sym typeface="Calibri"/>
              </a:rPr>
            </a:br>
            <a:r>
              <a:rPr lang="ar-SA" sz="4000">
                <a:solidFill>
                  <a:srgbClr val="595959"/>
                </a:solidFill>
                <a:latin typeface="Calibri"/>
                <a:ea typeface="Calibri"/>
                <a:cs typeface="Calibri"/>
                <a:sym typeface="Calibri"/>
              </a:rPr>
              <a:t>For faith communities, civil society </a:t>
            </a:r>
            <a:br>
              <a:rPr lang="ar-SA" sz="4000">
                <a:solidFill>
                  <a:srgbClr val="595959"/>
                </a:solidFill>
                <a:latin typeface="Calibri"/>
                <a:ea typeface="Calibri"/>
                <a:cs typeface="Calibri"/>
                <a:sym typeface="Calibri"/>
              </a:rPr>
            </a:br>
            <a:r>
              <a:rPr lang="ar-SA" sz="4000">
                <a:solidFill>
                  <a:srgbClr val="595959"/>
                </a:solidFill>
                <a:latin typeface="Calibri"/>
                <a:ea typeface="Calibri"/>
                <a:cs typeface="Calibri"/>
                <a:sym typeface="Calibri"/>
              </a:rPr>
              <a:t>and decision-makers</a:t>
            </a:r>
            <a:br>
              <a:rPr lang="ar-SA" sz="4400" b="1">
                <a:solidFill>
                  <a:srgbClr val="595959"/>
                </a:solidFill>
                <a:latin typeface="Calibri"/>
                <a:ea typeface="Calibri"/>
                <a:cs typeface="Calibri"/>
                <a:sym typeface="Calibri"/>
              </a:rPr>
            </a:br>
            <a:br>
              <a:rPr lang="ar-SA" sz="4400">
                <a:solidFill>
                  <a:srgbClr val="595959"/>
                </a:solidFill>
                <a:latin typeface="Calibri"/>
                <a:ea typeface="Calibri"/>
                <a:cs typeface="Calibri"/>
                <a:sym typeface="Calibri"/>
              </a:rPr>
            </a:br>
            <a:br>
              <a:rPr lang="ar-SA" sz="3600" b="1">
                <a:solidFill>
                  <a:srgbClr val="595959"/>
                </a:solidFill>
                <a:latin typeface="Calibri"/>
                <a:ea typeface="Calibri"/>
                <a:cs typeface="Calibri"/>
                <a:sym typeface="Calibri"/>
              </a:rPr>
            </a:br>
            <a:r>
              <a:rPr lang="ar-SA" sz="3600" b="1">
                <a:solidFill>
                  <a:srgbClr val="595959"/>
                </a:solidFill>
                <a:latin typeface="Calibri"/>
                <a:ea typeface="Calibri"/>
                <a:cs typeface="Calibri"/>
                <a:sym typeface="Calibri"/>
              </a:rPr>
              <a:t>forb-learning.org</a:t>
            </a:r>
            <a:br>
              <a:rPr lang="ar-SA" sz="3600" b="1">
                <a:solidFill>
                  <a:srgbClr val="595959"/>
                </a:solidFill>
                <a:latin typeface="Calibri"/>
                <a:ea typeface="Calibri"/>
                <a:cs typeface="Calibri"/>
                <a:sym typeface="Calibri"/>
              </a:rPr>
            </a:br>
            <a:endParaRPr sz="4400">
              <a:solidFill>
                <a:srgbClr val="595959"/>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9_Anpassad layout">
  <p:cSld name="9_Anpassad layout">
    <p:spTree>
      <p:nvGrpSpPr>
        <p:cNvPr id="1" name="Shape 217"/>
        <p:cNvGrpSpPr/>
        <p:nvPr/>
      </p:nvGrpSpPr>
      <p:grpSpPr>
        <a:xfrm>
          <a:off x="0" y="0"/>
          <a:ext cx="0" cy="0"/>
          <a:chOff x="0" y="0"/>
          <a:chExt cx="0" cy="0"/>
        </a:xfrm>
      </p:grpSpPr>
      <p:sp>
        <p:nvSpPr>
          <p:cNvPr id="218" name="Google Shape;218;p99"/>
          <p:cNvSpPr/>
          <p:nvPr/>
        </p:nvSpPr>
        <p:spPr>
          <a:xfrm>
            <a:off x="6765500" y="4402734"/>
            <a:ext cx="5038204" cy="2281646"/>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99"/>
          <p:cNvSpPr/>
          <p:nvPr/>
        </p:nvSpPr>
        <p:spPr>
          <a:xfrm>
            <a:off x="-11749" y="2921168"/>
            <a:ext cx="12192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6000">
                <a:solidFill>
                  <a:schemeClr val="lt1"/>
                </a:solidFill>
                <a:latin typeface="Calibri"/>
                <a:ea typeface="Calibri"/>
                <a:cs typeface="Calibri"/>
                <a:sym typeface="Calibri"/>
              </a:rPr>
              <a:t>Thank you all for listening!</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0_Anpassad layout">
  <p:cSld name="10_Anpassad layout">
    <p:spTree>
      <p:nvGrpSpPr>
        <p:cNvPr id="1" name="Shape 220"/>
        <p:cNvGrpSpPr/>
        <p:nvPr/>
      </p:nvGrpSpPr>
      <p:grpSpPr>
        <a:xfrm>
          <a:off x="0" y="0"/>
          <a:ext cx="0" cy="0"/>
          <a:chOff x="0" y="0"/>
          <a:chExt cx="0" cy="0"/>
        </a:xfrm>
      </p:grpSpPr>
      <p:sp>
        <p:nvSpPr>
          <p:cNvPr id="221" name="Google Shape;221;p100"/>
          <p:cNvSpPr/>
          <p:nvPr/>
        </p:nvSpPr>
        <p:spPr>
          <a:xfrm>
            <a:off x="6765500" y="4402734"/>
            <a:ext cx="5038204" cy="2281646"/>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2" name="Google Shape;222;p100"/>
          <p:cNvPicPr preferRelativeResize="0"/>
          <p:nvPr/>
        </p:nvPicPr>
        <p:blipFill rotWithShape="1">
          <a:blip r:embed="rId2">
            <a:alphaModFix/>
          </a:blip>
          <a:srcRect/>
          <a:stretch/>
        </p:blipFill>
        <p:spPr>
          <a:xfrm>
            <a:off x="4926835" y="1895712"/>
            <a:ext cx="2338323" cy="1965979"/>
          </a:xfrm>
          <a:prstGeom prst="rect">
            <a:avLst/>
          </a:prstGeom>
          <a:noFill/>
          <a:ln>
            <a:noFill/>
          </a:ln>
        </p:spPr>
      </p:pic>
      <p:sp>
        <p:nvSpPr>
          <p:cNvPr id="223" name="Google Shape;223;p100"/>
          <p:cNvSpPr txBox="1"/>
          <p:nvPr/>
        </p:nvSpPr>
        <p:spPr>
          <a:xfrm>
            <a:off x="4544802" y="4143643"/>
            <a:ext cx="310238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b="1">
                <a:solidFill>
                  <a:schemeClr val="lt1"/>
                </a:solidFill>
                <a:latin typeface="Calibri"/>
                <a:ea typeface="Calibri"/>
                <a:cs typeface="Calibri"/>
                <a:sym typeface="Calibri"/>
              </a:rPr>
              <a:t>www.forb-learning.org</a:t>
            </a:r>
            <a:endParaRPr sz="2400" b="1">
              <a:solidFill>
                <a:schemeClr val="lt1"/>
              </a:solidFill>
              <a:latin typeface="Calibri"/>
              <a:ea typeface="Calibri"/>
              <a:cs typeface="Calibri"/>
              <a:sym typeface="Calibri"/>
            </a:endParaRPr>
          </a:p>
        </p:txBody>
      </p:sp>
      <p:sp>
        <p:nvSpPr>
          <p:cNvPr id="224" name="Google Shape;224;p100"/>
          <p:cNvSpPr txBox="1"/>
          <p:nvPr/>
        </p:nvSpPr>
        <p:spPr>
          <a:xfrm>
            <a:off x="4924555" y="5542367"/>
            <a:ext cx="234288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a:solidFill>
                  <a:schemeClr val="lt1"/>
                </a:solidFill>
                <a:latin typeface="Calibri"/>
                <a:ea typeface="Calibri"/>
                <a:cs typeface="Calibri"/>
                <a:sym typeface="Calibri"/>
              </a:rPr>
              <a:t>name@email.org</a:t>
            </a:r>
            <a:endParaRPr sz="24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0_Anpassad layout">
  <p:cSld name="10_Anpassad layout">
    <p:spTree>
      <p:nvGrpSpPr>
        <p:cNvPr id="1" name="Shape 40"/>
        <p:cNvGrpSpPr/>
        <p:nvPr/>
      </p:nvGrpSpPr>
      <p:grpSpPr>
        <a:xfrm>
          <a:off x="0" y="0"/>
          <a:ext cx="0" cy="0"/>
          <a:chOff x="0" y="0"/>
          <a:chExt cx="0" cy="0"/>
        </a:xfrm>
      </p:grpSpPr>
      <p:sp>
        <p:nvSpPr>
          <p:cNvPr id="41" name="Google Shape;41;p52"/>
          <p:cNvSpPr/>
          <p:nvPr/>
        </p:nvSpPr>
        <p:spPr>
          <a:xfrm>
            <a:off x="2974848" y="1699836"/>
            <a:ext cx="8719154" cy="3767570"/>
          </a:xfrm>
          <a:prstGeom prst="rect">
            <a:avLst/>
          </a:prstGeom>
          <a:noFill/>
          <a:ln>
            <a:noFill/>
          </a:ln>
        </p:spPr>
        <p:txBody>
          <a:bodyPr spcFirstLastPara="1" wrap="square" lIns="91425" tIns="45700" rIns="91425" bIns="45700" anchor="t" anchorCtr="0">
            <a:spAutoFit/>
          </a:bodyPr>
          <a:lstStyle/>
          <a:p>
            <a:pPr marL="0" marR="0" lvl="0" indent="0" algn="l" rtl="0">
              <a:lnSpc>
                <a:spcPct val="94666"/>
              </a:lnSpc>
              <a:spcBef>
                <a:spcPts val="0"/>
              </a:spcBef>
              <a:spcAft>
                <a:spcPts val="0"/>
              </a:spcAft>
              <a:buClr>
                <a:srgbClr val="595959"/>
              </a:buClr>
              <a:buSzPts val="6000"/>
              <a:buFont typeface="Calibri"/>
              <a:buNone/>
            </a:pPr>
            <a:r>
              <a:rPr lang="ar-SA" sz="6000">
                <a:solidFill>
                  <a:srgbClr val="595959"/>
                </a:solidFill>
                <a:latin typeface="Calibri"/>
                <a:ea typeface="Calibri"/>
                <a:cs typeface="Calibri"/>
                <a:sym typeface="Calibri"/>
              </a:rPr>
              <a:t>The FORB Learning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Platform provides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educational resources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to promote rights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and counter hate.</a:t>
            </a:r>
            <a:endParaRPr sz="6000">
              <a:solidFill>
                <a:srgbClr val="595959"/>
              </a:solidFill>
              <a:latin typeface="Calibri"/>
              <a:ea typeface="Calibri"/>
              <a:cs typeface="Calibri"/>
              <a:sym typeface="Calibri"/>
            </a:endParaRPr>
          </a:p>
        </p:txBody>
      </p:sp>
      <p:sp>
        <p:nvSpPr>
          <p:cNvPr id="42" name="Google Shape;42;p52"/>
          <p:cNvSpPr txBox="1"/>
          <p:nvPr/>
        </p:nvSpPr>
        <p:spPr>
          <a:xfrm>
            <a:off x="1981653" y="932527"/>
            <a:ext cx="827802" cy="273116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16600"/>
              <a:buFont typeface="Calibri"/>
              <a:buNone/>
            </a:pPr>
            <a:r>
              <a:rPr lang="ar-SA" sz="16600" b="1">
                <a:solidFill>
                  <a:srgbClr val="595959"/>
                </a:solidFill>
                <a:latin typeface="Calibri"/>
                <a:ea typeface="Calibri"/>
                <a:cs typeface="Calibri"/>
                <a:sym typeface="Calibri"/>
              </a:rPr>
              <a:t>“</a:t>
            </a:r>
            <a:endParaRPr sz="38900" b="1">
              <a:solidFill>
                <a:srgbClr val="59595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Anpassad layout">
  <p:cSld name="3_Anpassad layout">
    <p:spTree>
      <p:nvGrpSpPr>
        <p:cNvPr id="1" name="Shape 43"/>
        <p:cNvGrpSpPr/>
        <p:nvPr/>
      </p:nvGrpSpPr>
      <p:grpSpPr>
        <a:xfrm>
          <a:off x="0" y="0"/>
          <a:ext cx="0" cy="0"/>
          <a:chOff x="0" y="0"/>
          <a:chExt cx="0" cy="0"/>
        </a:xfrm>
      </p:grpSpPr>
      <p:sp>
        <p:nvSpPr>
          <p:cNvPr id="44" name="Google Shape;44;p53"/>
          <p:cNvSpPr txBox="1">
            <a:spLocks noGrp="1"/>
          </p:cNvSpPr>
          <p:nvPr>
            <p:ph type="title"/>
          </p:nvPr>
        </p:nvSpPr>
        <p:spPr>
          <a:xfrm>
            <a:off x="1719072" y="1574898"/>
            <a:ext cx="1584960" cy="9068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3"/>
          <p:cNvSpPr txBox="1"/>
          <p:nvPr/>
        </p:nvSpPr>
        <p:spPr>
          <a:xfrm>
            <a:off x="3499104" y="1574898"/>
            <a:ext cx="8255858"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Religious and belief communities</a:t>
            </a:r>
            <a:endParaRPr sz="280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Parliamentarians and diplomats</a:t>
            </a:r>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Development professionals</a:t>
            </a:r>
            <a:endParaRPr sz="280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Civil society organisations</a:t>
            </a:r>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Grassroots activists</a:t>
            </a:r>
            <a:endParaRPr sz="280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Educators and facilitators</a:t>
            </a:r>
            <a:endParaRPr sz="280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Academic and training institutions</a:t>
            </a:r>
            <a:endParaRPr/>
          </a:p>
          <a:p>
            <a:pPr marL="228600" marR="0" lvl="0" indent="-228600" algn="l" rtl="0">
              <a:lnSpc>
                <a:spcPct val="90000"/>
              </a:lnSpc>
              <a:spcBef>
                <a:spcPts val="1000"/>
              </a:spcBef>
              <a:spcAft>
                <a:spcPts val="0"/>
              </a:spcAft>
              <a:buClr>
                <a:srgbClr val="595959"/>
              </a:buClr>
              <a:buSzPts val="2800"/>
              <a:buFont typeface="Arial"/>
              <a:buChar char="•"/>
            </a:pPr>
            <a:r>
              <a:rPr lang="ar-SA" sz="2800">
                <a:solidFill>
                  <a:srgbClr val="595959"/>
                </a:solidFill>
                <a:latin typeface="Calibri"/>
                <a:ea typeface="Calibri"/>
                <a:cs typeface="Calibri"/>
                <a:sym typeface="Calibri"/>
              </a:rPr>
              <a:t>The media</a:t>
            </a:r>
            <a:endParaRPr/>
          </a:p>
          <a:p>
            <a:pPr marL="0" marR="0" lvl="0" indent="0" algn="l" rtl="0">
              <a:lnSpc>
                <a:spcPct val="105185"/>
              </a:lnSpc>
              <a:spcBef>
                <a:spcPts val="1000"/>
              </a:spcBef>
              <a:spcAft>
                <a:spcPts val="0"/>
              </a:spcAft>
              <a:buClr>
                <a:schemeClr val="dk1"/>
              </a:buClr>
              <a:buSzPts val="5400"/>
              <a:buFont typeface="Arial"/>
              <a:buNone/>
            </a:pPr>
            <a:endParaRPr sz="5400">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Anpassad layout">
  <p:cSld name="4_Anpassad layout">
    <p:spTree>
      <p:nvGrpSpPr>
        <p:cNvPr id="1" name="Shape 46"/>
        <p:cNvGrpSpPr/>
        <p:nvPr/>
      </p:nvGrpSpPr>
      <p:grpSpPr>
        <a:xfrm>
          <a:off x="0" y="0"/>
          <a:ext cx="0" cy="0"/>
          <a:chOff x="0" y="0"/>
          <a:chExt cx="0" cy="0"/>
        </a:xfrm>
      </p:grpSpPr>
      <p:sp>
        <p:nvSpPr>
          <p:cNvPr id="47" name="Google Shape;47;p54"/>
          <p:cNvSpPr txBox="1"/>
          <p:nvPr/>
        </p:nvSpPr>
        <p:spPr>
          <a:xfrm>
            <a:off x="1767840" y="1800225"/>
            <a:ext cx="8644128" cy="391477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SzPts val="4800"/>
              <a:buFont typeface="Calibri"/>
              <a:buNone/>
            </a:pPr>
            <a:r>
              <a:rPr lang="ar-SA" sz="4800" b="1">
                <a:solidFill>
                  <a:srgbClr val="595959"/>
                </a:solidFill>
                <a:latin typeface="Calibri"/>
                <a:ea typeface="Calibri"/>
                <a:cs typeface="Calibri"/>
                <a:sym typeface="Calibri"/>
              </a:rPr>
              <a:t>“A quantum leap for human </a:t>
            </a:r>
            <a:br>
              <a:rPr lang="ar-SA" sz="4800" b="1">
                <a:solidFill>
                  <a:srgbClr val="595959"/>
                </a:solidFill>
                <a:latin typeface="Calibri"/>
                <a:ea typeface="Calibri"/>
                <a:cs typeface="Calibri"/>
                <a:sym typeface="Calibri"/>
              </a:rPr>
            </a:br>
            <a:r>
              <a:rPr lang="ar-SA" sz="4800" b="1">
                <a:solidFill>
                  <a:srgbClr val="595959"/>
                </a:solidFill>
                <a:latin typeface="Calibri"/>
                <a:ea typeface="Calibri"/>
                <a:cs typeface="Calibri"/>
                <a:sym typeface="Calibri"/>
              </a:rPr>
              <a:t>rights education on freedom </a:t>
            </a:r>
            <a:br>
              <a:rPr lang="ar-SA" sz="4800" b="1">
                <a:solidFill>
                  <a:srgbClr val="595959"/>
                </a:solidFill>
                <a:latin typeface="Calibri"/>
                <a:ea typeface="Calibri"/>
                <a:cs typeface="Calibri"/>
                <a:sym typeface="Calibri"/>
              </a:rPr>
            </a:br>
            <a:r>
              <a:rPr lang="ar-SA" sz="4800" b="1">
                <a:solidFill>
                  <a:srgbClr val="595959"/>
                </a:solidFill>
                <a:latin typeface="Calibri"/>
                <a:ea typeface="Calibri"/>
                <a:cs typeface="Calibri"/>
                <a:sym typeface="Calibri"/>
              </a:rPr>
              <a:t>of religion or belief”</a:t>
            </a:r>
            <a:endParaRPr/>
          </a:p>
          <a:p>
            <a:pPr marL="0" marR="0" lvl="0" indent="0" algn="ctr" rtl="0">
              <a:lnSpc>
                <a:spcPct val="90000"/>
              </a:lnSpc>
              <a:spcBef>
                <a:spcPts val="0"/>
              </a:spcBef>
              <a:spcAft>
                <a:spcPts val="0"/>
              </a:spcAft>
              <a:buClr>
                <a:schemeClr val="dk1"/>
              </a:buClr>
              <a:buSzPts val="4400"/>
              <a:buFont typeface="Calibri"/>
              <a:buNone/>
            </a:pPr>
            <a:endParaRPr sz="4400" b="1">
              <a:solidFill>
                <a:srgbClr val="595959"/>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sz="4400" b="1">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3600"/>
              <a:buFont typeface="Calibri"/>
              <a:buNone/>
            </a:pPr>
            <a:br>
              <a:rPr lang="ar-SA" sz="3600" b="1">
                <a:solidFill>
                  <a:schemeClr val="lt1"/>
                </a:solidFill>
                <a:latin typeface="Calibri"/>
                <a:ea typeface="Calibri"/>
                <a:cs typeface="Calibri"/>
                <a:sym typeface="Calibri"/>
              </a:rPr>
            </a:br>
            <a:endParaRPr sz="4400" b="1">
              <a:solidFill>
                <a:schemeClr val="lt1"/>
              </a:solidFill>
              <a:latin typeface="Calibri"/>
              <a:ea typeface="Calibri"/>
              <a:cs typeface="Calibri"/>
              <a:sym typeface="Calibri"/>
            </a:endParaRPr>
          </a:p>
        </p:txBody>
      </p:sp>
      <p:sp>
        <p:nvSpPr>
          <p:cNvPr id="48" name="Google Shape;48;p54"/>
          <p:cNvSpPr/>
          <p:nvPr/>
        </p:nvSpPr>
        <p:spPr>
          <a:xfrm>
            <a:off x="3048000" y="4629835"/>
            <a:ext cx="60960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a:solidFill>
                  <a:srgbClr val="595959"/>
                </a:solidFill>
                <a:latin typeface="Calibri"/>
                <a:ea typeface="Calibri"/>
                <a:cs typeface="Calibri"/>
                <a:sym typeface="Calibri"/>
              </a:rPr>
              <a:t>Ahmed Shaheed UN Special Rapporteur on </a:t>
            </a:r>
            <a:br>
              <a:rPr lang="ar-SA" sz="2400">
                <a:solidFill>
                  <a:srgbClr val="595959"/>
                </a:solidFill>
                <a:latin typeface="Calibri"/>
                <a:ea typeface="Calibri"/>
                <a:cs typeface="Calibri"/>
                <a:sym typeface="Calibri"/>
              </a:rPr>
            </a:br>
            <a:r>
              <a:rPr lang="ar-SA" sz="2400">
                <a:solidFill>
                  <a:srgbClr val="595959"/>
                </a:solidFill>
                <a:latin typeface="Calibri"/>
                <a:ea typeface="Calibri"/>
                <a:cs typeface="Calibri"/>
                <a:sym typeface="Calibri"/>
              </a:rPr>
              <a:t>Freedom of Religion or Belief</a:t>
            </a:r>
            <a:endParaRPr sz="2400">
              <a:solidFill>
                <a:srgbClr val="59595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Anpassad layout">
  <p:cSld name="5_Anpassad layout">
    <p:spTree>
      <p:nvGrpSpPr>
        <p:cNvPr id="1" name="Shape 49"/>
        <p:cNvGrpSpPr/>
        <p:nvPr/>
      </p:nvGrpSpPr>
      <p:grpSpPr>
        <a:xfrm>
          <a:off x="0" y="0"/>
          <a:ext cx="0" cy="0"/>
          <a:chOff x="0" y="0"/>
          <a:chExt cx="0" cy="0"/>
        </a:xfrm>
      </p:grpSpPr>
      <p:sp>
        <p:nvSpPr>
          <p:cNvPr id="50" name="Google Shape;50;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pic>
        <p:nvPicPr>
          <p:cNvPr id="51" name="Google Shape;51;p55"/>
          <p:cNvPicPr preferRelativeResize="0"/>
          <p:nvPr/>
        </p:nvPicPr>
        <p:blipFill rotWithShape="1">
          <a:blip r:embed="rId2">
            <a:alphaModFix/>
          </a:blip>
          <a:srcRect l="28031" r="12709"/>
          <a:stretch/>
        </p:blipFill>
        <p:spPr>
          <a:xfrm>
            <a:off x="6096000" y="0"/>
            <a:ext cx="6096000" cy="6858000"/>
          </a:xfrm>
          <a:prstGeom prst="rect">
            <a:avLst/>
          </a:prstGeom>
          <a:noFill/>
          <a:ln>
            <a:noFill/>
          </a:ln>
        </p:spPr>
      </p:pic>
      <p:sp>
        <p:nvSpPr>
          <p:cNvPr id="52" name="Google Shape;52;p55"/>
          <p:cNvSpPr/>
          <p:nvPr/>
        </p:nvSpPr>
        <p:spPr>
          <a:xfrm>
            <a:off x="1145668" y="1320730"/>
            <a:ext cx="4800600" cy="42165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4400" b="1">
                <a:solidFill>
                  <a:srgbClr val="595959"/>
                </a:solidFill>
                <a:latin typeface="Calibri"/>
                <a:ea typeface="Calibri"/>
                <a:cs typeface="Calibri"/>
                <a:sym typeface="Calibri"/>
              </a:rPr>
              <a:t>Free learning </a:t>
            </a:r>
            <a:br>
              <a:rPr lang="ar-SA" sz="4400" b="1">
                <a:solidFill>
                  <a:srgbClr val="595959"/>
                </a:solidFill>
                <a:latin typeface="Calibri"/>
                <a:ea typeface="Calibri"/>
                <a:cs typeface="Calibri"/>
                <a:sym typeface="Calibri"/>
              </a:rPr>
            </a:br>
            <a:r>
              <a:rPr lang="ar-SA" sz="4400" b="1">
                <a:solidFill>
                  <a:srgbClr val="595959"/>
                </a:solidFill>
                <a:latin typeface="Calibri"/>
                <a:ea typeface="Calibri"/>
                <a:cs typeface="Calibri"/>
                <a:sym typeface="Calibri"/>
              </a:rPr>
              <a:t>resources</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 </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For faith</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communities, </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civil society and </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decision-makers</a:t>
            </a:r>
            <a:endParaRPr sz="3600">
              <a:solidFill>
                <a:srgbClr val="59595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1.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3.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9"/>
        <p:cNvGrpSpPr/>
        <p:nvPr/>
      </p:nvGrpSpPr>
      <p:grpSpPr>
        <a:xfrm>
          <a:off x="0" y="0"/>
          <a:ext cx="0" cy="0"/>
          <a:chOff x="0" y="0"/>
          <a:chExt cx="0" cy="0"/>
        </a:xfrm>
      </p:grpSpPr>
      <p:sp>
        <p:nvSpPr>
          <p:cNvPr id="10" name="Google Shape;10;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95959"/>
              </a:buClr>
              <a:buSzPts val="4400"/>
              <a:buFont typeface="Calibri"/>
              <a:buNone/>
              <a:defRPr sz="4400" b="0" i="0" u="none" strike="noStrike" cap="none">
                <a:solidFill>
                  <a:srgbClr val="59595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595959"/>
              </a:buClr>
              <a:buSzPts val="2800"/>
              <a:buFont typeface="Arial"/>
              <a:buChar char="•"/>
              <a:defRPr sz="28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2pPr>
            <a:lvl3pPr marL="1371600" marR="0" lvl="2" indent="-355600" algn="l" rtl="0">
              <a:lnSpc>
                <a:spcPct val="90000"/>
              </a:lnSpc>
              <a:spcBef>
                <a:spcPts val="5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ar-SA"/>
              <a:t>‹#›</a:t>
            </a:fld>
            <a:endParaRPr/>
          </a:p>
        </p:txBody>
      </p:sp>
      <p:pic>
        <p:nvPicPr>
          <p:cNvPr id="15" name="Google Shape;15;p46"/>
          <p:cNvPicPr preferRelativeResize="0"/>
          <p:nvPr/>
        </p:nvPicPr>
        <p:blipFill rotWithShape="1">
          <a:blip r:embed="rId15">
            <a:alphaModFix/>
          </a:blip>
          <a:srcRect/>
          <a:stretch/>
        </p:blipFill>
        <p:spPr>
          <a:xfrm>
            <a:off x="-26" y="0"/>
            <a:ext cx="12192000" cy="228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p:cNvGrpSpPr/>
        <p:nvPr/>
      </p:nvGrpSpPr>
      <p:grpSpPr>
        <a:xfrm>
          <a:off x="0" y="0"/>
          <a:ext cx="0" cy="0"/>
          <a:chOff x="0" y="0"/>
          <a:chExt cx="0" cy="0"/>
        </a:xfrm>
      </p:grpSpPr>
      <p:sp>
        <p:nvSpPr>
          <p:cNvPr id="68" name="Google Shape;68;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595959"/>
              </a:buClr>
              <a:buSzPts val="2800"/>
              <a:buFont typeface="Arial"/>
              <a:buChar char="•"/>
              <a:defRPr sz="28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2pPr>
            <a:lvl3pPr marL="1371600" marR="0" lvl="2" indent="-355600" algn="l" rtl="0">
              <a:lnSpc>
                <a:spcPct val="90000"/>
              </a:lnSpc>
              <a:spcBef>
                <a:spcPts val="5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ar-SA"/>
              <a:t>‹#›</a:t>
            </a:fld>
            <a:endParaRPr/>
          </a:p>
        </p:txBody>
      </p:sp>
      <p:pic>
        <p:nvPicPr>
          <p:cNvPr id="71" name="Google Shape;71;p60"/>
          <p:cNvPicPr preferRelativeResize="0"/>
          <p:nvPr/>
        </p:nvPicPr>
        <p:blipFill rotWithShape="1">
          <a:blip r:embed="rId18">
            <a:alphaModFix/>
          </a:blip>
          <a:srcRect/>
          <a:stretch/>
        </p:blipFill>
        <p:spPr>
          <a:xfrm>
            <a:off x="-26" y="0"/>
            <a:ext cx="12192000" cy="228600"/>
          </a:xfrm>
          <a:prstGeom prst="rect">
            <a:avLst/>
          </a:prstGeom>
          <a:noFill/>
          <a:ln>
            <a:noFill/>
          </a:ln>
        </p:spPr>
      </p:pic>
      <p:sp>
        <p:nvSpPr>
          <p:cNvPr id="72" name="Google Shape;72;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95959"/>
              </a:buClr>
              <a:buSzPts val="4400"/>
              <a:buFont typeface="Calibri"/>
              <a:buNone/>
              <a:defRPr sz="4400" b="0" i="0" u="none" strike="noStrike" cap="none">
                <a:solidFill>
                  <a:srgbClr val="59595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128"/>
        <p:cNvGrpSpPr/>
        <p:nvPr/>
      </p:nvGrpSpPr>
      <p:grpSpPr>
        <a:xfrm>
          <a:off x="0" y="0"/>
          <a:ext cx="0" cy="0"/>
          <a:chOff x="0" y="0"/>
          <a:chExt cx="0" cy="0"/>
        </a:xfrm>
      </p:grpSpPr>
      <p:sp>
        <p:nvSpPr>
          <p:cNvPr id="129" name="Google Shape;129;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95959"/>
              </a:buClr>
              <a:buSzPts val="4400"/>
              <a:buFont typeface="Calibri"/>
              <a:buNone/>
              <a:defRPr sz="4400" b="0" i="0" u="none" strike="noStrike" cap="none">
                <a:solidFill>
                  <a:srgbClr val="59595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0" name="Google Shape;130;p7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595959"/>
              </a:buClr>
              <a:buSzPts val="2800"/>
              <a:buFont typeface="Arial"/>
              <a:buChar char="•"/>
              <a:defRPr sz="28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2pPr>
            <a:lvl3pPr marL="1371600" marR="0" lvl="2" indent="-355600" algn="l" rtl="0">
              <a:lnSpc>
                <a:spcPct val="90000"/>
              </a:lnSpc>
              <a:spcBef>
                <a:spcPts val="5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2" name="Google Shape;132;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3" name="Google Shape;133;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ar-SA"/>
              <a:t>‹#›</a:t>
            </a:fld>
            <a:endParaRPr/>
          </a:p>
        </p:txBody>
      </p:sp>
      <p:pic>
        <p:nvPicPr>
          <p:cNvPr id="134" name="Google Shape;134;p77"/>
          <p:cNvPicPr preferRelativeResize="0"/>
          <p:nvPr/>
        </p:nvPicPr>
        <p:blipFill rotWithShape="1">
          <a:blip r:embed="rId12">
            <a:alphaModFix/>
          </a:blip>
          <a:srcRect/>
          <a:stretch/>
        </p:blipFill>
        <p:spPr>
          <a:xfrm>
            <a:off x="-26" y="0"/>
            <a:ext cx="12192000" cy="228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74961"/>
        </a:solidFill>
        <a:effectLst/>
      </p:bgPr>
    </p:bg>
    <p:spTree>
      <p:nvGrpSpPr>
        <p:cNvPr id="1" name="Shape 172"/>
        <p:cNvGrpSpPr/>
        <p:nvPr/>
      </p:nvGrpSpPr>
      <p:grpSpPr>
        <a:xfrm>
          <a:off x="0" y="0"/>
          <a:ext cx="0" cy="0"/>
          <a:chOff x="0" y="0"/>
          <a:chExt cx="0" cy="0"/>
        </a:xfrm>
      </p:grpSpPr>
      <p:sp>
        <p:nvSpPr>
          <p:cNvPr id="173" name="Google Shape;173;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4" name="Google Shape;174;p8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6" name="Google Shape;176;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7" name="Google Shape;177;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ar-SA"/>
              <a:t>‹#›</a:t>
            </a:fld>
            <a:endParaRPr/>
          </a:p>
        </p:txBody>
      </p:sp>
      <p:pic>
        <p:nvPicPr>
          <p:cNvPr id="178" name="Google Shape;178;p88"/>
          <p:cNvPicPr preferRelativeResize="0"/>
          <p:nvPr/>
        </p:nvPicPr>
        <p:blipFill rotWithShape="1">
          <a:blip r:embed="rId14">
            <a:alphaModFix/>
          </a:blip>
          <a:srcRect/>
          <a:stretch/>
        </p:blipFill>
        <p:spPr>
          <a:xfrm>
            <a:off x="-26" y="0"/>
            <a:ext cx="12192000" cy="228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21.pn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g"/></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21.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4.png"/><Relationship Id="rId7"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18.png"/><Relationship Id="rId5" Type="http://schemas.openxmlformats.org/officeDocument/2006/relationships/image" Target="../media/image31.png"/><Relationship Id="rId10" Type="http://schemas.openxmlformats.org/officeDocument/2006/relationships/image" Target="../media/image63.png"/><Relationship Id="rId4" Type="http://schemas.openxmlformats.org/officeDocument/2006/relationships/image" Target="../media/image61.png"/><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5.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18.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8.png"/><Relationship Id="rId5" Type="http://schemas.openxmlformats.org/officeDocument/2006/relationships/image" Target="../media/image59.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4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
          <p:cNvSpPr txBox="1"/>
          <p:nvPr/>
        </p:nvSpPr>
        <p:spPr>
          <a:xfrm>
            <a:off x="0" y="1169180"/>
            <a:ext cx="12192000" cy="154119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ar-SA" sz="7000" b="1" i="0" u="none" strike="noStrike" cap="none">
                <a:solidFill>
                  <a:srgbClr val="595959"/>
                </a:solidFill>
                <a:latin typeface="Calibri"/>
                <a:ea typeface="Calibri"/>
                <a:cs typeface="Calibri"/>
                <a:sym typeface="Calibri"/>
              </a:rPr>
              <a:t>دورة صنّاع التغيير المحليين</a:t>
            </a:r>
            <a:endParaRPr sz="7000" b="1" i="0" u="none" strike="noStrike" cap="none">
              <a:solidFill>
                <a:srgbClr val="595959"/>
              </a:solidFill>
              <a:latin typeface="Calibri"/>
              <a:ea typeface="Calibri"/>
              <a:cs typeface="Calibri"/>
              <a:sym typeface="Calibri"/>
            </a:endParaRPr>
          </a:p>
        </p:txBody>
      </p:sp>
      <p:pic>
        <p:nvPicPr>
          <p:cNvPr id="233" name="Google Shape;233;p1"/>
          <p:cNvPicPr preferRelativeResize="0"/>
          <p:nvPr/>
        </p:nvPicPr>
        <p:blipFill rotWithShape="1">
          <a:blip r:embed="rId3">
            <a:alphaModFix/>
          </a:blip>
          <a:srcRect/>
          <a:stretch/>
        </p:blipFill>
        <p:spPr>
          <a:xfrm>
            <a:off x="5109028" y="5282109"/>
            <a:ext cx="1973944" cy="1307738"/>
          </a:xfrm>
          <a:prstGeom prst="rect">
            <a:avLst/>
          </a:prstGeom>
          <a:noFill/>
          <a:ln>
            <a:noFill/>
          </a:ln>
        </p:spPr>
      </p:pic>
      <p:pic>
        <p:nvPicPr>
          <p:cNvPr id="234" name="Google Shape;234;p1"/>
          <p:cNvPicPr preferRelativeResize="0"/>
          <p:nvPr/>
        </p:nvPicPr>
        <p:blipFill rotWithShape="1">
          <a:blip r:embed="rId4">
            <a:alphaModFix/>
          </a:blip>
          <a:srcRect/>
          <a:stretch/>
        </p:blipFill>
        <p:spPr>
          <a:xfrm>
            <a:off x="3144976" y="3192435"/>
            <a:ext cx="5892800" cy="1346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348"/>
        <p:cNvGrpSpPr/>
        <p:nvPr/>
      </p:nvGrpSpPr>
      <p:grpSpPr>
        <a:xfrm>
          <a:off x="0" y="0"/>
          <a:ext cx="0" cy="0"/>
          <a:chOff x="0" y="0"/>
          <a:chExt cx="0" cy="0"/>
        </a:xfrm>
      </p:grpSpPr>
      <p:pic>
        <p:nvPicPr>
          <p:cNvPr id="349" name="Google Shape;349;p10"/>
          <p:cNvPicPr preferRelativeResize="0"/>
          <p:nvPr/>
        </p:nvPicPr>
        <p:blipFill rotWithShape="1">
          <a:blip r:embed="rId3">
            <a:alphaModFix/>
          </a:blip>
          <a:srcRect/>
          <a:stretch/>
        </p:blipFill>
        <p:spPr>
          <a:xfrm>
            <a:off x="2966280" y="1645003"/>
            <a:ext cx="6259440" cy="35679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356"/>
        <p:cNvGrpSpPr/>
        <p:nvPr/>
      </p:nvGrpSpPr>
      <p:grpSpPr>
        <a:xfrm>
          <a:off x="0" y="0"/>
          <a:ext cx="0" cy="0"/>
          <a:chOff x="0" y="0"/>
          <a:chExt cx="0" cy="0"/>
        </a:xfrm>
      </p:grpSpPr>
      <p:pic>
        <p:nvPicPr>
          <p:cNvPr id="357" name="Google Shape;357;p11"/>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358" name="Google Shape;358;p11"/>
          <p:cNvSpPr/>
          <p:nvPr/>
        </p:nvSpPr>
        <p:spPr>
          <a:xfrm rot="-5400000">
            <a:off x="9449996" y="4099306"/>
            <a:ext cx="404803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b="0" i="0" u="none" strike="noStrike" cap="none">
                <a:solidFill>
                  <a:srgbClr val="595959"/>
                </a:solidFill>
                <a:latin typeface="Calibri"/>
                <a:ea typeface="Calibri"/>
                <a:cs typeface="Calibri"/>
                <a:sym typeface="Calibri"/>
              </a:rPr>
              <a:t>Photo: Universal Images Group North America LLC / DeAgostini / Alamy Stock Photo </a:t>
            </a:r>
            <a:endParaRPr sz="800">
              <a:solidFill>
                <a:srgbClr val="595959"/>
              </a:solidFill>
              <a:latin typeface="Calibri"/>
              <a:ea typeface="Calibri"/>
              <a:cs typeface="Calibri"/>
              <a:sym typeface="Calibri"/>
            </a:endParaRPr>
          </a:p>
        </p:txBody>
      </p:sp>
      <p:pic>
        <p:nvPicPr>
          <p:cNvPr id="359" name="Google Shape;359;p11" descr="En bild som visar snö, utomhus&#10;&#10;Automatiskt genererad beskrivning"/>
          <p:cNvPicPr preferRelativeResize="0"/>
          <p:nvPr/>
        </p:nvPicPr>
        <p:blipFill rotWithShape="1">
          <a:blip r:embed="rId4">
            <a:alphaModFix/>
          </a:blip>
          <a:srcRect/>
          <a:stretch/>
        </p:blipFill>
        <p:spPr>
          <a:xfrm>
            <a:off x="3456000" y="864000"/>
            <a:ext cx="7920000" cy="5280000"/>
          </a:xfrm>
          <a:prstGeom prst="rect">
            <a:avLst/>
          </a:prstGeom>
          <a:noFill/>
          <a:ln>
            <a:noFill/>
          </a:ln>
        </p:spPr>
      </p:pic>
      <p:pic>
        <p:nvPicPr>
          <p:cNvPr id="360" name="Google Shape;360;p11"/>
          <p:cNvPicPr preferRelativeResize="0"/>
          <p:nvPr/>
        </p:nvPicPr>
        <p:blipFill rotWithShape="1">
          <a:blip r:embed="rId5">
            <a:alphaModFix/>
          </a:blip>
          <a:srcRect/>
          <a:stretch/>
        </p:blipFill>
        <p:spPr>
          <a:xfrm>
            <a:off x="540000" y="2615289"/>
            <a:ext cx="2483616" cy="16274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367"/>
        <p:cNvGrpSpPr/>
        <p:nvPr/>
      </p:nvGrpSpPr>
      <p:grpSpPr>
        <a:xfrm>
          <a:off x="0" y="0"/>
          <a:ext cx="0" cy="0"/>
          <a:chOff x="0" y="0"/>
          <a:chExt cx="0" cy="0"/>
        </a:xfrm>
      </p:grpSpPr>
      <p:pic>
        <p:nvPicPr>
          <p:cNvPr id="368" name="Google Shape;368;p12"/>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369" name="Google Shape;369;p12"/>
          <p:cNvSpPr/>
          <p:nvPr/>
        </p:nvSpPr>
        <p:spPr>
          <a:xfrm rot="-5400000">
            <a:off x="9556037" y="5320294"/>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800">
              <a:solidFill>
                <a:srgbClr val="595959"/>
              </a:solidFill>
              <a:latin typeface="Calibri"/>
              <a:ea typeface="Calibri"/>
              <a:cs typeface="Calibri"/>
              <a:sym typeface="Calibri"/>
            </a:endParaRPr>
          </a:p>
        </p:txBody>
      </p:sp>
      <p:pic>
        <p:nvPicPr>
          <p:cNvPr id="370" name="Google Shape;370;p12"/>
          <p:cNvPicPr preferRelativeResize="0"/>
          <p:nvPr/>
        </p:nvPicPr>
        <p:blipFill rotWithShape="1">
          <a:blip r:embed="rId4">
            <a:alphaModFix/>
          </a:blip>
          <a:srcRect/>
          <a:stretch/>
        </p:blipFill>
        <p:spPr>
          <a:xfrm>
            <a:off x="3456000" y="864000"/>
            <a:ext cx="7920000" cy="5280000"/>
          </a:xfrm>
          <a:prstGeom prst="rect">
            <a:avLst/>
          </a:prstGeom>
          <a:noFill/>
          <a:ln>
            <a:noFill/>
          </a:ln>
        </p:spPr>
      </p:pic>
      <p:sp>
        <p:nvSpPr>
          <p:cNvPr id="371" name="Google Shape;371;p12"/>
          <p:cNvSpPr/>
          <p:nvPr/>
        </p:nvSpPr>
        <p:spPr>
          <a:xfrm rot="-5400000">
            <a:off x="9453840" y="4101161"/>
            <a:ext cx="404803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Godong / Alamy Stock Photo</a:t>
            </a:r>
            <a:endParaRPr sz="800">
              <a:solidFill>
                <a:srgbClr val="595959"/>
              </a:solidFill>
              <a:latin typeface="Calibri"/>
              <a:ea typeface="Calibri"/>
              <a:cs typeface="Calibri"/>
              <a:sym typeface="Calibri"/>
            </a:endParaRPr>
          </a:p>
        </p:txBody>
      </p:sp>
      <p:pic>
        <p:nvPicPr>
          <p:cNvPr id="372" name="Google Shape;372;p12"/>
          <p:cNvPicPr preferRelativeResize="0"/>
          <p:nvPr/>
        </p:nvPicPr>
        <p:blipFill rotWithShape="1">
          <a:blip r:embed="rId5">
            <a:alphaModFix/>
          </a:blip>
          <a:srcRect/>
          <a:stretch/>
        </p:blipFill>
        <p:spPr>
          <a:xfrm>
            <a:off x="540000" y="2447181"/>
            <a:ext cx="2484000" cy="19636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379"/>
        <p:cNvGrpSpPr/>
        <p:nvPr/>
      </p:nvGrpSpPr>
      <p:grpSpPr>
        <a:xfrm>
          <a:off x="0" y="0"/>
          <a:ext cx="0" cy="0"/>
          <a:chOff x="0" y="0"/>
          <a:chExt cx="0" cy="0"/>
        </a:xfrm>
      </p:grpSpPr>
      <p:pic>
        <p:nvPicPr>
          <p:cNvPr id="380" name="Google Shape;380;p13"/>
          <p:cNvPicPr preferRelativeResize="0"/>
          <p:nvPr/>
        </p:nvPicPr>
        <p:blipFill rotWithShape="1">
          <a:blip r:embed="rId3">
            <a:alphaModFix/>
          </a:blip>
          <a:srcRect/>
          <a:stretch/>
        </p:blipFill>
        <p:spPr>
          <a:xfrm>
            <a:off x="3456000" y="864000"/>
            <a:ext cx="7920000" cy="5280000"/>
          </a:xfrm>
          <a:prstGeom prst="rect">
            <a:avLst/>
          </a:prstGeom>
          <a:noFill/>
          <a:ln>
            <a:noFill/>
          </a:ln>
        </p:spPr>
      </p:pic>
      <p:sp>
        <p:nvSpPr>
          <p:cNvPr id="381" name="Google Shape;381;p13"/>
          <p:cNvSpPr/>
          <p:nvPr/>
        </p:nvSpPr>
        <p:spPr>
          <a:xfrm rot="-5400000">
            <a:off x="10228338"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Arterra Picture Library / Alamy Stock Photo</a:t>
            </a:r>
            <a:endParaRPr sz="800">
              <a:solidFill>
                <a:srgbClr val="595959"/>
              </a:solidFill>
              <a:latin typeface="Calibri"/>
              <a:ea typeface="Calibri"/>
              <a:cs typeface="Calibri"/>
              <a:sym typeface="Calibri"/>
            </a:endParaRPr>
          </a:p>
        </p:txBody>
      </p:sp>
      <p:pic>
        <p:nvPicPr>
          <p:cNvPr id="382" name="Google Shape;382;p13"/>
          <p:cNvPicPr preferRelativeResize="0"/>
          <p:nvPr/>
        </p:nvPicPr>
        <p:blipFill rotWithShape="1">
          <a:blip r:embed="rId4">
            <a:alphaModFix/>
          </a:blip>
          <a:srcRect/>
          <a:stretch/>
        </p:blipFill>
        <p:spPr>
          <a:xfrm>
            <a:off x="540000" y="2447181"/>
            <a:ext cx="2484000" cy="19636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389"/>
        <p:cNvGrpSpPr/>
        <p:nvPr/>
      </p:nvGrpSpPr>
      <p:grpSpPr>
        <a:xfrm>
          <a:off x="0" y="0"/>
          <a:ext cx="0" cy="0"/>
          <a:chOff x="0" y="0"/>
          <a:chExt cx="0" cy="0"/>
        </a:xfrm>
      </p:grpSpPr>
      <p:pic>
        <p:nvPicPr>
          <p:cNvPr id="390" name="Google Shape;390;p14"/>
          <p:cNvPicPr preferRelativeResize="0"/>
          <p:nvPr/>
        </p:nvPicPr>
        <p:blipFill rotWithShape="1">
          <a:blip r:embed="rId3">
            <a:alphaModFix/>
          </a:blip>
          <a:srcRect/>
          <a:stretch/>
        </p:blipFill>
        <p:spPr>
          <a:xfrm>
            <a:off x="1610703" y="950341"/>
            <a:ext cx="3852000" cy="2772090"/>
          </a:xfrm>
          <a:prstGeom prst="rect">
            <a:avLst/>
          </a:prstGeom>
          <a:noFill/>
          <a:ln>
            <a:noFill/>
          </a:ln>
        </p:spPr>
      </p:pic>
      <p:pic>
        <p:nvPicPr>
          <p:cNvPr id="391" name="Google Shape;391;p14"/>
          <p:cNvPicPr preferRelativeResize="0"/>
          <p:nvPr/>
        </p:nvPicPr>
        <p:blipFill rotWithShape="1">
          <a:blip r:embed="rId4">
            <a:alphaModFix/>
          </a:blip>
          <a:srcRect/>
          <a:stretch/>
        </p:blipFill>
        <p:spPr>
          <a:xfrm>
            <a:off x="-11749" y="0"/>
            <a:ext cx="12192000" cy="228600"/>
          </a:xfrm>
          <a:prstGeom prst="rect">
            <a:avLst/>
          </a:prstGeom>
          <a:noFill/>
          <a:ln>
            <a:noFill/>
          </a:ln>
        </p:spPr>
      </p:pic>
      <p:pic>
        <p:nvPicPr>
          <p:cNvPr id="392" name="Google Shape;392;p14"/>
          <p:cNvPicPr preferRelativeResize="0"/>
          <p:nvPr/>
        </p:nvPicPr>
        <p:blipFill rotWithShape="1">
          <a:blip r:embed="rId5">
            <a:alphaModFix/>
          </a:blip>
          <a:srcRect/>
          <a:stretch/>
        </p:blipFill>
        <p:spPr>
          <a:xfrm>
            <a:off x="6751493" y="950341"/>
            <a:ext cx="3852000" cy="2526431"/>
          </a:xfrm>
          <a:prstGeom prst="rect">
            <a:avLst/>
          </a:prstGeom>
          <a:noFill/>
          <a:ln>
            <a:noFill/>
          </a:ln>
        </p:spPr>
      </p:pic>
      <p:pic>
        <p:nvPicPr>
          <p:cNvPr id="393" name="Google Shape;393;p14"/>
          <p:cNvPicPr preferRelativeResize="0"/>
          <p:nvPr/>
        </p:nvPicPr>
        <p:blipFill rotWithShape="1">
          <a:blip r:embed="rId6">
            <a:alphaModFix/>
          </a:blip>
          <a:srcRect/>
          <a:stretch/>
        </p:blipFill>
        <p:spPr>
          <a:xfrm>
            <a:off x="4170000" y="3857137"/>
            <a:ext cx="3852000" cy="25245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400"/>
        <p:cNvGrpSpPr/>
        <p:nvPr/>
      </p:nvGrpSpPr>
      <p:grpSpPr>
        <a:xfrm>
          <a:off x="0" y="0"/>
          <a:ext cx="0" cy="0"/>
          <a:chOff x="0" y="0"/>
          <a:chExt cx="0" cy="0"/>
        </a:xfrm>
      </p:grpSpPr>
      <p:pic>
        <p:nvPicPr>
          <p:cNvPr id="401" name="Google Shape;401;p15"/>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402" name="Google Shape;402;p15"/>
          <p:cNvPicPr preferRelativeResize="0"/>
          <p:nvPr/>
        </p:nvPicPr>
        <p:blipFill rotWithShape="1">
          <a:blip r:embed="rId4">
            <a:alphaModFix/>
          </a:blip>
          <a:srcRect/>
          <a:stretch/>
        </p:blipFill>
        <p:spPr>
          <a:xfrm>
            <a:off x="3456000" y="864000"/>
            <a:ext cx="7920000" cy="5280000"/>
          </a:xfrm>
          <a:prstGeom prst="rect">
            <a:avLst/>
          </a:prstGeom>
          <a:noFill/>
          <a:ln>
            <a:noFill/>
          </a:ln>
        </p:spPr>
      </p:pic>
      <p:sp>
        <p:nvSpPr>
          <p:cNvPr id="403" name="Google Shape;403;p15"/>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R.M. Modi / Alamy Stock Photo</a:t>
            </a:r>
            <a:endParaRPr sz="800">
              <a:solidFill>
                <a:srgbClr val="595959"/>
              </a:solidFill>
              <a:latin typeface="Calibri"/>
              <a:ea typeface="Calibri"/>
              <a:cs typeface="Calibri"/>
              <a:sym typeface="Calibri"/>
            </a:endParaRPr>
          </a:p>
        </p:txBody>
      </p:sp>
      <p:pic>
        <p:nvPicPr>
          <p:cNvPr id="404" name="Google Shape;404;p15"/>
          <p:cNvPicPr preferRelativeResize="0"/>
          <p:nvPr/>
        </p:nvPicPr>
        <p:blipFill rotWithShape="1">
          <a:blip r:embed="rId5">
            <a:alphaModFix/>
          </a:blip>
          <a:srcRect/>
          <a:stretch/>
        </p:blipFill>
        <p:spPr>
          <a:xfrm>
            <a:off x="540000" y="2450591"/>
            <a:ext cx="2484000" cy="162919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411"/>
        <p:cNvGrpSpPr/>
        <p:nvPr/>
      </p:nvGrpSpPr>
      <p:grpSpPr>
        <a:xfrm>
          <a:off x="0" y="0"/>
          <a:ext cx="0" cy="0"/>
          <a:chOff x="0" y="0"/>
          <a:chExt cx="0" cy="0"/>
        </a:xfrm>
      </p:grpSpPr>
      <p:pic>
        <p:nvPicPr>
          <p:cNvPr id="412" name="Google Shape;412;p16"/>
          <p:cNvPicPr preferRelativeResize="0"/>
          <p:nvPr/>
        </p:nvPicPr>
        <p:blipFill rotWithShape="1">
          <a:blip r:embed="rId3">
            <a:alphaModFix/>
          </a:blip>
          <a:srcRect/>
          <a:stretch/>
        </p:blipFill>
        <p:spPr>
          <a:xfrm>
            <a:off x="3456000" y="864000"/>
            <a:ext cx="7920000" cy="5280000"/>
          </a:xfrm>
          <a:prstGeom prst="rect">
            <a:avLst/>
          </a:prstGeom>
          <a:noFill/>
          <a:ln>
            <a:noFill/>
          </a:ln>
        </p:spPr>
      </p:pic>
      <p:sp>
        <p:nvSpPr>
          <p:cNvPr id="413" name="Google Shape;413;p16"/>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STR / Stringer</a:t>
            </a:r>
            <a:endParaRPr sz="800">
              <a:solidFill>
                <a:srgbClr val="595959"/>
              </a:solidFill>
              <a:latin typeface="Calibri"/>
              <a:ea typeface="Calibri"/>
              <a:cs typeface="Calibri"/>
              <a:sym typeface="Calibri"/>
            </a:endParaRPr>
          </a:p>
        </p:txBody>
      </p:sp>
      <p:pic>
        <p:nvPicPr>
          <p:cNvPr id="414" name="Google Shape;414;p16"/>
          <p:cNvPicPr preferRelativeResize="0"/>
          <p:nvPr/>
        </p:nvPicPr>
        <p:blipFill rotWithShape="1">
          <a:blip r:embed="rId4">
            <a:alphaModFix/>
          </a:blip>
          <a:srcRect/>
          <a:stretch/>
        </p:blipFill>
        <p:spPr>
          <a:xfrm>
            <a:off x="540000" y="1604664"/>
            <a:ext cx="2484000" cy="1629195"/>
          </a:xfrm>
          <a:prstGeom prst="rect">
            <a:avLst/>
          </a:prstGeom>
          <a:noFill/>
          <a:ln>
            <a:noFill/>
          </a:ln>
        </p:spPr>
      </p:pic>
      <p:pic>
        <p:nvPicPr>
          <p:cNvPr id="415" name="Google Shape;415;p16"/>
          <p:cNvPicPr preferRelativeResize="0"/>
          <p:nvPr/>
        </p:nvPicPr>
        <p:blipFill rotWithShape="1">
          <a:blip r:embed="rId5">
            <a:alphaModFix/>
          </a:blip>
          <a:srcRect/>
          <a:stretch/>
        </p:blipFill>
        <p:spPr>
          <a:xfrm>
            <a:off x="540000" y="3625381"/>
            <a:ext cx="2484000" cy="162795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422"/>
        <p:cNvGrpSpPr/>
        <p:nvPr/>
      </p:nvGrpSpPr>
      <p:grpSpPr>
        <a:xfrm>
          <a:off x="0" y="0"/>
          <a:ext cx="0" cy="0"/>
          <a:chOff x="0" y="0"/>
          <a:chExt cx="0" cy="0"/>
        </a:xfrm>
      </p:grpSpPr>
      <p:pic>
        <p:nvPicPr>
          <p:cNvPr id="423" name="Google Shape;423;p17"/>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424" name="Google Shape;424;p17"/>
          <p:cNvPicPr preferRelativeResize="0"/>
          <p:nvPr/>
        </p:nvPicPr>
        <p:blipFill rotWithShape="1">
          <a:blip r:embed="rId4">
            <a:alphaModFix/>
          </a:blip>
          <a:srcRect/>
          <a:stretch/>
        </p:blipFill>
        <p:spPr>
          <a:xfrm>
            <a:off x="3456000" y="864000"/>
            <a:ext cx="7920000" cy="5280000"/>
          </a:xfrm>
          <a:prstGeom prst="rect">
            <a:avLst/>
          </a:prstGeom>
          <a:noFill/>
          <a:ln>
            <a:noFill/>
          </a:ln>
        </p:spPr>
      </p:pic>
      <p:sp>
        <p:nvSpPr>
          <p:cNvPr id="425" name="Google Shape;425;p17"/>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Arial"/>
                <a:ea typeface="Arial"/>
                <a:cs typeface="Arial"/>
                <a:sym typeface="Arial"/>
              </a:rPr>
              <a:t>Photo: Aid to the Church in Need </a:t>
            </a:r>
            <a:endParaRPr sz="800">
              <a:solidFill>
                <a:srgbClr val="595959"/>
              </a:solidFill>
              <a:latin typeface="Calibri"/>
              <a:ea typeface="Calibri"/>
              <a:cs typeface="Calibri"/>
              <a:sym typeface="Calibri"/>
            </a:endParaRPr>
          </a:p>
        </p:txBody>
      </p:sp>
      <p:pic>
        <p:nvPicPr>
          <p:cNvPr id="426" name="Google Shape;426;p17"/>
          <p:cNvPicPr preferRelativeResize="0"/>
          <p:nvPr/>
        </p:nvPicPr>
        <p:blipFill rotWithShape="1">
          <a:blip r:embed="rId5">
            <a:alphaModFix/>
          </a:blip>
          <a:srcRect/>
          <a:stretch/>
        </p:blipFill>
        <p:spPr>
          <a:xfrm>
            <a:off x="540000" y="1604664"/>
            <a:ext cx="2484000" cy="1629195"/>
          </a:xfrm>
          <a:prstGeom prst="rect">
            <a:avLst/>
          </a:prstGeom>
          <a:noFill/>
          <a:ln>
            <a:noFill/>
          </a:ln>
        </p:spPr>
      </p:pic>
      <p:pic>
        <p:nvPicPr>
          <p:cNvPr id="427" name="Google Shape;427;p17"/>
          <p:cNvPicPr preferRelativeResize="0"/>
          <p:nvPr/>
        </p:nvPicPr>
        <p:blipFill rotWithShape="1">
          <a:blip r:embed="rId6">
            <a:alphaModFix/>
          </a:blip>
          <a:srcRect/>
          <a:stretch/>
        </p:blipFill>
        <p:spPr>
          <a:xfrm>
            <a:off x="540000" y="3625381"/>
            <a:ext cx="2484000" cy="162795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434"/>
        <p:cNvGrpSpPr/>
        <p:nvPr/>
      </p:nvGrpSpPr>
      <p:grpSpPr>
        <a:xfrm>
          <a:off x="0" y="0"/>
          <a:ext cx="0" cy="0"/>
          <a:chOff x="0" y="0"/>
          <a:chExt cx="0" cy="0"/>
        </a:xfrm>
      </p:grpSpPr>
      <p:pic>
        <p:nvPicPr>
          <p:cNvPr id="435" name="Google Shape;435;p18"/>
          <p:cNvPicPr preferRelativeResize="0"/>
          <p:nvPr/>
        </p:nvPicPr>
        <p:blipFill rotWithShape="1">
          <a:blip r:embed="rId3">
            <a:alphaModFix/>
          </a:blip>
          <a:srcRect/>
          <a:stretch/>
        </p:blipFill>
        <p:spPr>
          <a:xfrm>
            <a:off x="6615068" y="937051"/>
            <a:ext cx="3347738" cy="2613987"/>
          </a:xfrm>
          <a:prstGeom prst="rect">
            <a:avLst/>
          </a:prstGeom>
          <a:noFill/>
          <a:ln>
            <a:noFill/>
          </a:ln>
        </p:spPr>
      </p:pic>
      <p:pic>
        <p:nvPicPr>
          <p:cNvPr id="436" name="Google Shape;436;p18"/>
          <p:cNvPicPr preferRelativeResize="0"/>
          <p:nvPr/>
        </p:nvPicPr>
        <p:blipFill rotWithShape="1">
          <a:blip r:embed="rId4">
            <a:alphaModFix/>
          </a:blip>
          <a:srcRect/>
          <a:stretch/>
        </p:blipFill>
        <p:spPr>
          <a:xfrm>
            <a:off x="-11749" y="0"/>
            <a:ext cx="12192000" cy="228600"/>
          </a:xfrm>
          <a:prstGeom prst="rect">
            <a:avLst/>
          </a:prstGeom>
          <a:noFill/>
          <a:ln>
            <a:noFill/>
          </a:ln>
        </p:spPr>
      </p:pic>
      <p:pic>
        <p:nvPicPr>
          <p:cNvPr id="437" name="Google Shape;437;p18"/>
          <p:cNvPicPr preferRelativeResize="0"/>
          <p:nvPr/>
        </p:nvPicPr>
        <p:blipFill rotWithShape="1">
          <a:blip r:embed="rId5">
            <a:alphaModFix/>
          </a:blip>
          <a:srcRect/>
          <a:stretch/>
        </p:blipFill>
        <p:spPr>
          <a:xfrm>
            <a:off x="2668243" y="2779776"/>
            <a:ext cx="4336987" cy="3121111"/>
          </a:xfrm>
          <a:prstGeom prst="rect">
            <a:avLst/>
          </a:prstGeom>
          <a:noFill/>
          <a:ln>
            <a:noFill/>
          </a:ln>
        </p:spPr>
      </p:pic>
      <p:sp>
        <p:nvSpPr>
          <p:cNvPr id="438" name="Google Shape;438;p18"/>
          <p:cNvSpPr txBox="1"/>
          <p:nvPr/>
        </p:nvSpPr>
        <p:spPr>
          <a:xfrm>
            <a:off x="7140329" y="1730381"/>
            <a:ext cx="218521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5400" b="0" i="0">
                <a:solidFill>
                  <a:srgbClr val="000000"/>
                </a:solidFill>
                <a:latin typeface="Calibri"/>
                <a:ea typeface="Calibri"/>
                <a:cs typeface="Calibri"/>
                <a:sym typeface="Calibri"/>
              </a:rPr>
              <a:t>انسجام؟</a:t>
            </a:r>
            <a:endParaRPr sz="5400" b="1">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445"/>
        <p:cNvGrpSpPr/>
        <p:nvPr/>
      </p:nvGrpSpPr>
      <p:grpSpPr>
        <a:xfrm>
          <a:off x="0" y="0"/>
          <a:ext cx="0" cy="0"/>
          <a:chOff x="0" y="0"/>
          <a:chExt cx="0" cy="0"/>
        </a:xfrm>
      </p:grpSpPr>
      <p:sp>
        <p:nvSpPr>
          <p:cNvPr id="446" name="Google Shape;446;p19"/>
          <p:cNvSpPr/>
          <p:nvPr/>
        </p:nvSpPr>
        <p:spPr>
          <a:xfrm rot="-5400000">
            <a:off x="10242193" y="486373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Donnie Evans / Alamy Stock Photo</a:t>
            </a:r>
            <a:endParaRPr sz="800">
              <a:solidFill>
                <a:srgbClr val="595959"/>
              </a:solidFill>
              <a:latin typeface="Calibri"/>
              <a:ea typeface="Calibri"/>
              <a:cs typeface="Calibri"/>
              <a:sym typeface="Calibri"/>
            </a:endParaRPr>
          </a:p>
        </p:txBody>
      </p:sp>
      <p:pic>
        <p:nvPicPr>
          <p:cNvPr id="447" name="Google Shape;447;p19" descr="En bild som visar utomhus, mark, marknadsplats, frukt&#10;&#10;Automatiskt genererad beskrivning"/>
          <p:cNvPicPr preferRelativeResize="0"/>
          <p:nvPr/>
        </p:nvPicPr>
        <p:blipFill rotWithShape="1">
          <a:blip r:embed="rId3">
            <a:alphaModFix/>
          </a:blip>
          <a:srcRect/>
          <a:stretch/>
        </p:blipFill>
        <p:spPr>
          <a:xfrm>
            <a:off x="3456000" y="864000"/>
            <a:ext cx="7920000" cy="5260090"/>
          </a:xfrm>
          <a:prstGeom prst="rect">
            <a:avLst/>
          </a:prstGeom>
          <a:noFill/>
          <a:ln>
            <a:noFill/>
          </a:ln>
        </p:spPr>
      </p:pic>
      <p:pic>
        <p:nvPicPr>
          <p:cNvPr id="448" name="Google Shape;448;p19"/>
          <p:cNvPicPr preferRelativeResize="0"/>
          <p:nvPr/>
        </p:nvPicPr>
        <p:blipFill rotWithShape="1">
          <a:blip r:embed="rId4">
            <a:alphaModFix/>
          </a:blip>
          <a:srcRect/>
          <a:stretch/>
        </p:blipFill>
        <p:spPr>
          <a:xfrm>
            <a:off x="540000" y="2747223"/>
            <a:ext cx="2484000" cy="178761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Shape 241"/>
        <p:cNvGrpSpPr/>
        <p:nvPr/>
      </p:nvGrpSpPr>
      <p:grpSpPr>
        <a:xfrm>
          <a:off x="0" y="0"/>
          <a:ext cx="0" cy="0"/>
          <a:chOff x="0" y="0"/>
          <a:chExt cx="0" cy="0"/>
        </a:xfrm>
      </p:grpSpPr>
      <p:pic>
        <p:nvPicPr>
          <p:cNvPr id="242" name="Google Shape;242;p2"/>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243" name="Google Shape;243;p2"/>
          <p:cNvSpPr txBox="1"/>
          <p:nvPr/>
        </p:nvSpPr>
        <p:spPr>
          <a:xfrm>
            <a:off x="0" y="800556"/>
            <a:ext cx="12192000" cy="24321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ar-SA" sz="4400" b="1" i="0" u="none" strike="noStrike" cap="none">
                <a:solidFill>
                  <a:schemeClr val="lt1"/>
                </a:solidFill>
                <a:latin typeface="Calibri"/>
                <a:ea typeface="Calibri"/>
                <a:cs typeface="Calibri"/>
                <a:sym typeface="Calibri"/>
              </a:rPr>
              <a:t>الجلسة الرا</a:t>
            </a:r>
            <a:r>
              <a:rPr lang="ar-SA" sz="4400" b="1">
                <a:solidFill>
                  <a:schemeClr val="lt1"/>
                </a:solidFill>
                <a:latin typeface="Calibri"/>
                <a:ea typeface="Calibri"/>
                <a:cs typeface="Calibri"/>
                <a:sym typeface="Calibri"/>
              </a:rPr>
              <a:t>بعة</a:t>
            </a:r>
            <a:r>
              <a:rPr lang="ar-SA" sz="4400" b="1" i="0" u="none" strike="noStrike" cap="none">
                <a:solidFill>
                  <a:schemeClr val="lt1"/>
                </a:solidFill>
                <a:latin typeface="Calibri"/>
                <a:ea typeface="Calibri"/>
                <a:cs typeface="Calibri"/>
                <a:sym typeface="Calibri"/>
              </a:rPr>
              <a:t> </a:t>
            </a:r>
            <a:r>
              <a:rPr lang="ar-SA" sz="4400" b="0" i="0" u="none" strike="noStrike" cap="none">
                <a:solidFill>
                  <a:schemeClr val="lt1"/>
                </a:solidFill>
                <a:latin typeface="Calibri"/>
                <a:ea typeface="Calibri"/>
                <a:cs typeface="Calibri"/>
                <a:sym typeface="Calibri"/>
              </a:rPr>
              <a:t> </a:t>
            </a:r>
            <a:endParaRPr sz="4400" b="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endParaRPr sz="1600" b="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r>
              <a:rPr lang="ar-SA" sz="7000" b="1" i="0" u="none" strike="noStrike" cap="none">
                <a:solidFill>
                  <a:schemeClr val="lt1"/>
                </a:solidFill>
                <a:latin typeface="Calibri"/>
                <a:ea typeface="Calibri"/>
                <a:cs typeface="Calibri"/>
                <a:sym typeface="Calibri"/>
              </a:rPr>
              <a:t>انتهاكات حرّية الدين أو المعتقد</a:t>
            </a:r>
            <a:r>
              <a:rPr lang="ar-SA" sz="7000" b="0" i="0" u="none" strike="noStrike" cap="none">
                <a:solidFill>
                  <a:schemeClr val="lt1"/>
                </a:solidFill>
                <a:latin typeface="Calibri"/>
                <a:ea typeface="Calibri"/>
                <a:cs typeface="Calibri"/>
                <a:sym typeface="Calibri"/>
              </a:rPr>
              <a:t> </a:t>
            </a:r>
            <a:endParaRPr sz="7000" b="0" i="0" u="none" strike="noStrike" cap="none">
              <a:solidFill>
                <a:schemeClr val="lt1"/>
              </a:solidFill>
              <a:latin typeface="Calibri"/>
              <a:ea typeface="Calibri"/>
              <a:cs typeface="Calibri"/>
              <a:sym typeface="Calibri"/>
            </a:endParaRPr>
          </a:p>
        </p:txBody>
      </p:sp>
      <p:pic>
        <p:nvPicPr>
          <p:cNvPr id="244" name="Google Shape;244;p2"/>
          <p:cNvPicPr preferRelativeResize="0"/>
          <p:nvPr/>
        </p:nvPicPr>
        <p:blipFill rotWithShape="1">
          <a:blip r:embed="rId4">
            <a:alphaModFix/>
          </a:blip>
          <a:srcRect/>
          <a:stretch/>
        </p:blipFill>
        <p:spPr>
          <a:xfrm>
            <a:off x="5176313" y="4262400"/>
            <a:ext cx="1839374" cy="18425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455"/>
        <p:cNvGrpSpPr/>
        <p:nvPr/>
      </p:nvGrpSpPr>
      <p:grpSpPr>
        <a:xfrm>
          <a:off x="0" y="0"/>
          <a:ext cx="0" cy="0"/>
          <a:chOff x="0" y="0"/>
          <a:chExt cx="0" cy="0"/>
        </a:xfrm>
      </p:grpSpPr>
      <p:pic>
        <p:nvPicPr>
          <p:cNvPr id="456" name="Google Shape;456;p20"/>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457" name="Google Shape;457;p20"/>
          <p:cNvPicPr preferRelativeResize="0"/>
          <p:nvPr/>
        </p:nvPicPr>
        <p:blipFill rotWithShape="1">
          <a:blip r:embed="rId4">
            <a:alphaModFix/>
          </a:blip>
          <a:srcRect/>
          <a:stretch/>
        </p:blipFill>
        <p:spPr>
          <a:xfrm>
            <a:off x="3154171" y="1645920"/>
            <a:ext cx="5883658" cy="38953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464"/>
        <p:cNvGrpSpPr/>
        <p:nvPr/>
      </p:nvGrpSpPr>
      <p:grpSpPr>
        <a:xfrm>
          <a:off x="0" y="0"/>
          <a:ext cx="0" cy="0"/>
          <a:chOff x="0" y="0"/>
          <a:chExt cx="0" cy="0"/>
        </a:xfrm>
      </p:grpSpPr>
      <p:pic>
        <p:nvPicPr>
          <p:cNvPr id="465" name="Google Shape;465;p21"/>
          <p:cNvPicPr preferRelativeResize="0"/>
          <p:nvPr/>
        </p:nvPicPr>
        <p:blipFill rotWithShape="1">
          <a:blip r:embed="rId3">
            <a:alphaModFix/>
          </a:blip>
          <a:srcRect/>
          <a:stretch/>
        </p:blipFill>
        <p:spPr>
          <a:xfrm>
            <a:off x="-11749" y="0"/>
            <a:ext cx="12192000" cy="228600"/>
          </a:xfrm>
          <a:prstGeom prst="rect">
            <a:avLst/>
          </a:prstGeom>
          <a:noFill/>
          <a:ln>
            <a:noFill/>
          </a:ln>
        </p:spPr>
      </p:pic>
      <p:grpSp>
        <p:nvGrpSpPr>
          <p:cNvPr id="466" name="Google Shape;466;p21"/>
          <p:cNvGrpSpPr/>
          <p:nvPr/>
        </p:nvGrpSpPr>
        <p:grpSpPr>
          <a:xfrm flipH="1">
            <a:off x="3345486" y="1524000"/>
            <a:ext cx="5501027" cy="4208623"/>
            <a:chOff x="3094333" y="1076608"/>
            <a:chExt cx="5979836" cy="4704783"/>
          </a:xfrm>
        </p:grpSpPr>
        <p:pic>
          <p:nvPicPr>
            <p:cNvPr id="467" name="Google Shape;467;p21"/>
            <p:cNvPicPr preferRelativeResize="0"/>
            <p:nvPr/>
          </p:nvPicPr>
          <p:blipFill rotWithShape="1">
            <a:blip r:embed="rId4">
              <a:alphaModFix/>
            </a:blip>
            <a:srcRect/>
            <a:stretch/>
          </p:blipFill>
          <p:spPr>
            <a:xfrm>
              <a:off x="3094333" y="1076608"/>
              <a:ext cx="5979836" cy="4704783"/>
            </a:xfrm>
            <a:prstGeom prst="rect">
              <a:avLst/>
            </a:prstGeom>
            <a:noFill/>
            <a:ln>
              <a:noFill/>
            </a:ln>
          </p:spPr>
        </p:pic>
        <p:pic>
          <p:nvPicPr>
            <p:cNvPr id="468" name="Google Shape;468;p21" descr="En bild som visar text, yxa, visitkort, vektorgrafik&#10;&#10;Automatiskt genererad beskrivning"/>
            <p:cNvPicPr preferRelativeResize="0"/>
            <p:nvPr/>
          </p:nvPicPr>
          <p:blipFill rotWithShape="1">
            <a:blip r:embed="rId5">
              <a:alphaModFix/>
            </a:blip>
            <a:srcRect/>
            <a:stretch/>
          </p:blipFill>
          <p:spPr>
            <a:xfrm rot="-1285175" flipH="1">
              <a:off x="4884199" y="3098073"/>
              <a:ext cx="625407" cy="1306864"/>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475"/>
        <p:cNvGrpSpPr/>
        <p:nvPr/>
      </p:nvGrpSpPr>
      <p:grpSpPr>
        <a:xfrm>
          <a:off x="0" y="0"/>
          <a:ext cx="0" cy="0"/>
          <a:chOff x="0" y="0"/>
          <a:chExt cx="0" cy="0"/>
        </a:xfrm>
      </p:grpSpPr>
      <p:pic>
        <p:nvPicPr>
          <p:cNvPr id="476" name="Google Shape;476;p22"/>
          <p:cNvPicPr preferRelativeResize="0"/>
          <p:nvPr/>
        </p:nvPicPr>
        <p:blipFill rotWithShape="1">
          <a:blip r:embed="rId3">
            <a:alphaModFix/>
          </a:blip>
          <a:srcRect/>
          <a:stretch/>
        </p:blipFill>
        <p:spPr>
          <a:xfrm>
            <a:off x="7643383" y="1572768"/>
            <a:ext cx="3428384" cy="3222189"/>
          </a:xfrm>
          <a:prstGeom prst="rect">
            <a:avLst/>
          </a:prstGeom>
          <a:noFill/>
          <a:ln>
            <a:noFill/>
          </a:ln>
        </p:spPr>
      </p:pic>
      <p:pic>
        <p:nvPicPr>
          <p:cNvPr id="477" name="Google Shape;477;p22"/>
          <p:cNvPicPr preferRelativeResize="0"/>
          <p:nvPr/>
        </p:nvPicPr>
        <p:blipFill rotWithShape="1">
          <a:blip r:embed="rId4">
            <a:alphaModFix/>
          </a:blip>
          <a:srcRect/>
          <a:stretch/>
        </p:blipFill>
        <p:spPr>
          <a:xfrm>
            <a:off x="4810780" y="2865120"/>
            <a:ext cx="2468840" cy="1620348"/>
          </a:xfrm>
          <a:prstGeom prst="rect">
            <a:avLst/>
          </a:prstGeom>
          <a:noFill/>
          <a:ln>
            <a:noFill/>
          </a:ln>
        </p:spPr>
      </p:pic>
      <p:pic>
        <p:nvPicPr>
          <p:cNvPr id="478" name="Google Shape;478;p22" descr="En bild som visar vektorgrafik&#10;&#10;Automatiskt genererad beskrivning"/>
          <p:cNvPicPr preferRelativeResize="0"/>
          <p:nvPr/>
        </p:nvPicPr>
        <p:blipFill rotWithShape="1">
          <a:blip r:embed="rId5">
            <a:alphaModFix/>
          </a:blip>
          <a:srcRect/>
          <a:stretch/>
        </p:blipFill>
        <p:spPr>
          <a:xfrm>
            <a:off x="943704" y="1572767"/>
            <a:ext cx="3231940" cy="322219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485"/>
        <p:cNvGrpSpPr/>
        <p:nvPr/>
      </p:nvGrpSpPr>
      <p:grpSpPr>
        <a:xfrm>
          <a:off x="0" y="0"/>
          <a:ext cx="0" cy="0"/>
          <a:chOff x="0" y="0"/>
          <a:chExt cx="0" cy="0"/>
        </a:xfrm>
      </p:grpSpPr>
      <p:pic>
        <p:nvPicPr>
          <p:cNvPr id="486" name="Google Shape;486;p23"/>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487" name="Google Shape;487;p23"/>
          <p:cNvSpPr/>
          <p:nvPr/>
        </p:nvSpPr>
        <p:spPr>
          <a:xfrm rot="-5400000">
            <a:off x="10240060"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Arial"/>
                <a:ea typeface="Arial"/>
                <a:cs typeface="Arial"/>
                <a:sym typeface="Arial"/>
              </a:rPr>
              <a:t>Photo Godong / Alamy Stock Photo</a:t>
            </a:r>
            <a:endParaRPr sz="800">
              <a:solidFill>
                <a:srgbClr val="595959"/>
              </a:solidFill>
              <a:latin typeface="Calibri"/>
              <a:ea typeface="Calibri"/>
              <a:cs typeface="Calibri"/>
              <a:sym typeface="Calibri"/>
            </a:endParaRPr>
          </a:p>
        </p:txBody>
      </p:sp>
      <p:pic>
        <p:nvPicPr>
          <p:cNvPr id="488" name="Google Shape;488;p23"/>
          <p:cNvPicPr preferRelativeResize="0"/>
          <p:nvPr/>
        </p:nvPicPr>
        <p:blipFill rotWithShape="1">
          <a:blip r:embed="rId4">
            <a:alphaModFix/>
          </a:blip>
          <a:srcRect/>
          <a:stretch/>
        </p:blipFill>
        <p:spPr>
          <a:xfrm>
            <a:off x="3453867" y="864000"/>
            <a:ext cx="7920000" cy="5280000"/>
          </a:xfrm>
          <a:prstGeom prst="rect">
            <a:avLst/>
          </a:prstGeom>
          <a:noFill/>
          <a:ln>
            <a:noFill/>
          </a:ln>
        </p:spPr>
      </p:pic>
      <p:pic>
        <p:nvPicPr>
          <p:cNvPr id="489" name="Google Shape;489;p23"/>
          <p:cNvPicPr preferRelativeResize="0"/>
          <p:nvPr/>
        </p:nvPicPr>
        <p:blipFill rotWithShape="1">
          <a:blip r:embed="rId5">
            <a:alphaModFix/>
          </a:blip>
          <a:srcRect/>
          <a:stretch/>
        </p:blipFill>
        <p:spPr>
          <a:xfrm>
            <a:off x="517371" y="2613851"/>
            <a:ext cx="2484000" cy="1630298"/>
          </a:xfrm>
          <a:prstGeom prst="rect">
            <a:avLst/>
          </a:prstGeom>
          <a:noFill/>
          <a:ln>
            <a:noFill/>
          </a:ln>
        </p:spPr>
      </p:pic>
      <p:pic>
        <p:nvPicPr>
          <p:cNvPr id="490" name="Google Shape;490;p23" descr="En bild som visar vektorgrafik&#10;&#10;Automatiskt genererad beskrivning"/>
          <p:cNvPicPr preferRelativeResize="0"/>
          <p:nvPr/>
        </p:nvPicPr>
        <p:blipFill rotWithShape="1">
          <a:blip r:embed="rId6">
            <a:alphaModFix/>
          </a:blip>
          <a:srcRect/>
          <a:stretch/>
        </p:blipFill>
        <p:spPr>
          <a:xfrm>
            <a:off x="938784" y="3188234"/>
            <a:ext cx="1079382" cy="105591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497"/>
        <p:cNvGrpSpPr/>
        <p:nvPr/>
      </p:nvGrpSpPr>
      <p:grpSpPr>
        <a:xfrm>
          <a:off x="0" y="0"/>
          <a:ext cx="0" cy="0"/>
          <a:chOff x="0" y="0"/>
          <a:chExt cx="0" cy="0"/>
        </a:xfrm>
      </p:grpSpPr>
      <p:pic>
        <p:nvPicPr>
          <p:cNvPr id="498" name="Google Shape;498;p24"/>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499" name="Google Shape;499;p24"/>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Arial"/>
                <a:ea typeface="Arial"/>
                <a:cs typeface="Arial"/>
                <a:sym typeface="Arial"/>
              </a:rPr>
              <a:t>Photo: Zoonar/Fred Pinheiro</a:t>
            </a:r>
            <a:endParaRPr sz="800">
              <a:solidFill>
                <a:srgbClr val="595959"/>
              </a:solidFill>
              <a:latin typeface="Calibri"/>
              <a:ea typeface="Calibri"/>
              <a:cs typeface="Calibri"/>
              <a:sym typeface="Calibri"/>
            </a:endParaRPr>
          </a:p>
        </p:txBody>
      </p:sp>
      <p:pic>
        <p:nvPicPr>
          <p:cNvPr id="500" name="Google Shape;500;p24"/>
          <p:cNvPicPr preferRelativeResize="0"/>
          <p:nvPr/>
        </p:nvPicPr>
        <p:blipFill rotWithShape="1">
          <a:blip r:embed="rId4">
            <a:alphaModFix/>
          </a:blip>
          <a:srcRect/>
          <a:stretch/>
        </p:blipFill>
        <p:spPr>
          <a:xfrm>
            <a:off x="3456000" y="864000"/>
            <a:ext cx="7920000" cy="5280000"/>
          </a:xfrm>
          <a:prstGeom prst="rect">
            <a:avLst/>
          </a:prstGeom>
          <a:noFill/>
          <a:ln>
            <a:noFill/>
          </a:ln>
        </p:spPr>
      </p:pic>
      <p:pic>
        <p:nvPicPr>
          <p:cNvPr id="501" name="Google Shape;501;p24" descr="En bild som visar pil&#10;&#10;Automatiskt genererad beskrivning"/>
          <p:cNvPicPr preferRelativeResize="0"/>
          <p:nvPr/>
        </p:nvPicPr>
        <p:blipFill rotWithShape="1">
          <a:blip r:embed="rId5">
            <a:alphaModFix/>
          </a:blip>
          <a:srcRect/>
          <a:stretch/>
        </p:blipFill>
        <p:spPr>
          <a:xfrm>
            <a:off x="667811" y="2343151"/>
            <a:ext cx="2484000" cy="209678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508"/>
        <p:cNvGrpSpPr/>
        <p:nvPr/>
      </p:nvGrpSpPr>
      <p:grpSpPr>
        <a:xfrm>
          <a:off x="0" y="0"/>
          <a:ext cx="0" cy="0"/>
          <a:chOff x="0" y="0"/>
          <a:chExt cx="0" cy="0"/>
        </a:xfrm>
      </p:grpSpPr>
      <p:pic>
        <p:nvPicPr>
          <p:cNvPr id="509" name="Google Shape;509;p25"/>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510" name="Google Shape;510;p25"/>
          <p:cNvPicPr preferRelativeResize="0"/>
          <p:nvPr/>
        </p:nvPicPr>
        <p:blipFill rotWithShape="1">
          <a:blip r:embed="rId4">
            <a:alphaModFix/>
          </a:blip>
          <a:srcRect/>
          <a:stretch/>
        </p:blipFill>
        <p:spPr>
          <a:xfrm>
            <a:off x="3456000" y="864000"/>
            <a:ext cx="7920000" cy="5280000"/>
          </a:xfrm>
          <a:prstGeom prst="rect">
            <a:avLst/>
          </a:prstGeom>
          <a:noFill/>
          <a:ln>
            <a:noFill/>
          </a:ln>
        </p:spPr>
      </p:pic>
      <p:sp>
        <p:nvSpPr>
          <p:cNvPr id="511" name="Google Shape;511;p25"/>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Image Leaks / Alamy Stock Photo</a:t>
            </a:r>
            <a:endParaRPr sz="800">
              <a:solidFill>
                <a:srgbClr val="595959"/>
              </a:solidFill>
              <a:latin typeface="Calibri"/>
              <a:ea typeface="Calibri"/>
              <a:cs typeface="Calibri"/>
              <a:sym typeface="Calibri"/>
            </a:endParaRPr>
          </a:p>
        </p:txBody>
      </p:sp>
      <p:pic>
        <p:nvPicPr>
          <p:cNvPr id="512" name="Google Shape;512;p25" descr="En bild som visar pil&#10;&#10;Automatiskt genererad beskrivning"/>
          <p:cNvPicPr preferRelativeResize="0"/>
          <p:nvPr/>
        </p:nvPicPr>
        <p:blipFill rotWithShape="1">
          <a:blip r:embed="rId5">
            <a:alphaModFix/>
          </a:blip>
          <a:srcRect/>
          <a:stretch/>
        </p:blipFill>
        <p:spPr>
          <a:xfrm>
            <a:off x="667811" y="2343151"/>
            <a:ext cx="2484000" cy="209678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519"/>
        <p:cNvGrpSpPr/>
        <p:nvPr/>
      </p:nvGrpSpPr>
      <p:grpSpPr>
        <a:xfrm>
          <a:off x="0" y="0"/>
          <a:ext cx="0" cy="0"/>
          <a:chOff x="0" y="0"/>
          <a:chExt cx="0" cy="0"/>
        </a:xfrm>
      </p:grpSpPr>
      <p:sp>
        <p:nvSpPr>
          <p:cNvPr id="520" name="Google Shape;520;p26"/>
          <p:cNvSpPr/>
          <p:nvPr/>
        </p:nvSpPr>
        <p:spPr>
          <a:xfrm rot="-5400000">
            <a:off x="8905461" y="4669718"/>
            <a:ext cx="378421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800">
              <a:solidFill>
                <a:srgbClr val="595959"/>
              </a:solidFill>
              <a:latin typeface="Calibri"/>
              <a:ea typeface="Calibri"/>
              <a:cs typeface="Calibri"/>
              <a:sym typeface="Calibri"/>
            </a:endParaRPr>
          </a:p>
        </p:txBody>
      </p:sp>
      <p:pic>
        <p:nvPicPr>
          <p:cNvPr id="521" name="Google Shape;521;p26"/>
          <p:cNvPicPr preferRelativeResize="0"/>
          <p:nvPr/>
        </p:nvPicPr>
        <p:blipFill rotWithShape="1">
          <a:blip r:embed="rId3">
            <a:alphaModFix/>
          </a:blip>
          <a:srcRect/>
          <a:stretch/>
        </p:blipFill>
        <p:spPr>
          <a:xfrm>
            <a:off x="3456000" y="864000"/>
            <a:ext cx="7920000" cy="5280000"/>
          </a:xfrm>
          <a:prstGeom prst="rect">
            <a:avLst/>
          </a:prstGeom>
          <a:noFill/>
          <a:ln>
            <a:noFill/>
          </a:ln>
        </p:spPr>
      </p:pic>
      <p:sp>
        <p:nvSpPr>
          <p:cNvPr id="522" name="Google Shape;522;p26"/>
          <p:cNvSpPr/>
          <p:nvPr/>
        </p:nvSpPr>
        <p:spPr>
          <a:xfrm rot="-5400000">
            <a:off x="10248250"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Tim Gainey / Alamy Stock Photo</a:t>
            </a:r>
            <a:endParaRPr sz="800">
              <a:solidFill>
                <a:srgbClr val="595959"/>
              </a:solidFill>
              <a:latin typeface="Calibri"/>
              <a:ea typeface="Calibri"/>
              <a:cs typeface="Calibri"/>
              <a:sym typeface="Calibri"/>
            </a:endParaRPr>
          </a:p>
        </p:txBody>
      </p:sp>
      <p:pic>
        <p:nvPicPr>
          <p:cNvPr id="523" name="Google Shape;523;p26" descr="En bild som visar text, vektorgrafik&#10;&#10;Automatiskt genererad beskrivning"/>
          <p:cNvPicPr preferRelativeResize="0"/>
          <p:nvPr/>
        </p:nvPicPr>
        <p:blipFill rotWithShape="1">
          <a:blip r:embed="rId4">
            <a:alphaModFix/>
          </a:blip>
          <a:srcRect/>
          <a:stretch/>
        </p:blipFill>
        <p:spPr>
          <a:xfrm>
            <a:off x="540000" y="1863383"/>
            <a:ext cx="2484000" cy="328123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530"/>
        <p:cNvGrpSpPr/>
        <p:nvPr/>
      </p:nvGrpSpPr>
      <p:grpSpPr>
        <a:xfrm>
          <a:off x="0" y="0"/>
          <a:ext cx="0" cy="0"/>
          <a:chOff x="0" y="0"/>
          <a:chExt cx="0" cy="0"/>
        </a:xfrm>
      </p:grpSpPr>
      <p:pic>
        <p:nvPicPr>
          <p:cNvPr id="531" name="Google Shape;531;p27"/>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532" name="Google Shape;532;p27" descr="En bild som visar träd, utomhus, himmel&#10;&#10;Automatiskt genererad beskrivning"/>
          <p:cNvPicPr preferRelativeResize="0"/>
          <p:nvPr/>
        </p:nvPicPr>
        <p:blipFill rotWithShape="1">
          <a:blip r:embed="rId4">
            <a:alphaModFix/>
          </a:blip>
          <a:srcRect/>
          <a:stretch/>
        </p:blipFill>
        <p:spPr>
          <a:xfrm>
            <a:off x="3456000" y="864000"/>
            <a:ext cx="7920000" cy="5269440"/>
          </a:xfrm>
          <a:prstGeom prst="rect">
            <a:avLst/>
          </a:prstGeom>
          <a:noFill/>
          <a:ln>
            <a:noFill/>
          </a:ln>
        </p:spPr>
      </p:pic>
      <p:pic>
        <p:nvPicPr>
          <p:cNvPr id="533" name="Google Shape;533;p27" descr="En bild som visar text, vektorgrafik&#10;&#10;Automatiskt genererad beskrivning"/>
          <p:cNvPicPr preferRelativeResize="0"/>
          <p:nvPr/>
        </p:nvPicPr>
        <p:blipFill rotWithShape="1">
          <a:blip r:embed="rId5">
            <a:alphaModFix/>
          </a:blip>
          <a:srcRect/>
          <a:stretch/>
        </p:blipFill>
        <p:spPr>
          <a:xfrm>
            <a:off x="540000" y="1863383"/>
            <a:ext cx="2484000" cy="3281234"/>
          </a:xfrm>
          <a:prstGeom prst="rect">
            <a:avLst/>
          </a:prstGeom>
          <a:noFill/>
          <a:ln>
            <a:noFill/>
          </a:ln>
        </p:spPr>
      </p:pic>
      <p:sp>
        <p:nvSpPr>
          <p:cNvPr id="534" name="Google Shape;534;p27"/>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Joerg Boethling/Alamy Stock Photo</a:t>
            </a:r>
            <a:endParaRPr sz="800">
              <a:solidFill>
                <a:srgbClr val="595959"/>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541"/>
        <p:cNvGrpSpPr/>
        <p:nvPr/>
      </p:nvGrpSpPr>
      <p:grpSpPr>
        <a:xfrm>
          <a:off x="0" y="0"/>
          <a:ext cx="0" cy="0"/>
          <a:chOff x="0" y="0"/>
          <a:chExt cx="0" cy="0"/>
        </a:xfrm>
      </p:grpSpPr>
      <p:pic>
        <p:nvPicPr>
          <p:cNvPr id="542" name="Google Shape;542;p28"/>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543" name="Google Shape;543;p28"/>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2020 Images / Alamy Stock Photo</a:t>
            </a:r>
            <a:endParaRPr sz="800">
              <a:solidFill>
                <a:srgbClr val="595959"/>
              </a:solidFill>
              <a:latin typeface="Calibri"/>
              <a:ea typeface="Calibri"/>
              <a:cs typeface="Calibri"/>
              <a:sym typeface="Calibri"/>
            </a:endParaRPr>
          </a:p>
        </p:txBody>
      </p:sp>
      <p:pic>
        <p:nvPicPr>
          <p:cNvPr id="544" name="Google Shape;544;p28"/>
          <p:cNvPicPr preferRelativeResize="0"/>
          <p:nvPr/>
        </p:nvPicPr>
        <p:blipFill rotWithShape="1">
          <a:blip r:embed="rId4">
            <a:alphaModFix/>
          </a:blip>
          <a:srcRect/>
          <a:stretch/>
        </p:blipFill>
        <p:spPr>
          <a:xfrm>
            <a:off x="3456000" y="864000"/>
            <a:ext cx="7920000" cy="5280000"/>
          </a:xfrm>
          <a:prstGeom prst="rect">
            <a:avLst/>
          </a:prstGeom>
          <a:noFill/>
          <a:ln>
            <a:noFill/>
          </a:ln>
        </p:spPr>
      </p:pic>
      <p:pic>
        <p:nvPicPr>
          <p:cNvPr id="545" name="Google Shape;545;p28" descr="En bild som visar text, vektorgrafik&#10;&#10;Automatiskt genererad beskrivning"/>
          <p:cNvPicPr preferRelativeResize="0"/>
          <p:nvPr/>
        </p:nvPicPr>
        <p:blipFill rotWithShape="1">
          <a:blip r:embed="rId5">
            <a:alphaModFix/>
          </a:blip>
          <a:srcRect/>
          <a:stretch/>
        </p:blipFill>
        <p:spPr>
          <a:xfrm>
            <a:off x="540000" y="1863383"/>
            <a:ext cx="2484000" cy="328123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552"/>
        <p:cNvGrpSpPr/>
        <p:nvPr/>
      </p:nvGrpSpPr>
      <p:grpSpPr>
        <a:xfrm>
          <a:off x="0" y="0"/>
          <a:ext cx="0" cy="0"/>
          <a:chOff x="0" y="0"/>
          <a:chExt cx="0" cy="0"/>
        </a:xfrm>
      </p:grpSpPr>
      <p:sp>
        <p:nvSpPr>
          <p:cNvPr id="553" name="Google Shape;553;p29"/>
          <p:cNvSpPr/>
          <p:nvPr/>
        </p:nvSpPr>
        <p:spPr>
          <a:xfrm rot="-5400000">
            <a:off x="9938839" y="4580295"/>
            <a:ext cx="308976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GREG BAKER / Getty images</a:t>
            </a:r>
            <a:endParaRPr sz="800">
              <a:solidFill>
                <a:srgbClr val="595959"/>
              </a:solidFill>
              <a:latin typeface="Calibri"/>
              <a:ea typeface="Calibri"/>
              <a:cs typeface="Calibri"/>
              <a:sym typeface="Calibri"/>
            </a:endParaRPr>
          </a:p>
        </p:txBody>
      </p:sp>
      <p:pic>
        <p:nvPicPr>
          <p:cNvPr id="554" name="Google Shape;554;p29"/>
          <p:cNvPicPr preferRelativeResize="0"/>
          <p:nvPr/>
        </p:nvPicPr>
        <p:blipFill rotWithShape="1">
          <a:blip r:embed="rId3">
            <a:alphaModFix/>
          </a:blip>
          <a:srcRect/>
          <a:stretch/>
        </p:blipFill>
        <p:spPr>
          <a:xfrm>
            <a:off x="3456000" y="864000"/>
            <a:ext cx="7920000" cy="5280000"/>
          </a:xfrm>
          <a:prstGeom prst="rect">
            <a:avLst/>
          </a:prstGeom>
          <a:noFill/>
          <a:ln>
            <a:noFill/>
          </a:ln>
        </p:spPr>
      </p:pic>
      <p:pic>
        <p:nvPicPr>
          <p:cNvPr id="555" name="Google Shape;555;p29" descr="En bild som visar text, vektorgrafik&#10;&#10;Automatiskt genererad beskrivning"/>
          <p:cNvPicPr preferRelativeResize="0"/>
          <p:nvPr/>
        </p:nvPicPr>
        <p:blipFill rotWithShape="1">
          <a:blip r:embed="rId4">
            <a:alphaModFix/>
          </a:blip>
          <a:srcRect/>
          <a:stretch/>
        </p:blipFill>
        <p:spPr>
          <a:xfrm>
            <a:off x="540000" y="1863383"/>
            <a:ext cx="2484000" cy="328123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251"/>
        <p:cNvGrpSpPr/>
        <p:nvPr/>
      </p:nvGrpSpPr>
      <p:grpSpPr>
        <a:xfrm>
          <a:off x="0" y="0"/>
          <a:ext cx="0" cy="0"/>
          <a:chOff x="0" y="0"/>
          <a:chExt cx="0" cy="0"/>
        </a:xfrm>
      </p:grpSpPr>
      <p:pic>
        <p:nvPicPr>
          <p:cNvPr id="252" name="Google Shape;252;p3"/>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253" name="Google Shape;253;p3"/>
          <p:cNvSpPr/>
          <p:nvPr/>
        </p:nvSpPr>
        <p:spPr>
          <a:xfrm>
            <a:off x="5247227" y="3230174"/>
            <a:ext cx="202821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5400" b="1" i="0" u="none" strike="noStrike" cap="none">
                <a:solidFill>
                  <a:srgbClr val="000000"/>
                </a:solidFill>
                <a:latin typeface="Calibri"/>
                <a:ea typeface="Calibri"/>
                <a:cs typeface="Calibri"/>
                <a:sym typeface="Calibri"/>
              </a:rPr>
              <a:t>التفكير </a:t>
            </a:r>
            <a:endParaRPr sz="5400" b="1" i="0" u="none" strike="noStrike" cap="none">
              <a:solidFill>
                <a:schemeClr val="dk1"/>
              </a:solidFill>
              <a:latin typeface="Calibri"/>
              <a:ea typeface="Calibri"/>
              <a:cs typeface="Calibri"/>
              <a:sym typeface="Calibri"/>
            </a:endParaRPr>
          </a:p>
        </p:txBody>
      </p:sp>
      <p:sp>
        <p:nvSpPr>
          <p:cNvPr id="254" name="Google Shape;254;p3"/>
          <p:cNvSpPr/>
          <p:nvPr/>
        </p:nvSpPr>
        <p:spPr>
          <a:xfrm>
            <a:off x="7377989" y="1357595"/>
            <a:ext cx="225404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5400" b="1" i="0" u="none" strike="noStrike" cap="none">
                <a:solidFill>
                  <a:srgbClr val="000000"/>
                </a:solidFill>
                <a:latin typeface="Calibri"/>
                <a:ea typeface="Calibri"/>
                <a:cs typeface="Calibri"/>
                <a:sym typeface="Calibri"/>
              </a:rPr>
              <a:t>الإيمان </a:t>
            </a:r>
            <a:endParaRPr sz="5400" b="1" i="0" u="none" strike="noStrike" cap="none">
              <a:solidFill>
                <a:schemeClr val="dk1"/>
              </a:solidFill>
              <a:latin typeface="Calibri"/>
              <a:ea typeface="Calibri"/>
              <a:cs typeface="Calibri"/>
              <a:sym typeface="Calibri"/>
            </a:endParaRPr>
          </a:p>
        </p:txBody>
      </p:sp>
      <p:sp>
        <p:nvSpPr>
          <p:cNvPr id="255" name="Google Shape;255;p3"/>
          <p:cNvSpPr/>
          <p:nvPr/>
        </p:nvSpPr>
        <p:spPr>
          <a:xfrm>
            <a:off x="2420618" y="5187884"/>
            <a:ext cx="294433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5400" b="1" i="0" u="none" strike="noStrike" cap="none">
                <a:solidFill>
                  <a:srgbClr val="000000"/>
                </a:solidFill>
                <a:latin typeface="Calibri"/>
                <a:ea typeface="Calibri"/>
                <a:cs typeface="Calibri"/>
                <a:sym typeface="Calibri"/>
              </a:rPr>
              <a:t>الرفض</a:t>
            </a:r>
            <a:endParaRPr sz="5400" b="1" i="0" u="none" strike="noStrike" cap="none">
              <a:solidFill>
                <a:schemeClr val="dk1"/>
              </a:solidFill>
              <a:latin typeface="Calibri"/>
              <a:ea typeface="Calibri"/>
              <a:cs typeface="Calibri"/>
              <a:sym typeface="Calibri"/>
            </a:endParaRPr>
          </a:p>
        </p:txBody>
      </p:sp>
      <p:sp>
        <p:nvSpPr>
          <p:cNvPr id="256" name="Google Shape;256;p3"/>
          <p:cNvSpPr/>
          <p:nvPr/>
        </p:nvSpPr>
        <p:spPr>
          <a:xfrm>
            <a:off x="2491532" y="1344667"/>
            <a:ext cx="277488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5400" b="1" i="0" u="none" strike="noStrike" cap="none">
                <a:solidFill>
                  <a:srgbClr val="000000"/>
                </a:solidFill>
                <a:latin typeface="Calibri"/>
                <a:ea typeface="Calibri"/>
                <a:cs typeface="Calibri"/>
                <a:sym typeface="Calibri"/>
              </a:rPr>
              <a:t>التشكيك </a:t>
            </a:r>
            <a:endParaRPr sz="5400" b="1" i="0" u="none" strike="noStrike" cap="none">
              <a:solidFill>
                <a:schemeClr val="dk1"/>
              </a:solidFill>
              <a:latin typeface="Calibri"/>
              <a:ea typeface="Calibri"/>
              <a:cs typeface="Calibri"/>
              <a:sym typeface="Calibri"/>
            </a:endParaRPr>
          </a:p>
        </p:txBody>
      </p:sp>
      <p:sp>
        <p:nvSpPr>
          <p:cNvPr id="257" name="Google Shape;257;p3"/>
          <p:cNvSpPr/>
          <p:nvPr/>
        </p:nvSpPr>
        <p:spPr>
          <a:xfrm>
            <a:off x="7102811" y="5128612"/>
            <a:ext cx="291160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5400" b="1" i="0" u="none" strike="noStrike" cap="none">
                <a:solidFill>
                  <a:srgbClr val="000000"/>
                </a:solidFill>
                <a:latin typeface="Calibri"/>
                <a:ea typeface="Calibri"/>
                <a:cs typeface="Calibri"/>
                <a:sym typeface="Calibri"/>
              </a:rPr>
              <a:t>الممارسة </a:t>
            </a:r>
            <a:endParaRPr sz="5400" b="1" i="0" u="none" strike="noStrike" cap="none">
              <a:solidFill>
                <a:schemeClr val="dk1"/>
              </a:solidFill>
              <a:latin typeface="Calibri"/>
              <a:ea typeface="Calibri"/>
              <a:cs typeface="Calibri"/>
              <a:sym typeface="Calibri"/>
            </a:endParaRPr>
          </a:p>
        </p:txBody>
      </p:sp>
      <p:sp>
        <p:nvSpPr>
          <p:cNvPr id="258" name="Google Shape;258;p3"/>
          <p:cNvSpPr/>
          <p:nvPr/>
        </p:nvSpPr>
        <p:spPr>
          <a:xfrm>
            <a:off x="8125574" y="3230176"/>
            <a:ext cx="1886555"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5400" b="1" i="0" u="none" strike="noStrike" cap="none">
                <a:solidFill>
                  <a:srgbClr val="000000"/>
                </a:solidFill>
                <a:latin typeface="Calibri"/>
                <a:ea typeface="Calibri"/>
                <a:cs typeface="Calibri"/>
                <a:sym typeface="Calibri"/>
              </a:rPr>
              <a:t>الانتماء </a:t>
            </a:r>
            <a:endParaRPr sz="5400" b="1" i="0" u="none" strike="noStrike" cap="none">
              <a:solidFill>
                <a:schemeClr val="dk1"/>
              </a:solidFill>
              <a:latin typeface="Calibri"/>
              <a:ea typeface="Calibri"/>
              <a:cs typeface="Calibri"/>
              <a:sym typeface="Calibri"/>
            </a:endParaRPr>
          </a:p>
        </p:txBody>
      </p:sp>
      <p:sp>
        <p:nvSpPr>
          <p:cNvPr id="259" name="Google Shape;259;p3"/>
          <p:cNvSpPr/>
          <p:nvPr/>
        </p:nvSpPr>
        <p:spPr>
          <a:xfrm>
            <a:off x="2009767" y="3230175"/>
            <a:ext cx="245728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5400" b="1" i="0" u="none" strike="noStrike" cap="none">
                <a:solidFill>
                  <a:srgbClr val="000000"/>
                </a:solidFill>
                <a:latin typeface="Calibri"/>
                <a:ea typeface="Calibri"/>
                <a:cs typeface="Calibri"/>
                <a:sym typeface="Calibri"/>
              </a:rPr>
              <a:t>التغيير </a:t>
            </a:r>
            <a:endParaRPr sz="5400" b="1" i="0" u="none" strike="noStrike" cap="non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562"/>
        <p:cNvGrpSpPr/>
        <p:nvPr/>
      </p:nvGrpSpPr>
      <p:grpSpPr>
        <a:xfrm>
          <a:off x="0" y="0"/>
          <a:ext cx="0" cy="0"/>
          <a:chOff x="0" y="0"/>
          <a:chExt cx="0" cy="0"/>
        </a:xfrm>
      </p:grpSpPr>
      <p:pic>
        <p:nvPicPr>
          <p:cNvPr id="563" name="Google Shape;563;p30"/>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564" name="Google Shape;564;p30"/>
          <p:cNvPicPr preferRelativeResize="0"/>
          <p:nvPr/>
        </p:nvPicPr>
        <p:blipFill rotWithShape="1">
          <a:blip r:embed="rId4">
            <a:alphaModFix/>
          </a:blip>
          <a:srcRect/>
          <a:stretch/>
        </p:blipFill>
        <p:spPr>
          <a:xfrm>
            <a:off x="3471294" y="2266834"/>
            <a:ext cx="5249412" cy="267530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571"/>
        <p:cNvGrpSpPr/>
        <p:nvPr/>
      </p:nvGrpSpPr>
      <p:grpSpPr>
        <a:xfrm>
          <a:off x="0" y="0"/>
          <a:ext cx="0" cy="0"/>
          <a:chOff x="0" y="0"/>
          <a:chExt cx="0" cy="0"/>
        </a:xfrm>
      </p:grpSpPr>
      <p:pic>
        <p:nvPicPr>
          <p:cNvPr id="572" name="Google Shape;572;p31"/>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573" name="Google Shape;573;p31"/>
          <p:cNvSpPr/>
          <p:nvPr/>
        </p:nvSpPr>
        <p:spPr>
          <a:xfrm rot="-5400000">
            <a:off x="9938839" y="4580295"/>
            <a:ext cx="308976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Alex Gavrikov / Alamy Stock Photo</a:t>
            </a:r>
            <a:endParaRPr sz="800">
              <a:solidFill>
                <a:srgbClr val="595959"/>
              </a:solidFill>
              <a:latin typeface="Calibri"/>
              <a:ea typeface="Calibri"/>
              <a:cs typeface="Calibri"/>
              <a:sym typeface="Calibri"/>
            </a:endParaRPr>
          </a:p>
        </p:txBody>
      </p:sp>
      <p:pic>
        <p:nvPicPr>
          <p:cNvPr id="574" name="Google Shape;574;p31"/>
          <p:cNvPicPr preferRelativeResize="0"/>
          <p:nvPr/>
        </p:nvPicPr>
        <p:blipFill rotWithShape="1">
          <a:blip r:embed="rId4">
            <a:alphaModFix/>
          </a:blip>
          <a:srcRect/>
          <a:stretch/>
        </p:blipFill>
        <p:spPr>
          <a:xfrm>
            <a:off x="3456000" y="864000"/>
            <a:ext cx="7920000" cy="5280000"/>
          </a:xfrm>
          <a:prstGeom prst="rect">
            <a:avLst/>
          </a:prstGeom>
          <a:noFill/>
          <a:ln>
            <a:noFill/>
          </a:ln>
        </p:spPr>
      </p:pic>
      <p:pic>
        <p:nvPicPr>
          <p:cNvPr id="575" name="Google Shape;575;p31"/>
          <p:cNvPicPr preferRelativeResize="0"/>
          <p:nvPr/>
        </p:nvPicPr>
        <p:blipFill rotWithShape="1">
          <a:blip r:embed="rId5">
            <a:alphaModFix/>
          </a:blip>
          <a:srcRect/>
          <a:stretch/>
        </p:blipFill>
        <p:spPr>
          <a:xfrm>
            <a:off x="540000" y="2796026"/>
            <a:ext cx="2484000" cy="126594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582"/>
        <p:cNvGrpSpPr/>
        <p:nvPr/>
      </p:nvGrpSpPr>
      <p:grpSpPr>
        <a:xfrm>
          <a:off x="0" y="0"/>
          <a:ext cx="0" cy="0"/>
          <a:chOff x="0" y="0"/>
          <a:chExt cx="0" cy="0"/>
        </a:xfrm>
      </p:grpSpPr>
      <p:pic>
        <p:nvPicPr>
          <p:cNvPr id="583" name="Google Shape;583;p32"/>
          <p:cNvPicPr preferRelativeResize="0"/>
          <p:nvPr/>
        </p:nvPicPr>
        <p:blipFill rotWithShape="1">
          <a:blip r:embed="rId3">
            <a:alphaModFix/>
          </a:blip>
          <a:srcRect/>
          <a:stretch/>
        </p:blipFill>
        <p:spPr>
          <a:xfrm>
            <a:off x="3456000" y="864000"/>
            <a:ext cx="7920000" cy="5280000"/>
          </a:xfrm>
          <a:prstGeom prst="rect">
            <a:avLst/>
          </a:prstGeom>
          <a:noFill/>
          <a:ln>
            <a:noFill/>
          </a:ln>
        </p:spPr>
      </p:pic>
      <p:pic>
        <p:nvPicPr>
          <p:cNvPr id="584" name="Google Shape;584;p32"/>
          <p:cNvPicPr preferRelativeResize="0"/>
          <p:nvPr/>
        </p:nvPicPr>
        <p:blipFill rotWithShape="1">
          <a:blip r:embed="rId4">
            <a:alphaModFix/>
          </a:blip>
          <a:srcRect/>
          <a:stretch/>
        </p:blipFill>
        <p:spPr>
          <a:xfrm>
            <a:off x="540000" y="2796026"/>
            <a:ext cx="2484000" cy="12659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591"/>
        <p:cNvGrpSpPr/>
        <p:nvPr/>
      </p:nvGrpSpPr>
      <p:grpSpPr>
        <a:xfrm>
          <a:off x="0" y="0"/>
          <a:ext cx="0" cy="0"/>
          <a:chOff x="0" y="0"/>
          <a:chExt cx="0" cy="0"/>
        </a:xfrm>
      </p:grpSpPr>
      <p:pic>
        <p:nvPicPr>
          <p:cNvPr id="592" name="Google Shape;592;p33"/>
          <p:cNvPicPr preferRelativeResize="0"/>
          <p:nvPr/>
        </p:nvPicPr>
        <p:blipFill rotWithShape="1">
          <a:blip r:embed="rId3">
            <a:alphaModFix/>
          </a:blip>
          <a:srcRect/>
          <a:stretch/>
        </p:blipFill>
        <p:spPr>
          <a:xfrm>
            <a:off x="8371396" y="1350557"/>
            <a:ext cx="3103717" cy="1951143"/>
          </a:xfrm>
          <a:prstGeom prst="rect">
            <a:avLst/>
          </a:prstGeom>
          <a:noFill/>
          <a:ln>
            <a:noFill/>
          </a:ln>
        </p:spPr>
      </p:pic>
      <p:pic>
        <p:nvPicPr>
          <p:cNvPr id="593" name="Google Shape;593;p33"/>
          <p:cNvPicPr preferRelativeResize="0"/>
          <p:nvPr/>
        </p:nvPicPr>
        <p:blipFill rotWithShape="1">
          <a:blip r:embed="rId4">
            <a:alphaModFix/>
          </a:blip>
          <a:srcRect/>
          <a:stretch/>
        </p:blipFill>
        <p:spPr>
          <a:xfrm>
            <a:off x="-11749" y="0"/>
            <a:ext cx="12192000" cy="228600"/>
          </a:xfrm>
          <a:prstGeom prst="rect">
            <a:avLst/>
          </a:prstGeom>
          <a:noFill/>
          <a:ln>
            <a:noFill/>
          </a:ln>
        </p:spPr>
      </p:pic>
      <p:grpSp>
        <p:nvGrpSpPr>
          <p:cNvPr id="594" name="Google Shape;594;p33"/>
          <p:cNvGrpSpPr/>
          <p:nvPr/>
        </p:nvGrpSpPr>
        <p:grpSpPr>
          <a:xfrm>
            <a:off x="4210594" y="1150620"/>
            <a:ext cx="3545172" cy="2529437"/>
            <a:chOff x="6782902" y="954458"/>
            <a:chExt cx="3592490" cy="2357840"/>
          </a:xfrm>
        </p:grpSpPr>
        <p:pic>
          <p:nvPicPr>
            <p:cNvPr id="595" name="Google Shape;595;p33"/>
            <p:cNvPicPr preferRelativeResize="0"/>
            <p:nvPr/>
          </p:nvPicPr>
          <p:blipFill rotWithShape="1">
            <a:blip r:embed="rId5">
              <a:alphaModFix/>
            </a:blip>
            <a:srcRect/>
            <a:stretch/>
          </p:blipFill>
          <p:spPr>
            <a:xfrm>
              <a:off x="6782902" y="954458"/>
              <a:ext cx="3592490" cy="2357840"/>
            </a:xfrm>
            <a:prstGeom prst="rect">
              <a:avLst/>
            </a:prstGeom>
            <a:noFill/>
            <a:ln>
              <a:noFill/>
            </a:ln>
          </p:spPr>
        </p:pic>
        <p:pic>
          <p:nvPicPr>
            <p:cNvPr id="596" name="Google Shape;596;p33"/>
            <p:cNvPicPr preferRelativeResize="0"/>
            <p:nvPr/>
          </p:nvPicPr>
          <p:blipFill rotWithShape="1">
            <a:blip r:embed="rId6">
              <a:alphaModFix/>
            </a:blip>
            <a:srcRect/>
            <a:stretch/>
          </p:blipFill>
          <p:spPr>
            <a:xfrm>
              <a:off x="7406749" y="1850862"/>
              <a:ext cx="1743238" cy="1461436"/>
            </a:xfrm>
            <a:prstGeom prst="rect">
              <a:avLst/>
            </a:prstGeom>
            <a:noFill/>
            <a:ln>
              <a:noFill/>
            </a:ln>
          </p:spPr>
        </p:pic>
      </p:grpSp>
      <p:pic>
        <p:nvPicPr>
          <p:cNvPr id="597" name="Google Shape;597;p33" descr="En bild som visar text, vektorgrafik&#10;&#10;Automatiskt genererad beskrivning"/>
          <p:cNvPicPr preferRelativeResize="0"/>
          <p:nvPr/>
        </p:nvPicPr>
        <p:blipFill rotWithShape="1">
          <a:blip r:embed="rId7">
            <a:alphaModFix/>
          </a:blip>
          <a:srcRect/>
          <a:stretch/>
        </p:blipFill>
        <p:spPr>
          <a:xfrm>
            <a:off x="870610" y="732018"/>
            <a:ext cx="2231789" cy="2948039"/>
          </a:xfrm>
          <a:prstGeom prst="rect">
            <a:avLst/>
          </a:prstGeom>
          <a:noFill/>
          <a:ln>
            <a:noFill/>
          </a:ln>
        </p:spPr>
      </p:pic>
      <p:pic>
        <p:nvPicPr>
          <p:cNvPr id="598" name="Google Shape;598;p33"/>
          <p:cNvPicPr preferRelativeResize="0"/>
          <p:nvPr/>
        </p:nvPicPr>
        <p:blipFill rotWithShape="1">
          <a:blip r:embed="rId8">
            <a:alphaModFix/>
          </a:blip>
          <a:srcRect/>
          <a:stretch/>
        </p:blipFill>
        <p:spPr>
          <a:xfrm>
            <a:off x="4210594" y="4301308"/>
            <a:ext cx="3747313" cy="190978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605"/>
        <p:cNvGrpSpPr/>
        <p:nvPr/>
      </p:nvGrpSpPr>
      <p:grpSpPr>
        <a:xfrm>
          <a:off x="0" y="0"/>
          <a:ext cx="0" cy="0"/>
          <a:chOff x="0" y="0"/>
          <a:chExt cx="0" cy="0"/>
        </a:xfrm>
      </p:grpSpPr>
      <p:pic>
        <p:nvPicPr>
          <p:cNvPr id="606" name="Google Shape;606;p34"/>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607" name="Google Shape;607;p34"/>
          <p:cNvSpPr/>
          <p:nvPr/>
        </p:nvSpPr>
        <p:spPr>
          <a:xfrm>
            <a:off x="0" y="2458366"/>
            <a:ext cx="10908000" cy="3477875"/>
          </a:xfrm>
          <a:prstGeom prst="rect">
            <a:avLst/>
          </a:prstGeom>
          <a:noFill/>
          <a:ln>
            <a:noFill/>
          </a:ln>
        </p:spPr>
        <p:txBody>
          <a:bodyPr spcFirstLastPara="1" wrap="square" lIns="91425" tIns="45700" rIns="91425" bIns="45700" anchor="t" anchorCtr="0">
            <a:spAutoFit/>
          </a:bodyPr>
          <a:lstStyle/>
          <a:p>
            <a:pPr marL="571500" marR="0" lvl="0" indent="-571500" algn="r" rtl="1">
              <a:spcBef>
                <a:spcPts val="0"/>
              </a:spcBef>
              <a:spcAft>
                <a:spcPts val="0"/>
              </a:spcAft>
              <a:buClr>
                <a:schemeClr val="dk1"/>
              </a:buClr>
              <a:buSzPts val="4400"/>
              <a:buFont typeface="Arial"/>
              <a:buChar char="•"/>
            </a:pPr>
            <a:r>
              <a:rPr lang="ar-SA" sz="4400">
                <a:solidFill>
                  <a:schemeClr val="dk1"/>
                </a:solidFill>
                <a:latin typeface="Calibri"/>
                <a:ea typeface="Calibri"/>
                <a:cs typeface="Calibri"/>
                <a:sym typeface="Calibri"/>
              </a:rPr>
              <a:t>من المتضرر؟ </a:t>
            </a:r>
            <a:endParaRPr/>
          </a:p>
          <a:p>
            <a:pPr marL="571500" marR="0" lvl="0" indent="-571500" algn="r" rtl="1">
              <a:spcBef>
                <a:spcPts val="0"/>
              </a:spcBef>
              <a:spcAft>
                <a:spcPts val="0"/>
              </a:spcAft>
              <a:buClr>
                <a:schemeClr val="dk1"/>
              </a:buClr>
              <a:buSzPts val="4400"/>
              <a:buFont typeface="Arial"/>
              <a:buChar char="•"/>
            </a:pPr>
            <a:r>
              <a:rPr lang="ar-SA" sz="4400">
                <a:solidFill>
                  <a:schemeClr val="dk1"/>
                </a:solidFill>
                <a:latin typeface="Calibri"/>
                <a:ea typeface="Calibri"/>
                <a:cs typeface="Calibri"/>
                <a:sym typeface="Calibri"/>
              </a:rPr>
              <a:t>ما مدى انتشارها؟ </a:t>
            </a:r>
            <a:endParaRPr/>
          </a:p>
          <a:p>
            <a:pPr marL="571500" marR="0" lvl="0" indent="-571500" algn="r" rtl="1">
              <a:spcBef>
                <a:spcPts val="0"/>
              </a:spcBef>
              <a:spcAft>
                <a:spcPts val="0"/>
              </a:spcAft>
              <a:buClr>
                <a:schemeClr val="dk1"/>
              </a:buClr>
              <a:buSzPts val="4400"/>
              <a:buFont typeface="Arial"/>
              <a:buChar char="•"/>
            </a:pPr>
            <a:r>
              <a:rPr lang="ar-SA" sz="4400">
                <a:solidFill>
                  <a:schemeClr val="dk1"/>
                </a:solidFill>
                <a:latin typeface="Calibri"/>
                <a:ea typeface="Calibri"/>
                <a:cs typeface="Calibri"/>
                <a:sym typeface="Calibri"/>
              </a:rPr>
              <a:t>ما مدى تكرارها؟ </a:t>
            </a:r>
            <a:endParaRPr/>
          </a:p>
          <a:p>
            <a:pPr marL="571500" marR="0" lvl="0" indent="-571500" algn="r" rtl="1">
              <a:spcBef>
                <a:spcPts val="0"/>
              </a:spcBef>
              <a:spcAft>
                <a:spcPts val="0"/>
              </a:spcAft>
              <a:buClr>
                <a:schemeClr val="dk1"/>
              </a:buClr>
              <a:buSzPts val="4400"/>
              <a:buFont typeface="Arial"/>
              <a:buChar char="•"/>
            </a:pPr>
            <a:r>
              <a:rPr lang="ar-SA" sz="4400">
                <a:solidFill>
                  <a:schemeClr val="dk1"/>
                </a:solidFill>
                <a:latin typeface="Calibri"/>
                <a:ea typeface="Calibri"/>
                <a:cs typeface="Calibri"/>
                <a:sym typeface="Calibri"/>
              </a:rPr>
              <a:t>ما مدى شدتها؟ </a:t>
            </a:r>
            <a:endParaRPr/>
          </a:p>
          <a:p>
            <a:pPr marL="571500" marR="0" lvl="0" indent="-571500" algn="r" rtl="1">
              <a:spcBef>
                <a:spcPts val="0"/>
              </a:spcBef>
              <a:spcAft>
                <a:spcPts val="0"/>
              </a:spcAft>
              <a:buClr>
                <a:schemeClr val="dk1"/>
              </a:buClr>
              <a:buSzPts val="4400"/>
              <a:buFont typeface="Arial"/>
              <a:buChar char="•"/>
            </a:pPr>
            <a:r>
              <a:rPr lang="ar-SA" sz="4400">
                <a:solidFill>
                  <a:schemeClr val="dk1"/>
                </a:solidFill>
                <a:latin typeface="Calibri"/>
                <a:ea typeface="Calibri"/>
                <a:cs typeface="Calibri"/>
                <a:sym typeface="Calibri"/>
              </a:rPr>
              <a:t>الحكومة متورطة؟ </a:t>
            </a:r>
            <a:endParaRPr/>
          </a:p>
        </p:txBody>
      </p:sp>
      <p:pic>
        <p:nvPicPr>
          <p:cNvPr id="608" name="Google Shape;608;p34" descr="En bild som visar text, vektorgrafik, ljus&#10;&#10;Automatiskt genererad beskrivning"/>
          <p:cNvPicPr preferRelativeResize="0"/>
          <p:nvPr/>
        </p:nvPicPr>
        <p:blipFill rotWithShape="1">
          <a:blip r:embed="rId4">
            <a:alphaModFix/>
          </a:blip>
          <a:srcRect/>
          <a:stretch/>
        </p:blipFill>
        <p:spPr>
          <a:xfrm rot="218485">
            <a:off x="1611784" y="1167960"/>
            <a:ext cx="3460086" cy="4946148"/>
          </a:xfrm>
          <a:prstGeom prst="rect">
            <a:avLst/>
          </a:prstGeom>
          <a:noFill/>
          <a:ln>
            <a:noFill/>
          </a:ln>
        </p:spPr>
      </p:pic>
      <p:pic>
        <p:nvPicPr>
          <p:cNvPr id="609" name="Google Shape;609;p34" descr="En bild som visar text, yxa, visitkort, vektorgrafik&#10;&#10;Automatiskt genererad beskrivning"/>
          <p:cNvPicPr preferRelativeResize="0"/>
          <p:nvPr/>
        </p:nvPicPr>
        <p:blipFill rotWithShape="1">
          <a:blip r:embed="rId5">
            <a:alphaModFix/>
          </a:blip>
          <a:srcRect/>
          <a:stretch/>
        </p:blipFill>
        <p:spPr>
          <a:xfrm rot="1285175">
            <a:off x="9293544" y="992936"/>
            <a:ext cx="603894" cy="12619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616"/>
        <p:cNvGrpSpPr/>
        <p:nvPr/>
      </p:nvGrpSpPr>
      <p:grpSpPr>
        <a:xfrm>
          <a:off x="0" y="0"/>
          <a:ext cx="0" cy="0"/>
          <a:chOff x="0" y="0"/>
          <a:chExt cx="0" cy="0"/>
        </a:xfrm>
      </p:grpSpPr>
      <p:grpSp>
        <p:nvGrpSpPr>
          <p:cNvPr id="617" name="Google Shape;617;p35"/>
          <p:cNvGrpSpPr/>
          <p:nvPr/>
        </p:nvGrpSpPr>
        <p:grpSpPr>
          <a:xfrm>
            <a:off x="1105253" y="1740027"/>
            <a:ext cx="2483999" cy="2088000"/>
            <a:chOff x="3094333" y="1076608"/>
            <a:chExt cx="5979836" cy="4704783"/>
          </a:xfrm>
        </p:grpSpPr>
        <p:pic>
          <p:nvPicPr>
            <p:cNvPr id="618" name="Google Shape;618;p35"/>
            <p:cNvPicPr preferRelativeResize="0"/>
            <p:nvPr/>
          </p:nvPicPr>
          <p:blipFill rotWithShape="1">
            <a:blip r:embed="rId3">
              <a:alphaModFix/>
            </a:blip>
            <a:srcRect/>
            <a:stretch/>
          </p:blipFill>
          <p:spPr>
            <a:xfrm>
              <a:off x="3094333" y="1076608"/>
              <a:ext cx="5979836" cy="4704783"/>
            </a:xfrm>
            <a:prstGeom prst="rect">
              <a:avLst/>
            </a:prstGeom>
            <a:noFill/>
            <a:ln>
              <a:noFill/>
            </a:ln>
          </p:spPr>
        </p:pic>
        <p:pic>
          <p:nvPicPr>
            <p:cNvPr id="619" name="Google Shape;619;p35" descr="En bild som visar text, yxa, visitkort, vektorgrafik&#10;&#10;Automatiskt genererad beskrivning"/>
            <p:cNvPicPr preferRelativeResize="0"/>
            <p:nvPr/>
          </p:nvPicPr>
          <p:blipFill rotWithShape="1">
            <a:blip r:embed="rId4">
              <a:alphaModFix/>
            </a:blip>
            <a:srcRect/>
            <a:stretch/>
          </p:blipFill>
          <p:spPr>
            <a:xfrm rot="1285175">
              <a:off x="6094272" y="3498064"/>
              <a:ext cx="625407" cy="1306864"/>
            </a:xfrm>
            <a:prstGeom prst="rect">
              <a:avLst/>
            </a:prstGeom>
            <a:noFill/>
            <a:ln>
              <a:noFill/>
            </a:ln>
          </p:spPr>
        </p:pic>
      </p:grpSp>
      <p:grpSp>
        <p:nvGrpSpPr>
          <p:cNvPr id="620" name="Google Shape;620;p35"/>
          <p:cNvGrpSpPr/>
          <p:nvPr/>
        </p:nvGrpSpPr>
        <p:grpSpPr>
          <a:xfrm>
            <a:off x="442374" y="4378819"/>
            <a:ext cx="11063412" cy="1963637"/>
            <a:chOff x="642724" y="1182920"/>
            <a:chExt cx="11063412" cy="1963637"/>
          </a:xfrm>
        </p:grpSpPr>
        <p:pic>
          <p:nvPicPr>
            <p:cNvPr id="621" name="Google Shape;621;p35"/>
            <p:cNvPicPr preferRelativeResize="0"/>
            <p:nvPr/>
          </p:nvPicPr>
          <p:blipFill rotWithShape="1">
            <a:blip r:embed="rId5">
              <a:alphaModFix/>
            </a:blip>
            <a:srcRect/>
            <a:stretch/>
          </p:blipFill>
          <p:spPr>
            <a:xfrm>
              <a:off x="642724" y="1182920"/>
              <a:ext cx="2483616" cy="1627422"/>
            </a:xfrm>
            <a:prstGeom prst="rect">
              <a:avLst/>
            </a:prstGeom>
            <a:noFill/>
            <a:ln>
              <a:noFill/>
            </a:ln>
          </p:spPr>
        </p:pic>
        <p:pic>
          <p:nvPicPr>
            <p:cNvPr id="622" name="Google Shape;622;p35"/>
            <p:cNvPicPr preferRelativeResize="0"/>
            <p:nvPr/>
          </p:nvPicPr>
          <p:blipFill rotWithShape="1">
            <a:blip r:embed="rId6">
              <a:alphaModFix/>
            </a:blip>
            <a:srcRect/>
            <a:stretch/>
          </p:blipFill>
          <p:spPr>
            <a:xfrm>
              <a:off x="6362204" y="1182920"/>
              <a:ext cx="2484000" cy="1787618"/>
            </a:xfrm>
            <a:prstGeom prst="rect">
              <a:avLst/>
            </a:prstGeom>
            <a:noFill/>
            <a:ln>
              <a:noFill/>
            </a:ln>
          </p:spPr>
        </p:pic>
        <p:pic>
          <p:nvPicPr>
            <p:cNvPr id="623" name="Google Shape;623;p35"/>
            <p:cNvPicPr preferRelativeResize="0"/>
            <p:nvPr/>
          </p:nvPicPr>
          <p:blipFill rotWithShape="1">
            <a:blip r:embed="rId7">
              <a:alphaModFix/>
            </a:blip>
            <a:srcRect/>
            <a:stretch/>
          </p:blipFill>
          <p:spPr>
            <a:xfrm>
              <a:off x="9222136" y="1182920"/>
              <a:ext cx="2484000" cy="1629195"/>
            </a:xfrm>
            <a:prstGeom prst="rect">
              <a:avLst/>
            </a:prstGeom>
            <a:noFill/>
            <a:ln>
              <a:noFill/>
            </a:ln>
          </p:spPr>
        </p:pic>
        <p:pic>
          <p:nvPicPr>
            <p:cNvPr id="624" name="Google Shape;624;p35"/>
            <p:cNvPicPr preferRelativeResize="0"/>
            <p:nvPr/>
          </p:nvPicPr>
          <p:blipFill rotWithShape="1">
            <a:blip r:embed="rId8">
              <a:alphaModFix/>
            </a:blip>
            <a:srcRect/>
            <a:stretch/>
          </p:blipFill>
          <p:spPr>
            <a:xfrm>
              <a:off x="3502272" y="1182920"/>
              <a:ext cx="2484000" cy="1963637"/>
            </a:xfrm>
            <a:prstGeom prst="rect">
              <a:avLst/>
            </a:prstGeom>
            <a:noFill/>
            <a:ln>
              <a:noFill/>
            </a:ln>
          </p:spPr>
        </p:pic>
      </p:grpSp>
      <p:pic>
        <p:nvPicPr>
          <p:cNvPr id="625" name="Google Shape;625;p35"/>
          <p:cNvPicPr preferRelativeResize="0"/>
          <p:nvPr/>
        </p:nvPicPr>
        <p:blipFill rotWithShape="1">
          <a:blip r:embed="rId9">
            <a:alphaModFix/>
          </a:blip>
          <a:srcRect/>
          <a:stretch/>
        </p:blipFill>
        <p:spPr>
          <a:xfrm>
            <a:off x="8231710" y="2290962"/>
            <a:ext cx="2855037" cy="1627422"/>
          </a:xfrm>
          <a:prstGeom prst="rect">
            <a:avLst/>
          </a:prstGeom>
          <a:noFill/>
          <a:ln>
            <a:noFill/>
          </a:ln>
        </p:spPr>
      </p:pic>
      <p:pic>
        <p:nvPicPr>
          <p:cNvPr id="626" name="Google Shape;626;p35"/>
          <p:cNvPicPr preferRelativeResize="0"/>
          <p:nvPr/>
        </p:nvPicPr>
        <p:blipFill rotWithShape="1">
          <a:blip r:embed="rId10">
            <a:alphaModFix/>
          </a:blip>
          <a:srcRect/>
          <a:stretch/>
        </p:blipFill>
        <p:spPr>
          <a:xfrm>
            <a:off x="4338318" y="846218"/>
            <a:ext cx="3515363" cy="1787619"/>
          </a:xfrm>
          <a:prstGeom prst="rect">
            <a:avLst/>
          </a:prstGeom>
          <a:noFill/>
          <a:ln>
            <a:noFill/>
          </a:ln>
        </p:spPr>
      </p:pic>
      <p:pic>
        <p:nvPicPr>
          <p:cNvPr id="627" name="Google Shape;627;p35" descr="En bild som visar text, yxa, visitkort, vektorgrafik&#10;&#10;Automatiskt genererad beskrivning"/>
          <p:cNvPicPr preferRelativeResize="0"/>
          <p:nvPr/>
        </p:nvPicPr>
        <p:blipFill rotWithShape="1">
          <a:blip r:embed="rId11">
            <a:alphaModFix/>
          </a:blip>
          <a:srcRect/>
          <a:stretch/>
        </p:blipFill>
        <p:spPr>
          <a:xfrm rot="1285175">
            <a:off x="5640187" y="2349236"/>
            <a:ext cx="603894" cy="126191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634"/>
        <p:cNvGrpSpPr/>
        <p:nvPr/>
      </p:nvGrpSpPr>
      <p:grpSpPr>
        <a:xfrm>
          <a:off x="0" y="0"/>
          <a:ext cx="0" cy="0"/>
          <a:chOff x="0" y="0"/>
          <a:chExt cx="0" cy="0"/>
        </a:xfrm>
      </p:grpSpPr>
      <p:pic>
        <p:nvPicPr>
          <p:cNvPr id="635" name="Google Shape;635;p36"/>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636" name="Google Shape;636;p36"/>
          <p:cNvPicPr preferRelativeResize="0"/>
          <p:nvPr/>
        </p:nvPicPr>
        <p:blipFill rotWithShape="1">
          <a:blip r:embed="rId4">
            <a:alphaModFix/>
          </a:blip>
          <a:srcRect/>
          <a:stretch/>
        </p:blipFill>
        <p:spPr>
          <a:xfrm>
            <a:off x="2700791" y="1755181"/>
            <a:ext cx="6766919" cy="389154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643"/>
        <p:cNvGrpSpPr/>
        <p:nvPr/>
      </p:nvGrpSpPr>
      <p:grpSpPr>
        <a:xfrm>
          <a:off x="0" y="0"/>
          <a:ext cx="0" cy="0"/>
          <a:chOff x="0" y="0"/>
          <a:chExt cx="0" cy="0"/>
        </a:xfrm>
      </p:grpSpPr>
      <p:pic>
        <p:nvPicPr>
          <p:cNvPr id="644" name="Google Shape;644;p37"/>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645" name="Google Shape;645;p37" descr="En bild som visar vektorgrafik&#10;&#10;Automatiskt genererad beskrivning"/>
          <p:cNvPicPr preferRelativeResize="0"/>
          <p:nvPr/>
        </p:nvPicPr>
        <p:blipFill rotWithShape="1">
          <a:blip r:embed="rId4">
            <a:alphaModFix/>
          </a:blip>
          <a:srcRect/>
          <a:stretch/>
        </p:blipFill>
        <p:spPr>
          <a:xfrm>
            <a:off x="1263425" y="2107846"/>
            <a:ext cx="3253280" cy="3243466"/>
          </a:xfrm>
          <a:prstGeom prst="rect">
            <a:avLst/>
          </a:prstGeom>
          <a:noFill/>
          <a:ln>
            <a:noFill/>
          </a:ln>
        </p:spPr>
      </p:pic>
      <p:pic>
        <p:nvPicPr>
          <p:cNvPr id="646" name="Google Shape;646;p37"/>
          <p:cNvPicPr preferRelativeResize="0"/>
          <p:nvPr/>
        </p:nvPicPr>
        <p:blipFill rotWithShape="1">
          <a:blip r:embed="rId5">
            <a:alphaModFix/>
          </a:blip>
          <a:srcRect/>
          <a:stretch/>
        </p:blipFill>
        <p:spPr>
          <a:xfrm>
            <a:off x="7007270" y="1949351"/>
            <a:ext cx="3921305" cy="3388064"/>
          </a:xfrm>
          <a:prstGeom prst="rect">
            <a:avLst/>
          </a:prstGeom>
          <a:noFill/>
          <a:ln>
            <a:noFill/>
          </a:ln>
        </p:spPr>
      </p:pic>
      <p:pic>
        <p:nvPicPr>
          <p:cNvPr id="647" name="Google Shape;647;p37" descr="En bild som visar text, yxa, visitkort, vektorgrafik&#10;&#10;Automatiskt genererad beskrivning"/>
          <p:cNvPicPr preferRelativeResize="0"/>
          <p:nvPr/>
        </p:nvPicPr>
        <p:blipFill rotWithShape="1">
          <a:blip r:embed="rId6">
            <a:alphaModFix/>
          </a:blip>
          <a:srcRect/>
          <a:stretch/>
        </p:blipFill>
        <p:spPr>
          <a:xfrm rot="1285175">
            <a:off x="5529117" y="1147700"/>
            <a:ext cx="1089719" cy="2277101"/>
          </a:xfrm>
          <a:prstGeom prst="rect">
            <a:avLst/>
          </a:prstGeom>
          <a:noFill/>
          <a:ln>
            <a:noFill/>
          </a:ln>
        </p:spPr>
      </p:pic>
      <p:grpSp>
        <p:nvGrpSpPr>
          <p:cNvPr id="648" name="Google Shape;648;p37"/>
          <p:cNvGrpSpPr/>
          <p:nvPr/>
        </p:nvGrpSpPr>
        <p:grpSpPr>
          <a:xfrm>
            <a:off x="871193" y="5460705"/>
            <a:ext cx="10449614" cy="783338"/>
            <a:chOff x="871193" y="5460705"/>
            <a:chExt cx="10449614" cy="783338"/>
          </a:xfrm>
        </p:grpSpPr>
        <p:sp>
          <p:nvSpPr>
            <p:cNvPr id="649" name="Google Shape;649;p37"/>
            <p:cNvSpPr txBox="1"/>
            <p:nvPr/>
          </p:nvSpPr>
          <p:spPr>
            <a:xfrm>
              <a:off x="871193" y="5474602"/>
              <a:ext cx="403774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4400">
                  <a:solidFill>
                    <a:schemeClr val="dk1"/>
                  </a:solidFill>
                  <a:latin typeface="Calibri"/>
                  <a:ea typeface="Calibri"/>
                  <a:cs typeface="Calibri"/>
                  <a:sym typeface="Calibri"/>
                </a:rPr>
                <a:t>النساء والفتيات</a:t>
              </a:r>
              <a:endParaRPr sz="4400">
                <a:solidFill>
                  <a:schemeClr val="dk1"/>
                </a:solidFill>
                <a:latin typeface="Calibri"/>
                <a:ea typeface="Calibri"/>
                <a:cs typeface="Calibri"/>
                <a:sym typeface="Calibri"/>
              </a:endParaRPr>
            </a:p>
          </p:txBody>
        </p:sp>
        <p:sp>
          <p:nvSpPr>
            <p:cNvPr id="650" name="Google Shape;650;p37"/>
            <p:cNvSpPr txBox="1"/>
            <p:nvPr/>
          </p:nvSpPr>
          <p:spPr>
            <a:xfrm>
              <a:off x="7283063" y="5460705"/>
              <a:ext cx="403774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4400">
                  <a:solidFill>
                    <a:schemeClr val="dk1"/>
                  </a:solidFill>
                  <a:latin typeface="Calibri"/>
                  <a:ea typeface="Calibri"/>
                  <a:cs typeface="Calibri"/>
                  <a:sym typeface="Calibri"/>
                </a:rPr>
                <a:t>الرجال والصبية</a:t>
              </a: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657"/>
        <p:cNvGrpSpPr/>
        <p:nvPr/>
      </p:nvGrpSpPr>
      <p:grpSpPr>
        <a:xfrm>
          <a:off x="0" y="0"/>
          <a:ext cx="0" cy="0"/>
          <a:chOff x="0" y="0"/>
          <a:chExt cx="0" cy="0"/>
        </a:xfrm>
      </p:grpSpPr>
      <p:grpSp>
        <p:nvGrpSpPr>
          <p:cNvPr id="658" name="Google Shape;658;p38"/>
          <p:cNvGrpSpPr/>
          <p:nvPr/>
        </p:nvGrpSpPr>
        <p:grpSpPr>
          <a:xfrm flipH="1">
            <a:off x="728023" y="-228044"/>
            <a:ext cx="10126354" cy="7314858"/>
            <a:chOff x="1337623" y="-228044"/>
            <a:chExt cx="10126354" cy="7314858"/>
          </a:xfrm>
        </p:grpSpPr>
        <p:pic>
          <p:nvPicPr>
            <p:cNvPr id="659" name="Google Shape;659;p38" descr="En bild som visar text&#10;&#10;Automatiskt genererad beskrivning"/>
            <p:cNvPicPr preferRelativeResize="0"/>
            <p:nvPr/>
          </p:nvPicPr>
          <p:blipFill rotWithShape="1">
            <a:blip r:embed="rId3">
              <a:alphaModFix/>
            </a:blip>
            <a:srcRect/>
            <a:stretch/>
          </p:blipFill>
          <p:spPr>
            <a:xfrm>
              <a:off x="7971228" y="2232807"/>
              <a:ext cx="3492749" cy="2556692"/>
            </a:xfrm>
            <a:prstGeom prst="rect">
              <a:avLst/>
            </a:prstGeom>
            <a:noFill/>
            <a:ln>
              <a:noFill/>
            </a:ln>
          </p:spPr>
        </p:pic>
        <p:grpSp>
          <p:nvGrpSpPr>
            <p:cNvPr id="660" name="Google Shape;660;p38"/>
            <p:cNvGrpSpPr/>
            <p:nvPr/>
          </p:nvGrpSpPr>
          <p:grpSpPr>
            <a:xfrm>
              <a:off x="1337623" y="1626432"/>
              <a:ext cx="3747313" cy="2662063"/>
              <a:chOff x="1696938" y="1536658"/>
              <a:chExt cx="3747313" cy="2662063"/>
            </a:xfrm>
          </p:grpSpPr>
          <p:pic>
            <p:nvPicPr>
              <p:cNvPr id="661" name="Google Shape;661;p38"/>
              <p:cNvPicPr preferRelativeResize="0"/>
              <p:nvPr/>
            </p:nvPicPr>
            <p:blipFill rotWithShape="1">
              <a:blip r:embed="rId4">
                <a:alphaModFix/>
              </a:blip>
              <a:srcRect/>
              <a:stretch/>
            </p:blipFill>
            <p:spPr>
              <a:xfrm flipH="1">
                <a:off x="1696938" y="2288937"/>
                <a:ext cx="3747313" cy="1909784"/>
              </a:xfrm>
              <a:prstGeom prst="rect">
                <a:avLst/>
              </a:prstGeom>
              <a:noFill/>
              <a:ln>
                <a:noFill/>
              </a:ln>
            </p:spPr>
          </p:pic>
          <p:pic>
            <p:nvPicPr>
              <p:cNvPr id="662" name="Google Shape;662;p38" descr="En bild som visar text, yxa, visitkort, vektorgrafik&#10;&#10;Automatiskt genererad beskrivning"/>
              <p:cNvPicPr preferRelativeResize="0"/>
              <p:nvPr/>
            </p:nvPicPr>
            <p:blipFill rotWithShape="1">
              <a:blip r:embed="rId5">
                <a:alphaModFix/>
              </a:blip>
              <a:srcRect/>
              <a:stretch/>
            </p:blipFill>
            <p:spPr>
              <a:xfrm rot="-1285175" flipH="1">
                <a:off x="2414578" y="1609404"/>
                <a:ext cx="658727" cy="1376490"/>
              </a:xfrm>
              <a:prstGeom prst="rect">
                <a:avLst/>
              </a:prstGeom>
              <a:noFill/>
              <a:ln>
                <a:noFill/>
              </a:ln>
            </p:spPr>
          </p:pic>
        </p:grpSp>
        <p:pic>
          <p:nvPicPr>
            <p:cNvPr id="663" name="Google Shape;663;p38"/>
            <p:cNvPicPr preferRelativeResize="0"/>
            <p:nvPr/>
          </p:nvPicPr>
          <p:blipFill rotWithShape="1">
            <a:blip r:embed="rId6">
              <a:alphaModFix/>
            </a:blip>
            <a:srcRect/>
            <a:stretch/>
          </p:blipFill>
          <p:spPr>
            <a:xfrm rot="7457007">
              <a:off x="4792394" y="3658067"/>
              <a:ext cx="2426117" cy="3104284"/>
            </a:xfrm>
            <a:prstGeom prst="rect">
              <a:avLst/>
            </a:prstGeom>
            <a:noFill/>
            <a:ln>
              <a:noFill/>
            </a:ln>
          </p:spPr>
        </p:pic>
        <p:pic>
          <p:nvPicPr>
            <p:cNvPr id="664" name="Google Shape;664;p38"/>
            <p:cNvPicPr preferRelativeResize="0"/>
            <p:nvPr/>
          </p:nvPicPr>
          <p:blipFill rotWithShape="1">
            <a:blip r:embed="rId6">
              <a:alphaModFix/>
            </a:blip>
            <a:srcRect/>
            <a:stretch/>
          </p:blipFill>
          <p:spPr>
            <a:xfrm rot="-3127519">
              <a:off x="5127465" y="130265"/>
              <a:ext cx="2426117" cy="3104284"/>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671"/>
        <p:cNvGrpSpPr/>
        <p:nvPr/>
      </p:nvGrpSpPr>
      <p:grpSpPr>
        <a:xfrm>
          <a:off x="0" y="0"/>
          <a:ext cx="0" cy="0"/>
          <a:chOff x="0" y="0"/>
          <a:chExt cx="0" cy="0"/>
        </a:xfrm>
      </p:grpSpPr>
      <p:pic>
        <p:nvPicPr>
          <p:cNvPr id="672" name="Google Shape;672;p39"/>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673" name="Google Shape;673;p39"/>
          <p:cNvPicPr preferRelativeResize="0"/>
          <p:nvPr/>
        </p:nvPicPr>
        <p:blipFill rotWithShape="1">
          <a:blip r:embed="rId4">
            <a:alphaModFix/>
          </a:blip>
          <a:srcRect/>
          <a:stretch/>
        </p:blipFill>
        <p:spPr>
          <a:xfrm>
            <a:off x="2564797" y="2068716"/>
            <a:ext cx="7062406" cy="32607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266"/>
        <p:cNvGrpSpPr/>
        <p:nvPr/>
      </p:nvGrpSpPr>
      <p:grpSpPr>
        <a:xfrm>
          <a:off x="0" y="0"/>
          <a:ext cx="0" cy="0"/>
          <a:chOff x="0" y="0"/>
          <a:chExt cx="0" cy="0"/>
        </a:xfrm>
      </p:grpSpPr>
      <p:pic>
        <p:nvPicPr>
          <p:cNvPr id="267" name="Google Shape;267;p4"/>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268" name="Google Shape;268;p4" descr="En bild som visar text, yxa, visitkort, vektorgrafik&#10;&#10;Automatiskt genererad beskrivning"/>
          <p:cNvPicPr preferRelativeResize="0"/>
          <p:nvPr/>
        </p:nvPicPr>
        <p:blipFill rotWithShape="1">
          <a:blip r:embed="rId4">
            <a:alphaModFix/>
          </a:blip>
          <a:srcRect/>
          <a:stretch/>
        </p:blipFill>
        <p:spPr>
          <a:xfrm rot="1285175">
            <a:off x="5161437" y="3549342"/>
            <a:ext cx="1089719" cy="2277101"/>
          </a:xfrm>
          <a:prstGeom prst="rect">
            <a:avLst/>
          </a:prstGeom>
          <a:noFill/>
          <a:ln>
            <a:noFill/>
          </a:ln>
        </p:spPr>
      </p:pic>
      <p:pic>
        <p:nvPicPr>
          <p:cNvPr id="269" name="Google Shape;269;p4"/>
          <p:cNvPicPr preferRelativeResize="0"/>
          <p:nvPr/>
        </p:nvPicPr>
        <p:blipFill rotWithShape="1">
          <a:blip r:embed="rId5">
            <a:alphaModFix/>
          </a:blip>
          <a:srcRect/>
          <a:stretch/>
        </p:blipFill>
        <p:spPr>
          <a:xfrm>
            <a:off x="4399572" y="780162"/>
            <a:ext cx="3369357" cy="232533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680"/>
        <p:cNvGrpSpPr/>
        <p:nvPr/>
      </p:nvGrpSpPr>
      <p:grpSpPr>
        <a:xfrm>
          <a:off x="0" y="0"/>
          <a:ext cx="0" cy="0"/>
          <a:chOff x="0" y="0"/>
          <a:chExt cx="0" cy="0"/>
        </a:xfrm>
      </p:grpSpPr>
      <p:pic>
        <p:nvPicPr>
          <p:cNvPr id="681" name="Google Shape;681;p40"/>
          <p:cNvPicPr preferRelativeResize="0"/>
          <p:nvPr/>
        </p:nvPicPr>
        <p:blipFill rotWithShape="1">
          <a:blip r:embed="rId3">
            <a:alphaModFix/>
          </a:blip>
          <a:srcRect/>
          <a:stretch/>
        </p:blipFill>
        <p:spPr>
          <a:xfrm>
            <a:off x="-11749" y="0"/>
            <a:ext cx="12192000" cy="228600"/>
          </a:xfrm>
          <a:prstGeom prst="rect">
            <a:avLst/>
          </a:prstGeom>
          <a:noFill/>
          <a:ln>
            <a:noFill/>
          </a:ln>
        </p:spPr>
      </p:pic>
      <p:grpSp>
        <p:nvGrpSpPr>
          <p:cNvPr id="682" name="Google Shape;682;p40"/>
          <p:cNvGrpSpPr/>
          <p:nvPr/>
        </p:nvGrpSpPr>
        <p:grpSpPr>
          <a:xfrm>
            <a:off x="4600092" y="4488906"/>
            <a:ext cx="2991815" cy="1912580"/>
            <a:chOff x="6782902" y="954458"/>
            <a:chExt cx="3592490" cy="2357840"/>
          </a:xfrm>
        </p:grpSpPr>
        <p:pic>
          <p:nvPicPr>
            <p:cNvPr id="683" name="Google Shape;683;p40"/>
            <p:cNvPicPr preferRelativeResize="0"/>
            <p:nvPr/>
          </p:nvPicPr>
          <p:blipFill rotWithShape="1">
            <a:blip r:embed="rId4">
              <a:alphaModFix/>
            </a:blip>
            <a:srcRect/>
            <a:stretch/>
          </p:blipFill>
          <p:spPr>
            <a:xfrm>
              <a:off x="6782902" y="954458"/>
              <a:ext cx="3592490" cy="2357840"/>
            </a:xfrm>
            <a:prstGeom prst="rect">
              <a:avLst/>
            </a:prstGeom>
            <a:noFill/>
            <a:ln>
              <a:noFill/>
            </a:ln>
          </p:spPr>
        </p:pic>
        <p:pic>
          <p:nvPicPr>
            <p:cNvPr id="684" name="Google Shape;684;p40"/>
            <p:cNvPicPr preferRelativeResize="0"/>
            <p:nvPr/>
          </p:nvPicPr>
          <p:blipFill rotWithShape="1">
            <a:blip r:embed="rId5">
              <a:alphaModFix/>
            </a:blip>
            <a:srcRect/>
            <a:stretch/>
          </p:blipFill>
          <p:spPr>
            <a:xfrm>
              <a:off x="7406749" y="1850862"/>
              <a:ext cx="1743238" cy="1461436"/>
            </a:xfrm>
            <a:prstGeom prst="rect">
              <a:avLst/>
            </a:prstGeom>
            <a:noFill/>
            <a:ln>
              <a:noFill/>
            </a:ln>
          </p:spPr>
        </p:pic>
      </p:grpSp>
      <p:pic>
        <p:nvPicPr>
          <p:cNvPr id="685" name="Google Shape;685;p40"/>
          <p:cNvPicPr preferRelativeResize="0"/>
          <p:nvPr/>
        </p:nvPicPr>
        <p:blipFill rotWithShape="1">
          <a:blip r:embed="rId6">
            <a:alphaModFix/>
          </a:blip>
          <a:srcRect/>
          <a:stretch/>
        </p:blipFill>
        <p:spPr>
          <a:xfrm>
            <a:off x="8472604" y="4488906"/>
            <a:ext cx="2560516" cy="1612573"/>
          </a:xfrm>
          <a:prstGeom prst="rect">
            <a:avLst/>
          </a:prstGeom>
          <a:noFill/>
          <a:ln>
            <a:noFill/>
          </a:ln>
        </p:spPr>
      </p:pic>
      <p:pic>
        <p:nvPicPr>
          <p:cNvPr id="686" name="Google Shape;686;p40" descr="En bild som visar text, vektorgrafik&#10;&#10;Automatiskt genererad beskrivning"/>
          <p:cNvPicPr preferRelativeResize="0"/>
          <p:nvPr/>
        </p:nvPicPr>
        <p:blipFill rotWithShape="1">
          <a:blip r:embed="rId7">
            <a:alphaModFix/>
          </a:blip>
          <a:srcRect/>
          <a:stretch/>
        </p:blipFill>
        <p:spPr>
          <a:xfrm>
            <a:off x="1383665" y="3961546"/>
            <a:ext cx="1696575" cy="2249539"/>
          </a:xfrm>
          <a:prstGeom prst="rect">
            <a:avLst/>
          </a:prstGeom>
          <a:noFill/>
          <a:ln>
            <a:noFill/>
          </a:ln>
        </p:spPr>
      </p:pic>
      <p:pic>
        <p:nvPicPr>
          <p:cNvPr id="687" name="Google Shape;687;p40"/>
          <p:cNvPicPr preferRelativeResize="0"/>
          <p:nvPr/>
        </p:nvPicPr>
        <p:blipFill rotWithShape="1">
          <a:blip r:embed="rId8">
            <a:alphaModFix/>
          </a:blip>
          <a:srcRect/>
          <a:stretch/>
        </p:blipFill>
        <p:spPr>
          <a:xfrm>
            <a:off x="8247378" y="899522"/>
            <a:ext cx="2785742" cy="1410857"/>
          </a:xfrm>
          <a:prstGeom prst="rect">
            <a:avLst/>
          </a:prstGeom>
          <a:noFill/>
          <a:ln>
            <a:noFill/>
          </a:ln>
        </p:spPr>
      </p:pic>
      <p:pic>
        <p:nvPicPr>
          <p:cNvPr id="688" name="Google Shape;688;p40" descr="En bild som visar text&#10;&#10;Automatiskt genererad beskrivning"/>
          <p:cNvPicPr preferRelativeResize="0"/>
          <p:nvPr/>
        </p:nvPicPr>
        <p:blipFill rotWithShape="1">
          <a:blip r:embed="rId9">
            <a:alphaModFix/>
          </a:blip>
          <a:srcRect/>
          <a:stretch/>
        </p:blipFill>
        <p:spPr>
          <a:xfrm>
            <a:off x="4714586" y="609021"/>
            <a:ext cx="2576535" cy="1876335"/>
          </a:xfrm>
          <a:prstGeom prst="rect">
            <a:avLst/>
          </a:prstGeom>
          <a:noFill/>
          <a:ln>
            <a:noFill/>
          </a:ln>
        </p:spPr>
      </p:pic>
      <p:pic>
        <p:nvPicPr>
          <p:cNvPr id="689" name="Google Shape;689;p40"/>
          <p:cNvPicPr preferRelativeResize="0"/>
          <p:nvPr/>
        </p:nvPicPr>
        <p:blipFill rotWithShape="1">
          <a:blip r:embed="rId10">
            <a:alphaModFix/>
          </a:blip>
          <a:srcRect/>
          <a:stretch/>
        </p:blipFill>
        <p:spPr>
          <a:xfrm>
            <a:off x="1018141" y="952403"/>
            <a:ext cx="2933274" cy="1360658"/>
          </a:xfrm>
          <a:prstGeom prst="rect">
            <a:avLst/>
          </a:prstGeom>
          <a:noFill/>
          <a:ln>
            <a:noFill/>
          </a:ln>
        </p:spPr>
      </p:pic>
      <p:pic>
        <p:nvPicPr>
          <p:cNvPr id="690" name="Google Shape;690;p40" descr="En bild som visar text, yxa, visitkort, vektorgrafik&#10;&#10;Automatiskt genererad beskrivning"/>
          <p:cNvPicPr preferRelativeResize="0"/>
          <p:nvPr/>
        </p:nvPicPr>
        <p:blipFill rotWithShape="1">
          <a:blip r:embed="rId11">
            <a:alphaModFix/>
          </a:blip>
          <a:srcRect/>
          <a:stretch/>
        </p:blipFill>
        <p:spPr>
          <a:xfrm rot="1285175">
            <a:off x="3266169" y="624178"/>
            <a:ext cx="589935" cy="1129818"/>
          </a:xfrm>
          <a:prstGeom prst="rect">
            <a:avLst/>
          </a:prstGeom>
          <a:noFill/>
          <a:ln>
            <a:noFill/>
          </a:ln>
        </p:spPr>
      </p:pic>
      <p:sp>
        <p:nvSpPr>
          <p:cNvPr id="691" name="Google Shape;691;p40"/>
          <p:cNvSpPr txBox="1"/>
          <p:nvPr/>
        </p:nvSpPr>
        <p:spPr>
          <a:xfrm>
            <a:off x="2148112" y="2792182"/>
            <a:ext cx="7714340" cy="1446550"/>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4400" b="0" i="0">
                <a:solidFill>
                  <a:srgbClr val="000000"/>
                </a:solidFill>
                <a:latin typeface="Calibri"/>
                <a:ea typeface="Calibri"/>
                <a:cs typeface="Calibri"/>
                <a:sym typeface="Calibri"/>
              </a:rPr>
              <a:t>ما نوع الانتهاكات التي تحدث ومن المسؤول عنها؟ </a:t>
            </a:r>
            <a:endParaRPr sz="44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698"/>
        <p:cNvGrpSpPr/>
        <p:nvPr/>
      </p:nvGrpSpPr>
      <p:grpSpPr>
        <a:xfrm>
          <a:off x="0" y="0"/>
          <a:ext cx="0" cy="0"/>
          <a:chOff x="0" y="0"/>
          <a:chExt cx="0" cy="0"/>
        </a:xfrm>
      </p:grpSpPr>
      <p:pic>
        <p:nvPicPr>
          <p:cNvPr id="699" name="Google Shape;699;p41"/>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700" name="Google Shape;700;p41"/>
          <p:cNvPicPr preferRelativeResize="0"/>
          <p:nvPr/>
        </p:nvPicPr>
        <p:blipFill rotWithShape="1">
          <a:blip r:embed="rId4">
            <a:alphaModFix/>
          </a:blip>
          <a:srcRect/>
          <a:stretch/>
        </p:blipFill>
        <p:spPr>
          <a:xfrm>
            <a:off x="1524000" y="486879"/>
            <a:ext cx="9144000" cy="6096000"/>
          </a:xfrm>
          <a:prstGeom prst="rect">
            <a:avLst/>
          </a:prstGeom>
          <a:noFill/>
          <a:ln>
            <a:noFill/>
          </a:ln>
        </p:spPr>
      </p:pic>
      <p:sp>
        <p:nvSpPr>
          <p:cNvPr id="701" name="Google Shape;701;p41"/>
          <p:cNvSpPr/>
          <p:nvPr/>
        </p:nvSpPr>
        <p:spPr>
          <a:xfrm rot="-5400000">
            <a:off x="9556037" y="5320294"/>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Stuff Limited </a:t>
            </a:r>
            <a:endParaRPr sz="800">
              <a:solidFill>
                <a:srgbClr val="595959"/>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708"/>
        <p:cNvGrpSpPr/>
        <p:nvPr/>
      </p:nvGrpSpPr>
      <p:grpSpPr>
        <a:xfrm>
          <a:off x="0" y="0"/>
          <a:ext cx="0" cy="0"/>
          <a:chOff x="0" y="0"/>
          <a:chExt cx="0" cy="0"/>
        </a:xfrm>
      </p:grpSpPr>
      <p:pic>
        <p:nvPicPr>
          <p:cNvPr id="709" name="Google Shape;709;p42"/>
          <p:cNvPicPr preferRelativeResize="0"/>
          <p:nvPr/>
        </p:nvPicPr>
        <p:blipFill rotWithShape="1">
          <a:blip r:embed="rId3">
            <a:alphaModFix/>
          </a:blip>
          <a:srcRect/>
          <a:stretch/>
        </p:blipFill>
        <p:spPr>
          <a:xfrm>
            <a:off x="1524000" y="486879"/>
            <a:ext cx="9144000" cy="6096000"/>
          </a:xfrm>
          <a:prstGeom prst="rect">
            <a:avLst/>
          </a:prstGeom>
          <a:noFill/>
          <a:ln>
            <a:noFill/>
          </a:ln>
        </p:spPr>
      </p:pic>
      <p:sp>
        <p:nvSpPr>
          <p:cNvPr id="710" name="Google Shape;710;p42"/>
          <p:cNvSpPr/>
          <p:nvPr/>
        </p:nvSpPr>
        <p:spPr>
          <a:xfrm rot="-5400000">
            <a:off x="9556037" y="5320294"/>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Stuff Limited </a:t>
            </a:r>
            <a:endParaRPr sz="800">
              <a:solidFill>
                <a:srgbClr val="595959"/>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717"/>
        <p:cNvGrpSpPr/>
        <p:nvPr/>
      </p:nvGrpSpPr>
      <p:grpSpPr>
        <a:xfrm>
          <a:off x="0" y="0"/>
          <a:ext cx="0" cy="0"/>
          <a:chOff x="0" y="0"/>
          <a:chExt cx="0" cy="0"/>
        </a:xfrm>
      </p:grpSpPr>
      <p:pic>
        <p:nvPicPr>
          <p:cNvPr id="718" name="Google Shape;718;p43"/>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719" name="Google Shape;719;p43"/>
          <p:cNvPicPr preferRelativeResize="0"/>
          <p:nvPr/>
        </p:nvPicPr>
        <p:blipFill rotWithShape="1">
          <a:blip r:embed="rId4">
            <a:alphaModFix/>
          </a:blip>
          <a:srcRect/>
          <a:stretch/>
        </p:blipFill>
        <p:spPr>
          <a:xfrm>
            <a:off x="1524000" y="486879"/>
            <a:ext cx="9144000" cy="6096000"/>
          </a:xfrm>
          <a:prstGeom prst="rect">
            <a:avLst/>
          </a:prstGeom>
          <a:noFill/>
          <a:ln>
            <a:noFill/>
          </a:ln>
        </p:spPr>
      </p:pic>
      <p:sp>
        <p:nvSpPr>
          <p:cNvPr id="720" name="Google Shape;720;p43"/>
          <p:cNvSpPr/>
          <p:nvPr/>
        </p:nvSpPr>
        <p:spPr>
          <a:xfrm rot="-5400000">
            <a:off x="9556037" y="5320294"/>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Stuff Limited </a:t>
            </a:r>
            <a:endParaRPr sz="800">
              <a:solidFill>
                <a:srgbClr val="595959"/>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727"/>
        <p:cNvGrpSpPr/>
        <p:nvPr/>
      </p:nvGrpSpPr>
      <p:grpSpPr>
        <a:xfrm>
          <a:off x="0" y="0"/>
          <a:ext cx="0" cy="0"/>
          <a:chOff x="0" y="0"/>
          <a:chExt cx="0" cy="0"/>
        </a:xfrm>
      </p:grpSpPr>
      <p:pic>
        <p:nvPicPr>
          <p:cNvPr id="728" name="Google Shape;728;p44" descr="En bild som visar text, person&#10;&#10;Automatiskt genererad beskrivning"/>
          <p:cNvPicPr preferRelativeResize="0"/>
          <p:nvPr/>
        </p:nvPicPr>
        <p:blipFill rotWithShape="1">
          <a:blip r:embed="rId3">
            <a:alphaModFix/>
          </a:blip>
          <a:srcRect l="8730" t="2911" r="-1" b="15992"/>
          <a:stretch/>
        </p:blipFill>
        <p:spPr>
          <a:xfrm>
            <a:off x="1522800" y="486000"/>
            <a:ext cx="9144000" cy="6093649"/>
          </a:xfrm>
          <a:prstGeom prst="rect">
            <a:avLst/>
          </a:prstGeom>
          <a:noFill/>
          <a:ln>
            <a:noFill/>
          </a:ln>
        </p:spPr>
      </p:pic>
      <p:pic>
        <p:nvPicPr>
          <p:cNvPr id="729" name="Google Shape;729;p44"/>
          <p:cNvPicPr preferRelativeResize="0"/>
          <p:nvPr/>
        </p:nvPicPr>
        <p:blipFill rotWithShape="1">
          <a:blip r:embed="rId4">
            <a:alphaModFix/>
          </a:blip>
          <a:srcRect/>
          <a:stretch/>
        </p:blipFill>
        <p:spPr>
          <a:xfrm>
            <a:off x="-11749" y="0"/>
            <a:ext cx="12192000" cy="228600"/>
          </a:xfrm>
          <a:prstGeom prst="rect">
            <a:avLst/>
          </a:prstGeom>
          <a:noFill/>
          <a:ln>
            <a:noFill/>
          </a:ln>
        </p:spPr>
      </p:pic>
      <p:sp>
        <p:nvSpPr>
          <p:cNvPr id="730" name="Google Shape;730;p44"/>
          <p:cNvSpPr/>
          <p:nvPr/>
        </p:nvSpPr>
        <p:spPr>
          <a:xfrm rot="-5400000">
            <a:off x="9556037" y="5320294"/>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Muslim-Christian Interfaith Mediation Centre</a:t>
            </a:r>
            <a:endParaRPr sz="800">
              <a:solidFill>
                <a:srgbClr val="595959"/>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Shape 737"/>
        <p:cNvGrpSpPr/>
        <p:nvPr/>
      </p:nvGrpSpPr>
      <p:grpSpPr>
        <a:xfrm>
          <a:off x="0" y="0"/>
          <a:ext cx="0" cy="0"/>
          <a:chOff x="0" y="0"/>
          <a:chExt cx="0" cy="0"/>
        </a:xfrm>
      </p:grpSpPr>
      <p:sp>
        <p:nvSpPr>
          <p:cNvPr id="738" name="Google Shape;738;p45"/>
          <p:cNvSpPr txBox="1"/>
          <p:nvPr/>
        </p:nvSpPr>
        <p:spPr>
          <a:xfrm>
            <a:off x="1267678" y="597952"/>
            <a:ext cx="9656641" cy="3139321"/>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endParaRPr sz="3200">
              <a:solidFill>
                <a:schemeClr val="lt1"/>
              </a:solidFill>
              <a:latin typeface="Calibri"/>
              <a:ea typeface="Calibri"/>
              <a:cs typeface="Calibri"/>
              <a:sym typeface="Calibri"/>
            </a:endParaRPr>
          </a:p>
          <a:p>
            <a:pPr marL="0" marR="0" lvl="0" indent="0" algn="ctr" rtl="1">
              <a:spcBef>
                <a:spcPts val="0"/>
              </a:spcBef>
              <a:spcAft>
                <a:spcPts val="0"/>
              </a:spcAft>
              <a:buNone/>
            </a:pPr>
            <a:r>
              <a:rPr lang="ar-SA" sz="5400" b="1" i="0">
                <a:solidFill>
                  <a:schemeClr val="lt1"/>
                </a:solidFill>
                <a:latin typeface="Calibri"/>
                <a:ea typeface="Calibri"/>
                <a:cs typeface="Calibri"/>
                <a:sym typeface="Calibri"/>
              </a:rPr>
              <a:t>أحسنتم ومرحبا بكم مرة أخرى! </a:t>
            </a:r>
            <a:endParaRPr/>
          </a:p>
          <a:p>
            <a:pPr marL="0" marR="0" lvl="0" indent="0" algn="ctr" rtl="1">
              <a:spcBef>
                <a:spcPts val="0"/>
              </a:spcBef>
              <a:spcAft>
                <a:spcPts val="0"/>
              </a:spcAft>
              <a:buNone/>
            </a:pPr>
            <a:endParaRPr sz="3200" b="0" i="0">
              <a:solidFill>
                <a:schemeClr val="lt1"/>
              </a:solidFill>
              <a:latin typeface="Calibri"/>
              <a:ea typeface="Calibri"/>
              <a:cs typeface="Calibri"/>
              <a:sym typeface="Calibri"/>
            </a:endParaRPr>
          </a:p>
          <a:p>
            <a:pPr marL="0" marR="0" lvl="0" indent="0" algn="ctr" rtl="1">
              <a:spcBef>
                <a:spcPts val="0"/>
              </a:spcBef>
              <a:spcAft>
                <a:spcPts val="0"/>
              </a:spcAft>
              <a:buNone/>
            </a:pPr>
            <a:r>
              <a:rPr lang="ar-SA" sz="3200" b="0" i="0">
                <a:solidFill>
                  <a:schemeClr val="lt1"/>
                </a:solidFill>
                <a:latin typeface="Calibri"/>
                <a:ea typeface="Calibri"/>
                <a:cs typeface="Calibri"/>
                <a:sym typeface="Calibri"/>
              </a:rPr>
              <a:t>الجلسة القادمة: </a:t>
            </a:r>
            <a:endParaRPr/>
          </a:p>
          <a:p>
            <a:pPr marL="0" marR="0" lvl="0" indent="0" algn="ctr" rtl="1">
              <a:spcBef>
                <a:spcPts val="0"/>
              </a:spcBef>
              <a:spcAft>
                <a:spcPts val="0"/>
              </a:spcAft>
              <a:buNone/>
            </a:pPr>
            <a:r>
              <a:rPr lang="ar-SA" sz="3200" b="0" i="0">
                <a:solidFill>
                  <a:schemeClr val="lt1"/>
                </a:solidFill>
                <a:latin typeface="Calibri"/>
                <a:ea typeface="Calibri"/>
                <a:cs typeface="Calibri"/>
                <a:sym typeface="Calibri"/>
              </a:rPr>
              <a:t>حرية الدين أو المعتقد في مجتمعنا </a:t>
            </a:r>
            <a:endParaRPr/>
          </a:p>
        </p:txBody>
      </p:sp>
      <p:pic>
        <p:nvPicPr>
          <p:cNvPr id="739" name="Google Shape;739;p45"/>
          <p:cNvPicPr preferRelativeResize="0"/>
          <p:nvPr/>
        </p:nvPicPr>
        <p:blipFill rotWithShape="1">
          <a:blip r:embed="rId3">
            <a:alphaModFix/>
          </a:blip>
          <a:srcRect/>
          <a:stretch/>
        </p:blipFill>
        <p:spPr>
          <a:xfrm>
            <a:off x="5207481" y="4262914"/>
            <a:ext cx="1777037" cy="179388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276"/>
        <p:cNvGrpSpPr/>
        <p:nvPr/>
      </p:nvGrpSpPr>
      <p:grpSpPr>
        <a:xfrm>
          <a:off x="0" y="0"/>
          <a:ext cx="0" cy="0"/>
          <a:chOff x="0" y="0"/>
          <a:chExt cx="0" cy="0"/>
        </a:xfrm>
      </p:grpSpPr>
      <p:pic>
        <p:nvPicPr>
          <p:cNvPr id="277" name="Google Shape;277;p5"/>
          <p:cNvPicPr preferRelativeResize="0"/>
          <p:nvPr/>
        </p:nvPicPr>
        <p:blipFill rotWithShape="1">
          <a:blip r:embed="rId3">
            <a:alphaModFix/>
          </a:blip>
          <a:srcRect/>
          <a:stretch/>
        </p:blipFill>
        <p:spPr>
          <a:xfrm>
            <a:off x="8536822" y="4337714"/>
            <a:ext cx="3153600" cy="1982502"/>
          </a:xfrm>
          <a:prstGeom prst="rect">
            <a:avLst/>
          </a:prstGeom>
          <a:noFill/>
          <a:ln>
            <a:noFill/>
          </a:ln>
        </p:spPr>
      </p:pic>
      <p:pic>
        <p:nvPicPr>
          <p:cNvPr id="278" name="Google Shape;278;p5"/>
          <p:cNvPicPr preferRelativeResize="0"/>
          <p:nvPr/>
        </p:nvPicPr>
        <p:blipFill rotWithShape="1">
          <a:blip r:embed="rId4">
            <a:alphaModFix/>
          </a:blip>
          <a:srcRect/>
          <a:stretch/>
        </p:blipFill>
        <p:spPr>
          <a:xfrm>
            <a:off x="4544990" y="4250216"/>
            <a:ext cx="3153927" cy="2070000"/>
          </a:xfrm>
          <a:prstGeom prst="rect">
            <a:avLst/>
          </a:prstGeom>
          <a:noFill/>
          <a:ln>
            <a:noFill/>
          </a:ln>
        </p:spPr>
      </p:pic>
      <p:pic>
        <p:nvPicPr>
          <p:cNvPr id="279" name="Google Shape;279;p5"/>
          <p:cNvPicPr preferRelativeResize="0"/>
          <p:nvPr/>
        </p:nvPicPr>
        <p:blipFill rotWithShape="1">
          <a:blip r:embed="rId5">
            <a:alphaModFix/>
          </a:blip>
          <a:srcRect/>
          <a:stretch/>
        </p:blipFill>
        <p:spPr>
          <a:xfrm>
            <a:off x="-11749" y="0"/>
            <a:ext cx="12192000" cy="228600"/>
          </a:xfrm>
          <a:prstGeom prst="rect">
            <a:avLst/>
          </a:prstGeom>
          <a:noFill/>
          <a:ln>
            <a:noFill/>
          </a:ln>
        </p:spPr>
      </p:pic>
      <p:pic>
        <p:nvPicPr>
          <p:cNvPr id="280" name="Google Shape;280;p5"/>
          <p:cNvPicPr preferRelativeResize="0"/>
          <p:nvPr/>
        </p:nvPicPr>
        <p:blipFill rotWithShape="1">
          <a:blip r:embed="rId6">
            <a:alphaModFix/>
          </a:blip>
          <a:srcRect/>
          <a:stretch/>
        </p:blipFill>
        <p:spPr>
          <a:xfrm>
            <a:off x="4399572" y="780162"/>
            <a:ext cx="3369357" cy="2325331"/>
          </a:xfrm>
          <a:prstGeom prst="rect">
            <a:avLst/>
          </a:prstGeom>
          <a:noFill/>
          <a:ln>
            <a:noFill/>
          </a:ln>
        </p:spPr>
      </p:pic>
      <p:sp>
        <p:nvSpPr>
          <p:cNvPr id="281" name="Google Shape;281;p5"/>
          <p:cNvSpPr/>
          <p:nvPr/>
        </p:nvSpPr>
        <p:spPr>
          <a:xfrm>
            <a:off x="8129674" y="3353271"/>
            <a:ext cx="36005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4400" b="1" i="0" u="none" strike="noStrike" cap="none">
                <a:solidFill>
                  <a:srgbClr val="000000"/>
                </a:solidFill>
                <a:latin typeface="Calibri"/>
                <a:ea typeface="Calibri"/>
                <a:cs typeface="Calibri"/>
                <a:sym typeface="Calibri"/>
              </a:rPr>
              <a:t>التمييز</a:t>
            </a:r>
            <a:endParaRPr sz="4400" b="1" i="0" u="none" strike="noStrike" cap="none">
              <a:solidFill>
                <a:schemeClr val="dk1"/>
              </a:solidFill>
              <a:latin typeface="Calibri"/>
              <a:ea typeface="Calibri"/>
              <a:cs typeface="Calibri"/>
              <a:sym typeface="Calibri"/>
            </a:endParaRPr>
          </a:p>
        </p:txBody>
      </p:sp>
      <p:sp>
        <p:nvSpPr>
          <p:cNvPr id="282" name="Google Shape;282;p5"/>
          <p:cNvSpPr/>
          <p:nvPr/>
        </p:nvSpPr>
        <p:spPr>
          <a:xfrm>
            <a:off x="107521" y="3353271"/>
            <a:ext cx="36000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4400" b="1" i="0" u="none" strike="noStrike" cap="none">
                <a:solidFill>
                  <a:srgbClr val="000000"/>
                </a:solidFill>
                <a:latin typeface="Calibri"/>
                <a:ea typeface="Calibri"/>
                <a:cs typeface="Calibri"/>
                <a:sym typeface="Calibri"/>
              </a:rPr>
              <a:t>العنف</a:t>
            </a:r>
            <a:endParaRPr sz="4400" b="1" i="0" u="none" strike="noStrike" cap="none">
              <a:solidFill>
                <a:schemeClr val="dk1"/>
              </a:solidFill>
              <a:latin typeface="Calibri"/>
              <a:ea typeface="Calibri"/>
              <a:cs typeface="Calibri"/>
              <a:sym typeface="Calibri"/>
            </a:endParaRPr>
          </a:p>
        </p:txBody>
      </p:sp>
      <p:sp>
        <p:nvSpPr>
          <p:cNvPr id="283" name="Google Shape;283;p5"/>
          <p:cNvSpPr/>
          <p:nvPr/>
        </p:nvSpPr>
        <p:spPr>
          <a:xfrm>
            <a:off x="4210445" y="3353271"/>
            <a:ext cx="36000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4400" b="1" i="0" u="none" strike="noStrike" cap="none">
                <a:solidFill>
                  <a:srgbClr val="000000"/>
                </a:solidFill>
                <a:latin typeface="Calibri"/>
                <a:ea typeface="Calibri"/>
                <a:cs typeface="Calibri"/>
                <a:sym typeface="Calibri"/>
              </a:rPr>
              <a:t>القيود</a:t>
            </a:r>
            <a:endParaRPr sz="4400" b="1" i="0" u="none" strike="noStrike" cap="none">
              <a:solidFill>
                <a:schemeClr val="dk1"/>
              </a:solidFill>
              <a:latin typeface="Calibri"/>
              <a:ea typeface="Calibri"/>
              <a:cs typeface="Calibri"/>
              <a:sym typeface="Calibri"/>
            </a:endParaRPr>
          </a:p>
        </p:txBody>
      </p:sp>
      <p:pic>
        <p:nvPicPr>
          <p:cNvPr id="284" name="Google Shape;284;p5"/>
          <p:cNvPicPr preferRelativeResize="0"/>
          <p:nvPr/>
        </p:nvPicPr>
        <p:blipFill rotWithShape="1">
          <a:blip r:embed="rId7">
            <a:alphaModFix/>
          </a:blip>
          <a:srcRect/>
          <a:stretch/>
        </p:blipFill>
        <p:spPr>
          <a:xfrm>
            <a:off x="5066790" y="4971292"/>
            <a:ext cx="1502960" cy="1260000"/>
          </a:xfrm>
          <a:prstGeom prst="rect">
            <a:avLst/>
          </a:prstGeom>
          <a:noFill/>
          <a:ln>
            <a:noFill/>
          </a:ln>
        </p:spPr>
      </p:pic>
      <p:pic>
        <p:nvPicPr>
          <p:cNvPr id="285" name="Google Shape;285;p5" descr="En bild som visar text, vektorgrafik&#10;&#10;Automatiskt genererad beskrivning"/>
          <p:cNvPicPr preferRelativeResize="0"/>
          <p:nvPr/>
        </p:nvPicPr>
        <p:blipFill rotWithShape="1">
          <a:blip r:embed="rId8">
            <a:alphaModFix/>
          </a:blip>
          <a:srcRect/>
          <a:stretch/>
        </p:blipFill>
        <p:spPr>
          <a:xfrm>
            <a:off x="872135" y="3980216"/>
            <a:ext cx="1771478" cy="2340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292"/>
        <p:cNvGrpSpPr/>
        <p:nvPr/>
      </p:nvGrpSpPr>
      <p:grpSpPr>
        <a:xfrm>
          <a:off x="0" y="0"/>
          <a:ext cx="0" cy="0"/>
          <a:chOff x="0" y="0"/>
          <a:chExt cx="0" cy="0"/>
        </a:xfrm>
      </p:grpSpPr>
      <p:pic>
        <p:nvPicPr>
          <p:cNvPr id="293" name="Google Shape;293;p6"/>
          <p:cNvPicPr preferRelativeResize="0"/>
          <p:nvPr/>
        </p:nvPicPr>
        <p:blipFill rotWithShape="1">
          <a:blip r:embed="rId3">
            <a:alphaModFix/>
          </a:blip>
          <a:srcRect/>
          <a:stretch/>
        </p:blipFill>
        <p:spPr>
          <a:xfrm>
            <a:off x="-11749" y="0"/>
            <a:ext cx="12192000" cy="228600"/>
          </a:xfrm>
          <a:prstGeom prst="rect">
            <a:avLst/>
          </a:prstGeom>
          <a:noFill/>
          <a:ln>
            <a:noFill/>
          </a:ln>
        </p:spPr>
      </p:pic>
      <p:grpSp>
        <p:nvGrpSpPr>
          <p:cNvPr id="294" name="Google Shape;294;p6"/>
          <p:cNvGrpSpPr/>
          <p:nvPr/>
        </p:nvGrpSpPr>
        <p:grpSpPr>
          <a:xfrm>
            <a:off x="2896918" y="850262"/>
            <a:ext cx="6029604" cy="2562302"/>
            <a:chOff x="2287318" y="726234"/>
            <a:chExt cx="6029604" cy="2562302"/>
          </a:xfrm>
        </p:grpSpPr>
        <p:pic>
          <p:nvPicPr>
            <p:cNvPr id="295" name="Google Shape;295;p6"/>
            <p:cNvPicPr preferRelativeResize="0"/>
            <p:nvPr/>
          </p:nvPicPr>
          <p:blipFill rotWithShape="1">
            <a:blip r:embed="rId4">
              <a:alphaModFix/>
            </a:blip>
            <a:srcRect/>
            <a:stretch/>
          </p:blipFill>
          <p:spPr>
            <a:xfrm>
              <a:off x="4418113" y="1278720"/>
              <a:ext cx="3677130" cy="1871883"/>
            </a:xfrm>
            <a:prstGeom prst="rect">
              <a:avLst/>
            </a:prstGeom>
            <a:noFill/>
            <a:ln>
              <a:noFill/>
            </a:ln>
          </p:spPr>
        </p:pic>
        <p:pic>
          <p:nvPicPr>
            <p:cNvPr id="296" name="Google Shape;296;p6" descr="En bild som visar text&#10;&#10;Automatiskt genererad beskrivning"/>
            <p:cNvPicPr preferRelativeResize="0"/>
            <p:nvPr/>
          </p:nvPicPr>
          <p:blipFill rotWithShape="1">
            <a:blip r:embed="rId5">
              <a:alphaModFix/>
            </a:blip>
            <a:srcRect/>
            <a:stretch/>
          </p:blipFill>
          <p:spPr>
            <a:xfrm>
              <a:off x="2287318" y="726234"/>
              <a:ext cx="3500412" cy="2562302"/>
            </a:xfrm>
            <a:prstGeom prst="rect">
              <a:avLst/>
            </a:prstGeom>
            <a:noFill/>
            <a:ln>
              <a:noFill/>
            </a:ln>
          </p:spPr>
        </p:pic>
        <p:pic>
          <p:nvPicPr>
            <p:cNvPr id="297" name="Google Shape;297;p6" descr="En bild som visar text, yxa, visitkort, vektorgrafik&#10;&#10;Automatiskt genererad beskrivning"/>
            <p:cNvPicPr preferRelativeResize="0"/>
            <p:nvPr/>
          </p:nvPicPr>
          <p:blipFill rotWithShape="1">
            <a:blip r:embed="rId6">
              <a:alphaModFix/>
            </a:blip>
            <a:srcRect/>
            <a:stretch/>
          </p:blipFill>
          <p:spPr>
            <a:xfrm rot="1285175">
              <a:off x="7394885" y="1207723"/>
              <a:ext cx="684499" cy="1430344"/>
            </a:xfrm>
            <a:prstGeom prst="rect">
              <a:avLst/>
            </a:prstGeom>
            <a:noFill/>
            <a:ln>
              <a:noFill/>
            </a:ln>
          </p:spPr>
        </p:pic>
      </p:grpSp>
      <p:pic>
        <p:nvPicPr>
          <p:cNvPr id="298" name="Google Shape;298;p6"/>
          <p:cNvPicPr preferRelativeResize="0"/>
          <p:nvPr/>
        </p:nvPicPr>
        <p:blipFill rotWithShape="1">
          <a:blip r:embed="rId7">
            <a:alphaModFix/>
          </a:blip>
          <a:srcRect/>
          <a:stretch/>
        </p:blipFill>
        <p:spPr>
          <a:xfrm>
            <a:off x="4612726" y="4189058"/>
            <a:ext cx="3153927" cy="2070000"/>
          </a:xfrm>
          <a:prstGeom prst="rect">
            <a:avLst/>
          </a:prstGeom>
          <a:noFill/>
          <a:ln>
            <a:noFill/>
          </a:ln>
        </p:spPr>
      </p:pic>
      <p:pic>
        <p:nvPicPr>
          <p:cNvPr id="299" name="Google Shape;299;p6"/>
          <p:cNvPicPr preferRelativeResize="0"/>
          <p:nvPr/>
        </p:nvPicPr>
        <p:blipFill rotWithShape="1">
          <a:blip r:embed="rId8">
            <a:alphaModFix/>
          </a:blip>
          <a:srcRect/>
          <a:stretch/>
        </p:blipFill>
        <p:spPr>
          <a:xfrm>
            <a:off x="5133050" y="4918284"/>
            <a:ext cx="1502960" cy="1260000"/>
          </a:xfrm>
          <a:prstGeom prst="rect">
            <a:avLst/>
          </a:prstGeom>
          <a:noFill/>
          <a:ln>
            <a:noFill/>
          </a:ln>
        </p:spPr>
      </p:pic>
      <p:pic>
        <p:nvPicPr>
          <p:cNvPr id="300" name="Google Shape;300;p6" descr="En bild som visar text, vektorgrafik&#10;&#10;Automatiskt genererad beskrivning"/>
          <p:cNvPicPr preferRelativeResize="0"/>
          <p:nvPr/>
        </p:nvPicPr>
        <p:blipFill rotWithShape="1">
          <a:blip r:embed="rId9">
            <a:alphaModFix/>
          </a:blip>
          <a:srcRect/>
          <a:stretch/>
        </p:blipFill>
        <p:spPr>
          <a:xfrm>
            <a:off x="886900" y="3979161"/>
            <a:ext cx="1771478" cy="2340000"/>
          </a:xfrm>
          <a:prstGeom prst="rect">
            <a:avLst/>
          </a:prstGeom>
          <a:noFill/>
          <a:ln>
            <a:noFill/>
          </a:ln>
        </p:spPr>
      </p:pic>
      <p:pic>
        <p:nvPicPr>
          <p:cNvPr id="301" name="Google Shape;301;p6"/>
          <p:cNvPicPr preferRelativeResize="0"/>
          <p:nvPr/>
        </p:nvPicPr>
        <p:blipFill rotWithShape="1">
          <a:blip r:embed="rId10">
            <a:alphaModFix/>
          </a:blip>
          <a:srcRect/>
          <a:stretch/>
        </p:blipFill>
        <p:spPr>
          <a:xfrm>
            <a:off x="8704843" y="4189058"/>
            <a:ext cx="3153600" cy="19825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308"/>
        <p:cNvGrpSpPr/>
        <p:nvPr/>
      </p:nvGrpSpPr>
      <p:grpSpPr>
        <a:xfrm>
          <a:off x="0" y="0"/>
          <a:ext cx="0" cy="0"/>
          <a:chOff x="0" y="0"/>
          <a:chExt cx="0" cy="0"/>
        </a:xfrm>
      </p:grpSpPr>
      <p:pic>
        <p:nvPicPr>
          <p:cNvPr id="309" name="Google Shape;309;p7"/>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310" name="Google Shape;310;p7"/>
          <p:cNvPicPr preferRelativeResize="0"/>
          <p:nvPr/>
        </p:nvPicPr>
        <p:blipFill rotWithShape="1">
          <a:blip r:embed="rId4">
            <a:alphaModFix/>
          </a:blip>
          <a:srcRect/>
          <a:stretch/>
        </p:blipFill>
        <p:spPr>
          <a:xfrm>
            <a:off x="4143768" y="586010"/>
            <a:ext cx="3880966" cy="1977894"/>
          </a:xfrm>
          <a:prstGeom prst="rect">
            <a:avLst/>
          </a:prstGeom>
          <a:noFill/>
          <a:ln>
            <a:noFill/>
          </a:ln>
        </p:spPr>
      </p:pic>
      <p:sp>
        <p:nvSpPr>
          <p:cNvPr id="311" name="Google Shape;311;p7"/>
          <p:cNvSpPr/>
          <p:nvPr/>
        </p:nvSpPr>
        <p:spPr>
          <a:xfrm>
            <a:off x="2675219" y="2897898"/>
            <a:ext cx="6819365" cy="769441"/>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4400" b="1" i="0" u="none" strike="noStrike" cap="none">
                <a:solidFill>
                  <a:srgbClr val="000000"/>
                </a:solidFill>
                <a:latin typeface="Calibri"/>
                <a:ea typeface="Calibri"/>
                <a:cs typeface="Calibri"/>
                <a:sym typeface="Calibri"/>
              </a:rPr>
              <a:t>فشل الحكومة في الحماية </a:t>
            </a:r>
            <a:endParaRPr sz="4400" b="1" i="0" u="none" strike="noStrike" cap="none">
              <a:solidFill>
                <a:schemeClr val="dk1"/>
              </a:solidFill>
              <a:latin typeface="Calibri"/>
              <a:ea typeface="Calibri"/>
              <a:cs typeface="Calibri"/>
              <a:sym typeface="Calibri"/>
            </a:endParaRPr>
          </a:p>
        </p:txBody>
      </p:sp>
      <p:pic>
        <p:nvPicPr>
          <p:cNvPr id="312" name="Google Shape;312;p7"/>
          <p:cNvPicPr preferRelativeResize="0"/>
          <p:nvPr/>
        </p:nvPicPr>
        <p:blipFill rotWithShape="1">
          <a:blip r:embed="rId5">
            <a:alphaModFix/>
          </a:blip>
          <a:srcRect/>
          <a:stretch/>
        </p:blipFill>
        <p:spPr>
          <a:xfrm>
            <a:off x="4612726" y="4189058"/>
            <a:ext cx="3153927" cy="2070000"/>
          </a:xfrm>
          <a:prstGeom prst="rect">
            <a:avLst/>
          </a:prstGeom>
          <a:noFill/>
          <a:ln>
            <a:noFill/>
          </a:ln>
        </p:spPr>
      </p:pic>
      <p:pic>
        <p:nvPicPr>
          <p:cNvPr id="313" name="Google Shape;313;p7"/>
          <p:cNvPicPr preferRelativeResize="0"/>
          <p:nvPr/>
        </p:nvPicPr>
        <p:blipFill rotWithShape="1">
          <a:blip r:embed="rId6">
            <a:alphaModFix/>
          </a:blip>
          <a:srcRect/>
          <a:stretch/>
        </p:blipFill>
        <p:spPr>
          <a:xfrm>
            <a:off x="5133050" y="4918284"/>
            <a:ext cx="1502960" cy="1260000"/>
          </a:xfrm>
          <a:prstGeom prst="rect">
            <a:avLst/>
          </a:prstGeom>
          <a:noFill/>
          <a:ln>
            <a:noFill/>
          </a:ln>
        </p:spPr>
      </p:pic>
      <p:pic>
        <p:nvPicPr>
          <p:cNvPr id="314" name="Google Shape;314;p7" descr="En bild som visar text, vektorgrafik&#10;&#10;Automatiskt genererad beskrivning"/>
          <p:cNvPicPr preferRelativeResize="0"/>
          <p:nvPr/>
        </p:nvPicPr>
        <p:blipFill rotWithShape="1">
          <a:blip r:embed="rId7">
            <a:alphaModFix/>
          </a:blip>
          <a:srcRect/>
          <a:stretch/>
        </p:blipFill>
        <p:spPr>
          <a:xfrm>
            <a:off x="1020879" y="3838284"/>
            <a:ext cx="1771478" cy="2340000"/>
          </a:xfrm>
          <a:prstGeom prst="rect">
            <a:avLst/>
          </a:prstGeom>
          <a:noFill/>
          <a:ln>
            <a:noFill/>
          </a:ln>
        </p:spPr>
      </p:pic>
      <p:pic>
        <p:nvPicPr>
          <p:cNvPr id="315" name="Google Shape;315;p7"/>
          <p:cNvPicPr preferRelativeResize="0"/>
          <p:nvPr/>
        </p:nvPicPr>
        <p:blipFill rotWithShape="1">
          <a:blip r:embed="rId8">
            <a:alphaModFix/>
          </a:blip>
          <a:srcRect/>
          <a:stretch/>
        </p:blipFill>
        <p:spPr>
          <a:xfrm>
            <a:off x="8700044" y="4017033"/>
            <a:ext cx="3153600" cy="19825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8"/>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324" name="Google Shape;324;p8" descr="En bild som visar text, vektorgrafik&#10;&#10;Automatiskt genererad beskrivning"/>
          <p:cNvPicPr preferRelativeResize="0"/>
          <p:nvPr/>
        </p:nvPicPr>
        <p:blipFill rotWithShape="1">
          <a:blip r:embed="rId4">
            <a:alphaModFix/>
          </a:blip>
          <a:srcRect/>
          <a:stretch/>
        </p:blipFill>
        <p:spPr>
          <a:xfrm>
            <a:off x="1944803" y="3003966"/>
            <a:ext cx="2207542" cy="2916000"/>
          </a:xfrm>
          <a:prstGeom prst="rect">
            <a:avLst/>
          </a:prstGeom>
          <a:noFill/>
          <a:ln>
            <a:noFill/>
          </a:ln>
        </p:spPr>
      </p:pic>
      <p:pic>
        <p:nvPicPr>
          <p:cNvPr id="325" name="Google Shape;325;p8"/>
          <p:cNvPicPr preferRelativeResize="0"/>
          <p:nvPr/>
        </p:nvPicPr>
        <p:blipFill rotWithShape="1">
          <a:blip r:embed="rId5">
            <a:alphaModFix/>
          </a:blip>
          <a:srcRect/>
          <a:stretch/>
        </p:blipFill>
        <p:spPr>
          <a:xfrm>
            <a:off x="4683713" y="710244"/>
            <a:ext cx="3153927" cy="2070000"/>
          </a:xfrm>
          <a:prstGeom prst="rect">
            <a:avLst/>
          </a:prstGeom>
          <a:noFill/>
          <a:ln>
            <a:noFill/>
          </a:ln>
        </p:spPr>
      </p:pic>
      <p:pic>
        <p:nvPicPr>
          <p:cNvPr id="326" name="Google Shape;326;p8"/>
          <p:cNvPicPr preferRelativeResize="0"/>
          <p:nvPr/>
        </p:nvPicPr>
        <p:blipFill rotWithShape="1">
          <a:blip r:embed="rId6">
            <a:alphaModFix/>
          </a:blip>
          <a:srcRect/>
          <a:stretch/>
        </p:blipFill>
        <p:spPr>
          <a:xfrm>
            <a:off x="5204036" y="1452343"/>
            <a:ext cx="1502960" cy="1260000"/>
          </a:xfrm>
          <a:prstGeom prst="rect">
            <a:avLst/>
          </a:prstGeom>
          <a:noFill/>
          <a:ln>
            <a:noFill/>
          </a:ln>
        </p:spPr>
      </p:pic>
      <p:pic>
        <p:nvPicPr>
          <p:cNvPr id="327" name="Google Shape;327;p8"/>
          <p:cNvPicPr preferRelativeResize="0"/>
          <p:nvPr/>
        </p:nvPicPr>
        <p:blipFill rotWithShape="1">
          <a:blip r:embed="rId7">
            <a:alphaModFix/>
          </a:blip>
          <a:srcRect/>
          <a:stretch/>
        </p:blipFill>
        <p:spPr>
          <a:xfrm rot="624405">
            <a:off x="2618031" y="1455185"/>
            <a:ext cx="1641374" cy="1780196"/>
          </a:xfrm>
          <a:prstGeom prst="rect">
            <a:avLst/>
          </a:prstGeom>
          <a:noFill/>
          <a:ln>
            <a:noFill/>
          </a:ln>
        </p:spPr>
      </p:pic>
      <p:pic>
        <p:nvPicPr>
          <p:cNvPr id="328" name="Google Shape;328;p8"/>
          <p:cNvPicPr preferRelativeResize="0"/>
          <p:nvPr/>
        </p:nvPicPr>
        <p:blipFill rotWithShape="1">
          <a:blip r:embed="rId7">
            <a:alphaModFix/>
          </a:blip>
          <a:srcRect/>
          <a:stretch/>
        </p:blipFill>
        <p:spPr>
          <a:xfrm rot="5767847">
            <a:off x="7927909" y="1627848"/>
            <a:ext cx="1641374" cy="1780196"/>
          </a:xfrm>
          <a:prstGeom prst="rect">
            <a:avLst/>
          </a:prstGeom>
          <a:noFill/>
          <a:ln>
            <a:noFill/>
          </a:ln>
        </p:spPr>
      </p:pic>
      <p:pic>
        <p:nvPicPr>
          <p:cNvPr id="329" name="Google Shape;329;p8"/>
          <p:cNvPicPr preferRelativeResize="0"/>
          <p:nvPr/>
        </p:nvPicPr>
        <p:blipFill rotWithShape="1">
          <a:blip r:embed="rId7">
            <a:alphaModFix/>
          </a:blip>
          <a:srcRect/>
          <a:stretch/>
        </p:blipFill>
        <p:spPr>
          <a:xfrm rot="-7335319">
            <a:off x="4927684" y="4945498"/>
            <a:ext cx="1641374" cy="1780196"/>
          </a:xfrm>
          <a:prstGeom prst="rect">
            <a:avLst/>
          </a:prstGeom>
          <a:noFill/>
          <a:ln>
            <a:noFill/>
          </a:ln>
        </p:spPr>
      </p:pic>
      <p:pic>
        <p:nvPicPr>
          <p:cNvPr id="330" name="Google Shape;330;p8"/>
          <p:cNvPicPr preferRelativeResize="0"/>
          <p:nvPr/>
        </p:nvPicPr>
        <p:blipFill rotWithShape="1">
          <a:blip r:embed="rId8">
            <a:alphaModFix/>
          </a:blip>
          <a:srcRect/>
          <a:stretch/>
        </p:blipFill>
        <p:spPr>
          <a:xfrm>
            <a:off x="7263596" y="3873751"/>
            <a:ext cx="2970000" cy="18670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337"/>
        <p:cNvGrpSpPr/>
        <p:nvPr/>
      </p:nvGrpSpPr>
      <p:grpSpPr>
        <a:xfrm>
          <a:off x="0" y="0"/>
          <a:ext cx="0" cy="0"/>
          <a:chOff x="0" y="0"/>
          <a:chExt cx="0" cy="0"/>
        </a:xfrm>
      </p:grpSpPr>
      <p:pic>
        <p:nvPicPr>
          <p:cNvPr id="338" name="Google Shape;338;p9"/>
          <p:cNvPicPr preferRelativeResize="0"/>
          <p:nvPr/>
        </p:nvPicPr>
        <p:blipFill rotWithShape="1">
          <a:blip r:embed="rId3">
            <a:alphaModFix/>
          </a:blip>
          <a:srcRect/>
          <a:stretch/>
        </p:blipFill>
        <p:spPr>
          <a:xfrm>
            <a:off x="540000" y="2734536"/>
            <a:ext cx="2448000" cy="1538928"/>
          </a:xfrm>
          <a:prstGeom prst="rect">
            <a:avLst/>
          </a:prstGeom>
          <a:noFill/>
          <a:ln>
            <a:noFill/>
          </a:ln>
        </p:spPr>
      </p:pic>
      <p:pic>
        <p:nvPicPr>
          <p:cNvPr id="339" name="Google Shape;339;p9"/>
          <p:cNvPicPr preferRelativeResize="0"/>
          <p:nvPr/>
        </p:nvPicPr>
        <p:blipFill rotWithShape="1">
          <a:blip r:embed="rId4">
            <a:alphaModFix/>
          </a:blip>
          <a:srcRect/>
          <a:stretch/>
        </p:blipFill>
        <p:spPr>
          <a:xfrm>
            <a:off x="-11749" y="0"/>
            <a:ext cx="12192000" cy="228600"/>
          </a:xfrm>
          <a:prstGeom prst="rect">
            <a:avLst/>
          </a:prstGeom>
          <a:noFill/>
          <a:ln>
            <a:noFill/>
          </a:ln>
        </p:spPr>
      </p:pic>
      <p:pic>
        <p:nvPicPr>
          <p:cNvPr id="340" name="Google Shape;340;p9"/>
          <p:cNvPicPr preferRelativeResize="0"/>
          <p:nvPr/>
        </p:nvPicPr>
        <p:blipFill rotWithShape="1">
          <a:blip r:embed="rId5">
            <a:alphaModFix/>
          </a:blip>
          <a:srcRect/>
          <a:stretch/>
        </p:blipFill>
        <p:spPr>
          <a:xfrm>
            <a:off x="3456000" y="864000"/>
            <a:ext cx="7920000" cy="5280000"/>
          </a:xfrm>
          <a:prstGeom prst="rect">
            <a:avLst/>
          </a:prstGeom>
          <a:noFill/>
          <a:ln>
            <a:noFill/>
          </a:ln>
        </p:spPr>
      </p:pic>
      <p:sp>
        <p:nvSpPr>
          <p:cNvPr id="341" name="Google Shape;341;p9"/>
          <p:cNvSpPr/>
          <p:nvPr/>
        </p:nvSpPr>
        <p:spPr>
          <a:xfrm rot="-5400000">
            <a:off x="10246956" y="4875843"/>
            <a:ext cx="248305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800"/>
              <a:buFont typeface="Calibri"/>
              <a:buNone/>
            </a:pPr>
            <a:r>
              <a:rPr lang="ar-SA" sz="800" b="0" i="0" u="none" strike="noStrike" cap="none">
                <a:solidFill>
                  <a:srgbClr val="595959"/>
                </a:solidFill>
                <a:latin typeface="Calibri"/>
                <a:ea typeface="Calibri"/>
                <a:cs typeface="Calibri"/>
                <a:sym typeface="Calibri"/>
              </a:rPr>
              <a:t>Photo: mauritius images GmbH / Alamy Stock Photo </a:t>
            </a:r>
            <a:endParaRPr sz="800" b="0" i="0" u="none" strike="noStrike" cap="none">
              <a:solidFill>
                <a:srgbClr val="595959"/>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x00c5_r xmlns="27879760-8d42-4139-817b-a85748325e78">2021</_x00c5_r>
    <lcf76f155ced4ddcb4097134ff3c332f xmlns="27879760-8d42-4139-817b-a85748325e78">
      <Terms xmlns="http://schemas.microsoft.com/office/infopath/2007/PartnerControls"/>
    </lcf76f155ced4ddcb4097134ff3c332f>
    <TaxCatchAll xmlns="007ce96f-f6e4-41e9-bbc1-3453ece26c5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C32C33C4E20AE3458EFB343053EF1C08" ma:contentTypeVersion="17" ma:contentTypeDescription="Skapa ett nytt dokument." ma:contentTypeScope="" ma:versionID="9cfda9da4867df8d805c8f0ffb65e8e0">
  <xsd:schema xmlns:xsd="http://www.w3.org/2001/XMLSchema" xmlns:xs="http://www.w3.org/2001/XMLSchema" xmlns:p="http://schemas.microsoft.com/office/2006/metadata/properties" xmlns:ns2="27879760-8d42-4139-817b-a85748325e78" xmlns:ns3="007ce96f-f6e4-41e9-bbc1-3453ece26c5d" targetNamespace="http://schemas.microsoft.com/office/2006/metadata/properties" ma:root="true" ma:fieldsID="4f3d7ee6cce47c066515ccff00c654e5" ns2:_="" ns3:_="">
    <xsd:import namespace="27879760-8d42-4139-817b-a85748325e78"/>
    <xsd:import namespace="007ce96f-f6e4-41e9-bbc1-3453ece26c5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_x00c5_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879760-8d42-4139-817b-a85748325e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x00c5_r" ma:index="21" nillable="true" ma:displayName="År" ma:default="2021" ma:format="Dropdown" ma:internalName="_x00c5_r">
      <xsd:simpleType>
        <xsd:restriction base="dms:Choice">
          <xsd:enumeration value="2020"/>
          <xsd:enumeration value="2021"/>
          <xsd:enumeration value="2022"/>
          <xsd:enumeration value="2023"/>
          <xsd:enumeration value="2024"/>
        </xsd:restrictio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7f661701-15ef-4a7c-a7ea-c9e41a1af7b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07ce96f-f6e4-41e9-bbc1-3453ece26c5d"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element name="TaxCatchAll" ma:index="24" nillable="true" ma:displayName="Taxonomy Catch All Column" ma:hidden="true" ma:list="{d99a0077-f199-407e-a3fd-16edb1593583}" ma:internalName="TaxCatchAll" ma:showField="CatchAllData" ma:web="007ce96f-f6e4-41e9-bbc1-3453ece26c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631B65-85A7-4DDA-A8F7-B3DC544DBB7F}">
  <ds:schemaRefs>
    <ds:schemaRef ds:uri="http://schemas.microsoft.com/sharepoint/v3/contenttype/forms"/>
  </ds:schemaRefs>
</ds:datastoreItem>
</file>

<file path=customXml/itemProps2.xml><?xml version="1.0" encoding="utf-8"?>
<ds:datastoreItem xmlns:ds="http://schemas.openxmlformats.org/officeDocument/2006/customXml" ds:itemID="{6D346A47-28FF-45B1-BA3E-BB90D7B9CD6A}">
  <ds:schemaRefs>
    <ds:schemaRef ds:uri="http://schemas.microsoft.com/office/2006/metadata/properties"/>
    <ds:schemaRef ds:uri="http://schemas.microsoft.com/office/infopath/2007/PartnerControls"/>
    <ds:schemaRef ds:uri="27879760-8d42-4139-817b-a85748325e78"/>
    <ds:schemaRef ds:uri="007ce96f-f6e4-41e9-bbc1-3453ece26c5d"/>
  </ds:schemaRefs>
</ds:datastoreItem>
</file>

<file path=customXml/itemProps3.xml><?xml version="1.0" encoding="utf-8"?>
<ds:datastoreItem xmlns:ds="http://schemas.openxmlformats.org/officeDocument/2006/customXml" ds:itemID="{703A0B9D-2867-4431-8470-34C0C2EAFBD8}"/>
</file>

<file path=docProps/app.xml><?xml version="1.0" encoding="utf-8"?>
<Properties xmlns="http://schemas.openxmlformats.org/officeDocument/2006/extended-properties" xmlns:vt="http://schemas.openxmlformats.org/officeDocument/2006/docPropsVTypes">
  <TotalTime>0</TotalTime>
  <Words>3416</Words>
  <Application>Microsoft Office PowerPoint</Application>
  <PresentationFormat>Bredbild</PresentationFormat>
  <Paragraphs>302</Paragraphs>
  <Slides>45</Slides>
  <Notes>45</Notes>
  <HiddenSlides>0</HiddenSlides>
  <MMClips>0</MMClips>
  <ScaleCrop>false</ScaleCrop>
  <HeadingPairs>
    <vt:vector size="6" baseType="variant">
      <vt:variant>
        <vt:lpstr>Använt teckensnitt</vt:lpstr>
      </vt:variant>
      <vt:variant>
        <vt:i4>2</vt:i4>
      </vt:variant>
      <vt:variant>
        <vt:lpstr>Tema</vt:lpstr>
      </vt:variant>
      <vt:variant>
        <vt:i4>4</vt:i4>
      </vt:variant>
      <vt:variant>
        <vt:lpstr>Bildrubriker</vt:lpstr>
      </vt:variant>
      <vt:variant>
        <vt:i4>45</vt:i4>
      </vt:variant>
    </vt:vector>
  </HeadingPairs>
  <TitlesOfParts>
    <vt:vector size="51" baseType="lpstr">
      <vt:lpstr>Arial</vt:lpstr>
      <vt:lpstr>Calibri</vt:lpstr>
      <vt:lpstr>FORBTema2</vt:lpstr>
      <vt:lpstr>Anpassad formgivning</vt:lpstr>
      <vt:lpstr>1_Anpassad formgivning</vt:lpstr>
      <vt:lpstr>1_FORBTema2</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FORB Learning Platform</dc:creator>
  <cp:lastModifiedBy>Erik Stenseke</cp:lastModifiedBy>
  <cp:revision>1</cp:revision>
  <dcterms:created xsi:type="dcterms:W3CDTF">2021-07-01T09:53:25Z</dcterms:created>
  <dcterms:modified xsi:type="dcterms:W3CDTF">2022-05-13T14:28:58Z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0x010100C32C33C4E20AE3458EFB343053EF1C08</vt:lpwstr>
  </property>
  <property fmtid="{D5CDD505-2E9C-101B-9397-08002B2CF9AE}" pid="3" name="MediaServiceImageTags">
    <vt:lpwstr/>
  </property>
</Properties>
</file>