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 id="2147483655" r:id="rId6"/>
    <p:sldMasterId id="2147483657" r:id="rId7"/>
    <p:sldMasterId id="2147483659" r:id="rId8"/>
  </p:sldMasterIdLst>
  <p:notesMasterIdLst>
    <p:notesMasterId r:id="rId3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dtKYg4nH00/dOgEic8morpMkLR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eille Hamouch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0" d="100"/>
          <a:sy n="100" d="100"/>
        </p:scale>
        <p:origin x="0" y="0"/>
      </p:cViewPr>
      <p:guideLst>
        <p:guide orient="horz" pos="2160"/>
        <p:guide pos="3863"/>
      </p:guideLst>
    </p:cSldViewPr>
  </p:slideViewPr>
  <p:notesViewPr>
    <p:cSldViewPr snapToGrid="0">
      <p:cViewPr varScale="1">
        <p:scale>
          <a:sx n="75" d="100"/>
          <a:sy n="75" d="100"/>
        </p:scale>
        <p:origin x="2938" y="-13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4-16T18:12:02.597" idx="1">
    <p:pos x="0" y="1451"/>
    <p:text>i wasn't able to change numbers 6-10 into Arabic numerals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YF3sTS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a:t>
            </a:fld>
            <a:endParaRPr/>
          </a:p>
        </p:txBody>
      </p:sp>
      <p:sp>
        <p:nvSpPr>
          <p:cNvPr id="50" name="Google Shape;50;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51" name="Google Shape;51;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0" i="0">
                <a:solidFill>
                  <a:srgbClr val="000000"/>
                </a:solidFill>
                <a:latin typeface="Calibri"/>
                <a:ea typeface="Calibri"/>
                <a:cs typeface="Calibri"/>
                <a:sym typeface="Calibri"/>
              </a:rPr>
              <a:t>تنطوي مشاكل مثل هذه على عوامل مختلفة تساهم في بروزها. من بين هذه العوامل يمكن ذكر التالي:  </a:t>
            </a:r>
            <a:endParaRPr/>
          </a:p>
          <a:p>
            <a:pPr marL="171450" lvl="0" indent="-171450" algn="r" rtl="1">
              <a:spcBef>
                <a:spcPts val="0"/>
              </a:spcBef>
              <a:spcAft>
                <a:spcPts val="0"/>
              </a:spcAft>
              <a:buClr>
                <a:srgbClr val="000000"/>
              </a:buClr>
              <a:buSzPts val="1200"/>
              <a:buFont typeface="Arial"/>
              <a:buChar char="•"/>
            </a:pPr>
            <a:r>
              <a:rPr lang="ar-SA" sz="1200" b="0" i="0">
                <a:solidFill>
                  <a:srgbClr val="000000"/>
                </a:solidFill>
                <a:latin typeface="Calibri"/>
                <a:ea typeface="Calibri"/>
                <a:cs typeface="Calibri"/>
                <a:sym typeface="Calibri"/>
              </a:rPr>
              <a:t>سلوكيات إشكالية لدى بعض الأشخاص </a:t>
            </a:r>
            <a:endParaRPr/>
          </a:p>
          <a:p>
            <a:pPr marL="171450" lvl="0" indent="-171450" algn="r" rtl="1">
              <a:spcBef>
                <a:spcPts val="0"/>
              </a:spcBef>
              <a:spcAft>
                <a:spcPts val="0"/>
              </a:spcAft>
              <a:buClr>
                <a:srgbClr val="000000"/>
              </a:buClr>
              <a:buSzPts val="1200"/>
              <a:buFont typeface="Arial"/>
              <a:buChar char="•"/>
            </a:pPr>
            <a:r>
              <a:rPr lang="ar-SA" sz="1200" b="0" i="0">
                <a:solidFill>
                  <a:srgbClr val="000000"/>
                </a:solidFill>
                <a:latin typeface="Calibri"/>
                <a:ea typeface="Calibri"/>
                <a:cs typeface="Calibri"/>
                <a:sym typeface="Calibri"/>
              </a:rPr>
              <a:t>تصرّفات إشكالية لدى بعض الأشخاص </a:t>
            </a:r>
            <a:endParaRPr/>
          </a:p>
          <a:p>
            <a:pPr marL="171450" lvl="0" indent="-171450" algn="r" rtl="1">
              <a:spcBef>
                <a:spcPts val="0"/>
              </a:spcBef>
              <a:spcAft>
                <a:spcPts val="0"/>
              </a:spcAft>
              <a:buClr>
                <a:srgbClr val="000000"/>
              </a:buClr>
              <a:buSzPts val="1200"/>
              <a:buFont typeface="Arial"/>
              <a:buChar char="•"/>
            </a:pPr>
            <a:r>
              <a:rPr lang="ar-SA" sz="1200" b="0" i="0">
                <a:solidFill>
                  <a:srgbClr val="000000"/>
                </a:solidFill>
                <a:latin typeface="Calibri"/>
                <a:ea typeface="Calibri"/>
                <a:cs typeface="Calibri"/>
                <a:sym typeface="Calibri"/>
              </a:rPr>
              <a:t>أو قوانين أو قواعد أو سياسات إشكالية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تأتي المشكلة نتيجةً لهذه السلوكيات والتصرّفات والقواعد مشتركة.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بالتالي، على ضوء المشكلة التي قمنا بتحديدها، ما هي السلوكيات والتصرّفات والقواعد التي نريد تغييرها؟  </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138" name="Google Shape;138;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39" name="Google Shape;139;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200"/>
              <a:buFont typeface="Calibri"/>
              <a:buNone/>
            </a:pPr>
            <a:r>
              <a:rPr lang="ar-SA" b="0" i="0">
                <a:solidFill>
                  <a:srgbClr val="000000"/>
                </a:solidFill>
                <a:latin typeface="Calibri"/>
                <a:ea typeface="Calibri"/>
                <a:cs typeface="Calibri"/>
                <a:sym typeface="Calibri"/>
              </a:rPr>
              <a:t>بالعودة إلى المثال السابق ذكره، يمكننا أن نقول "يبيّن الأهل عن سلوكيات سلبية تجاه أية صداقات يبنيها أبناءهم مع أطفالٍ من مجتمعات دينية أخرى" أو "تتساهل إدارة المدرسة إزاء التنمّر بين أطفال من مجتمعات دينية مختلفة" أو "يدعو رجل دين محلّي إلى عدم السماح بالصداقات بين أطفال من مجموعات دينية أخرى". تلك هي السلوكيات والتصرّفات والقواعد التي تساهم بوجود المشكلة التي حدّدناها.</a:t>
            </a:r>
            <a:endParaRPr>
              <a:latin typeface="Calibri"/>
              <a:ea typeface="Calibri"/>
              <a:cs typeface="Calibri"/>
              <a:sym typeface="Calibri"/>
            </a:endParaRPr>
          </a:p>
        </p:txBody>
      </p:sp>
      <p:sp>
        <p:nvSpPr>
          <p:cNvPr id="153" name="Google Shape;15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54" name="Google Shape;15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55" name="Google Shape;1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i="0">
                <a:solidFill>
                  <a:srgbClr val="000000"/>
                </a:solidFill>
                <a:latin typeface="Calibri"/>
                <a:ea typeface="Calibri"/>
                <a:cs typeface="Calibri"/>
                <a:sym typeface="Calibri"/>
              </a:rPr>
              <a:t>وجهتنا</a:t>
            </a:r>
            <a:r>
              <a:rPr lang="ar-SA" sz="1200" b="0" i="0">
                <a:solidFill>
                  <a:srgbClr val="000000"/>
                </a:solidFill>
                <a:latin typeface="Calibri"/>
                <a:ea typeface="Calibri"/>
                <a:cs typeface="Calibri"/>
                <a:sym typeface="Calibri"/>
              </a:rPr>
              <a:t> </a:t>
            </a:r>
            <a:br>
              <a:rPr lang="ar-SA" sz="1200">
                <a:solidFill>
                  <a:schemeClr val="dk1"/>
                </a:solidFill>
                <a:latin typeface="Calibri"/>
                <a:ea typeface="Calibri"/>
                <a:cs typeface="Calibri"/>
                <a:sym typeface="Calibri"/>
              </a:rPr>
            </a:br>
            <a:r>
              <a:rPr lang="ar-SA" sz="1200" b="0" i="0">
                <a:solidFill>
                  <a:srgbClr val="000000"/>
                </a:solidFill>
                <a:latin typeface="Calibri"/>
                <a:ea typeface="Calibri"/>
                <a:cs typeface="Calibri"/>
                <a:sym typeface="Calibri"/>
              </a:rPr>
              <a:t>عندما ننطلق في رحلة نحو التغيير، من المهم أن نعرف إلى أين نتّجه!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وليس من السهل تحديد الوجهة. فكلنا نريد تحقيق السلام والعدالة وعدم التمييز!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ولكن علينا أن نكون واقعيين من حيث الإنجازات التي سنتمكّن من تحقيقها في إطار زمني محدّد.  </a:t>
            </a:r>
            <a:endParaRPr/>
          </a:p>
          <a:p>
            <a:pPr marL="0" lvl="0" indent="0" algn="l" rtl="0">
              <a:spcBef>
                <a:spcPts val="0"/>
              </a:spcBef>
              <a:spcAft>
                <a:spcPts val="0"/>
              </a:spcAft>
              <a:buNone/>
            </a:pPr>
            <a:endParaRPr/>
          </a:p>
        </p:txBody>
      </p:sp>
      <p:sp>
        <p:nvSpPr>
          <p:cNvPr id="167" name="Google Shape;16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68" name="Google Shape;16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200"/>
              <a:buFont typeface="Calibri"/>
              <a:buNone/>
            </a:pPr>
            <a:r>
              <a:rPr lang="ar-SA" sz="1200" b="0" i="0">
                <a:solidFill>
                  <a:srgbClr val="000000"/>
                </a:solidFill>
                <a:latin typeface="Calibri"/>
                <a:ea typeface="Calibri"/>
                <a:cs typeface="Calibri"/>
                <a:sym typeface="Calibri"/>
              </a:rPr>
              <a:t>على سبيل المثال، يمكن أن يكون هدفنا أن "يبني الأطفال صداقات مع آخرين من مجموعات دينية مختلفة". من أجل تحقيق هذا الهدف نفكّر بالسلوكيات والتصرّفات والقواعد القديمة أو السيئة التي نريد استبدالها.   </a:t>
            </a:r>
            <a:endParaRPr/>
          </a:p>
          <a:p>
            <a:pPr marL="0" marR="0" lvl="0" indent="0" algn="r" rtl="1">
              <a:lnSpc>
                <a:spcPct val="100000"/>
              </a:lnSpc>
              <a:spcBef>
                <a:spcPts val="0"/>
              </a:spcBef>
              <a:spcAft>
                <a:spcPts val="0"/>
              </a:spcAft>
              <a:buClr>
                <a:schemeClr val="dk1"/>
              </a:buClr>
              <a:buSzPts val="1200"/>
              <a:buFont typeface="Calibri"/>
              <a:buNone/>
            </a:pPr>
            <a:endParaRPr sz="1200" b="0" i="0">
              <a:solidFill>
                <a:srgbClr val="000000"/>
              </a:solidFill>
              <a:latin typeface="Calibri"/>
              <a:ea typeface="Calibri"/>
              <a:cs typeface="Calibri"/>
              <a:sym typeface="Calibri"/>
            </a:endParaRPr>
          </a:p>
          <a:p>
            <a:pPr marL="0" lvl="0" indent="0" algn="r" rtl="1">
              <a:spcBef>
                <a:spcPts val="0"/>
              </a:spcBef>
              <a:spcAft>
                <a:spcPts val="0"/>
              </a:spcAft>
              <a:buNone/>
            </a:pPr>
            <a:r>
              <a:rPr lang="ar-SA" sz="1200">
                <a:solidFill>
                  <a:srgbClr val="000000"/>
                </a:solidFill>
                <a:latin typeface="Calibri"/>
                <a:ea typeface="Calibri"/>
                <a:cs typeface="Calibri"/>
                <a:sym typeface="Calibri"/>
              </a:rPr>
              <a:t>مثلاً: "يشجّع الأهل الأطفال على بناء صداقات مع آخرين من مجموعات دينية مختلفة" أو "تعالج إدارة المدرسة موضوع التنمّر بجدّية" أو "يشجّع رجال الدين الصداقات بين المجموعات الدينية المختلفة". </a:t>
            </a:r>
            <a:endParaRPr sz="1200">
              <a:latin typeface="Calibri"/>
              <a:ea typeface="Calibri"/>
              <a:cs typeface="Calibri"/>
              <a:sym typeface="Calibri"/>
            </a:endParaRPr>
          </a:p>
          <a:p>
            <a:pPr marL="0" lvl="0" indent="0" algn="r" rtl="1">
              <a:spcBef>
                <a:spcPts val="0"/>
              </a:spcBef>
              <a:spcAft>
                <a:spcPts val="0"/>
              </a:spcAft>
              <a:buNone/>
            </a:pPr>
            <a:endParaRPr/>
          </a:p>
        </p:txBody>
      </p:sp>
      <p:sp>
        <p:nvSpPr>
          <p:cNvPr id="181" name="Google Shape;181;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82" name="Google Shape;182;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83" name="Google Shape;1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7000"/>
              </a:lnSpc>
              <a:spcBef>
                <a:spcPts val="0"/>
              </a:spcBef>
              <a:spcAft>
                <a:spcPts val="0"/>
              </a:spcAft>
              <a:buNone/>
            </a:pPr>
            <a:r>
              <a:rPr lang="ar-SA" sz="1200">
                <a:latin typeface="Calibri"/>
                <a:ea typeface="Calibri"/>
                <a:cs typeface="Calibri"/>
                <a:sym typeface="Calibri"/>
              </a:rPr>
              <a:t>كما ترون، إنّ المشكلة والأهداف التي حدّدناها هي كمرآة تعكس بعضها البعض. </a:t>
            </a:r>
            <a:endParaRPr sz="1200">
              <a:latin typeface="Calibri"/>
              <a:ea typeface="Calibri"/>
              <a:cs typeface="Calibri"/>
              <a:sym typeface="Calibri"/>
            </a:endParaRPr>
          </a:p>
          <a:p>
            <a:pPr marL="0" lvl="0" indent="0" algn="r" rtl="1">
              <a:spcBef>
                <a:spcPts val="800"/>
              </a:spcBef>
              <a:spcAft>
                <a:spcPts val="0"/>
              </a:spcAft>
              <a:buNone/>
            </a:pPr>
            <a:r>
              <a:rPr lang="ar-SA" sz="1200">
                <a:latin typeface="Calibri"/>
                <a:ea typeface="Calibri"/>
                <a:cs typeface="Calibri"/>
                <a:sym typeface="Calibri"/>
              </a:rPr>
              <a:t>وتحدد المشكلة والأهداف إطار رحلتنا إلى التغيير. أين تبدأ سيرورة التغيير وإلى أين نريدها أن تّتجه؟ </a:t>
            </a:r>
            <a:endParaRPr sz="1200">
              <a:solidFill>
                <a:schemeClr val="dk1"/>
              </a:solidFill>
              <a:latin typeface="Calibri"/>
              <a:ea typeface="Calibri"/>
              <a:cs typeface="Calibri"/>
              <a:sym typeface="Calibri"/>
            </a:endParaRPr>
          </a:p>
        </p:txBody>
      </p:sp>
      <p:sp>
        <p:nvSpPr>
          <p:cNvPr id="195" name="Google Shape;195;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96" name="Google Shape;196;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97" name="Google Shape;1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200"/>
              <a:buFont typeface="Calibri"/>
              <a:buNone/>
            </a:pPr>
            <a:r>
              <a:rPr lang="ar-SA" sz="1200" b="1">
                <a:solidFill>
                  <a:srgbClr val="000000"/>
                </a:solidFill>
                <a:latin typeface="Calibri"/>
                <a:ea typeface="Calibri"/>
                <a:cs typeface="Calibri"/>
                <a:sym typeface="Calibri"/>
              </a:rPr>
              <a:t>أشخاص نلتقيهم في الطريق</a:t>
            </a:r>
            <a:br>
              <a:rPr lang="ar-SA" sz="1200">
                <a:solidFill>
                  <a:schemeClr val="dk1"/>
                </a:solidFill>
                <a:latin typeface="Calibri"/>
                <a:ea typeface="Calibri"/>
                <a:cs typeface="Calibri"/>
                <a:sym typeface="Calibri"/>
              </a:rPr>
            </a:br>
            <a:r>
              <a:rPr lang="ar-SA" sz="1200">
                <a:solidFill>
                  <a:srgbClr val="000000"/>
                </a:solidFill>
                <a:latin typeface="Calibri"/>
                <a:ea typeface="Calibri"/>
                <a:cs typeface="Calibri"/>
                <a:sym typeface="Calibri"/>
              </a:rPr>
              <a:t>خلال أية رحلة طويلة، قد نلتقي بالكثير من الأشخاص – مسافرون يسيرون في الاتّجاه نفسه، أو مراقبو تذاكر يتأكّدون من تذاكر سفرنا أو أشخاص ينشئون حواجز توقف سيرنا أو تحوّل اتجاهه. إذاً، بمن سنلتقي في طريقنا؟</a:t>
            </a:r>
            <a:r>
              <a:rPr lang="ar-SA" sz="1200">
                <a:latin typeface="Calibri"/>
                <a:ea typeface="Calibri"/>
                <a:cs typeface="Calibri"/>
                <a:sym typeface="Calibri"/>
              </a:rPr>
              <a:t> </a:t>
            </a:r>
            <a:endParaRPr sz="1200">
              <a:latin typeface="Calibri"/>
              <a:ea typeface="Calibri"/>
              <a:cs typeface="Calibri"/>
              <a:sym typeface="Calibri"/>
            </a:endParaRPr>
          </a:p>
        </p:txBody>
      </p:sp>
      <p:sp>
        <p:nvSpPr>
          <p:cNvPr id="217" name="Google Shape;217;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18" name="Google Shape;218;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a:solidFill>
                  <a:srgbClr val="000000"/>
                </a:solidFill>
                <a:latin typeface="Calibri"/>
                <a:ea typeface="Calibri"/>
                <a:cs typeface="Calibri"/>
                <a:sym typeface="Calibri"/>
              </a:rPr>
              <a:t>سيكون هناك: </a:t>
            </a:r>
            <a:endParaRPr sz="1200">
              <a:latin typeface="Calibri"/>
              <a:ea typeface="Calibri"/>
              <a:cs typeface="Calibri"/>
              <a:sym typeface="Calibri"/>
            </a:endParaRPr>
          </a:p>
          <a:p>
            <a:pPr marL="171450" lvl="0" indent="-171450" algn="r" rtl="1">
              <a:lnSpc>
                <a:spcPct val="107000"/>
              </a:lnSpc>
              <a:spcBef>
                <a:spcPts val="0"/>
              </a:spcBef>
              <a:spcAft>
                <a:spcPts val="0"/>
              </a:spcAft>
              <a:buClr>
                <a:schemeClr val="dk1"/>
              </a:buClr>
              <a:buSzPts val="1200"/>
              <a:buFont typeface="Arial"/>
              <a:buChar char="•"/>
            </a:pPr>
            <a:r>
              <a:rPr lang="ar-SA" sz="1200">
                <a:latin typeface="Calibri"/>
                <a:ea typeface="Calibri"/>
                <a:cs typeface="Calibri"/>
                <a:sym typeface="Calibri"/>
              </a:rPr>
              <a:t>أشخاص متأثّرون بالمشكلة (أطفال في الحالة التي طرحناها)</a:t>
            </a:r>
            <a:endParaRPr sz="1200">
              <a:latin typeface="Calibri"/>
              <a:ea typeface="Calibri"/>
              <a:cs typeface="Calibri"/>
              <a:sym typeface="Calibri"/>
            </a:endParaRPr>
          </a:p>
          <a:p>
            <a:pPr marL="171450" lvl="0" indent="-171450" algn="r" rtl="1">
              <a:spcBef>
                <a:spcPts val="800"/>
              </a:spcBef>
              <a:spcAft>
                <a:spcPts val="0"/>
              </a:spcAft>
              <a:buClr>
                <a:schemeClr val="dk1"/>
              </a:buClr>
              <a:buSzPts val="1200"/>
              <a:buFont typeface="Arial"/>
              <a:buChar char="•"/>
            </a:pPr>
            <a:r>
              <a:rPr lang="ar-SA" sz="1200">
                <a:latin typeface="Calibri"/>
                <a:ea typeface="Calibri"/>
                <a:cs typeface="Calibri"/>
                <a:sym typeface="Calibri"/>
              </a:rPr>
              <a:t>أشخاص لديهم القدرة على التصرّف حيال مشكلتنا (مجلس إدارة المدرسة وموظّفوها، الأهل ورجال الدين مثلاً)</a:t>
            </a:r>
            <a:endParaRPr sz="1200">
              <a:latin typeface="Calibri"/>
              <a:ea typeface="Calibri"/>
              <a:cs typeface="Calibri"/>
              <a:sym typeface="Calibri"/>
            </a:endParaRPr>
          </a:p>
        </p:txBody>
      </p:sp>
      <p:sp>
        <p:nvSpPr>
          <p:cNvPr id="227" name="Google Shape;227;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28" name="Google Shape;228;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29" name="Google Shape;2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a:solidFill>
                  <a:srgbClr val="000000"/>
                </a:solidFill>
                <a:latin typeface="Calibri"/>
                <a:ea typeface="Calibri"/>
                <a:cs typeface="Calibri"/>
                <a:sym typeface="Calibri"/>
              </a:rPr>
              <a:t>قد يكون هناك أيضاً: </a:t>
            </a:r>
            <a:endParaRPr sz="1200">
              <a:latin typeface="Calibri"/>
              <a:ea typeface="Calibri"/>
              <a:cs typeface="Calibri"/>
              <a:sym typeface="Calibri"/>
            </a:endParaRPr>
          </a:p>
          <a:p>
            <a:pPr marL="171450" lvl="0" indent="-171450" algn="r" rtl="1">
              <a:lnSpc>
                <a:spcPct val="107000"/>
              </a:lnSpc>
              <a:spcBef>
                <a:spcPts val="0"/>
              </a:spcBef>
              <a:spcAft>
                <a:spcPts val="0"/>
              </a:spcAft>
              <a:buClr>
                <a:schemeClr val="dk1"/>
              </a:buClr>
              <a:buSzPts val="1200"/>
              <a:buFont typeface="Arial"/>
              <a:buChar char="•"/>
            </a:pPr>
            <a:r>
              <a:rPr lang="ar-SA" sz="1200">
                <a:latin typeface="Calibri"/>
                <a:ea typeface="Calibri"/>
                <a:cs typeface="Calibri"/>
                <a:sym typeface="Calibri"/>
              </a:rPr>
              <a:t>مسافرون آخرون، أي أشخاص يشاركوننا الهدف ويمكن أن يساعدونا على الطريق. في المثل الذي اخترناه يمكن أن نجد حلفاء لدى لجنة محلية مشتركة بين الأديان مثلاً. </a:t>
            </a:r>
            <a:endParaRPr sz="1200">
              <a:latin typeface="Calibri"/>
              <a:ea typeface="Calibri"/>
              <a:cs typeface="Calibri"/>
              <a:sym typeface="Calibri"/>
            </a:endParaRPr>
          </a:p>
          <a:p>
            <a:pPr marL="171450" lvl="0" indent="-171450" algn="r" rtl="1">
              <a:lnSpc>
                <a:spcPct val="107000"/>
              </a:lnSpc>
              <a:spcBef>
                <a:spcPts val="800"/>
              </a:spcBef>
              <a:spcAft>
                <a:spcPts val="0"/>
              </a:spcAft>
              <a:buClr>
                <a:schemeClr val="dk1"/>
              </a:buClr>
              <a:buSzPts val="1200"/>
              <a:buFont typeface="Arial"/>
              <a:buChar char="•"/>
            </a:pPr>
            <a:r>
              <a:rPr lang="ar-SA" sz="1200">
                <a:latin typeface="Calibri"/>
                <a:ea typeface="Calibri"/>
                <a:cs typeface="Calibri"/>
                <a:sym typeface="Calibri"/>
              </a:rPr>
              <a:t>أو أشخاص يعارضون أهدافنا ويحاولون عرقلة مسيرتنا. مثلاً أحد المؤثّرين على مواقع التواصل الاجتماعي في مجتمعنا المحلي. </a:t>
            </a:r>
            <a:endParaRPr sz="1200">
              <a:latin typeface="Calibri"/>
              <a:ea typeface="Calibri"/>
              <a:cs typeface="Calibri"/>
              <a:sym typeface="Calibri"/>
            </a:endParaRPr>
          </a:p>
        </p:txBody>
      </p:sp>
      <p:sp>
        <p:nvSpPr>
          <p:cNvPr id="241" name="Google Shape;24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42" name="Google Shape;24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43" name="Google Shape;24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a:solidFill>
                  <a:srgbClr val="000000"/>
                </a:solidFill>
                <a:latin typeface="Calibri"/>
                <a:ea typeface="Calibri"/>
                <a:cs typeface="Calibri"/>
                <a:sym typeface="Calibri"/>
              </a:rPr>
              <a:t>لدى وضع خطة العمل، من الجيد التفكير بهؤلاء الأشخاص والمنظمات والمؤسسات وإبقائها في ذهننا عندما نختار التكتيكات ونخطط للعمل. </a:t>
            </a:r>
            <a:endParaRPr sz="1200">
              <a:latin typeface="Calibri"/>
              <a:ea typeface="Calibri"/>
              <a:cs typeface="Calibri"/>
              <a:sym typeface="Calibri"/>
            </a:endParaRPr>
          </a:p>
          <a:p>
            <a:pPr marL="0" lvl="0" indent="0" algn="r" rtl="1">
              <a:spcBef>
                <a:spcPts val="0"/>
              </a:spcBef>
              <a:spcAft>
                <a:spcPts val="0"/>
              </a:spcAft>
              <a:buNone/>
            </a:pPr>
            <a:r>
              <a:rPr lang="ar-SA" sz="1200">
                <a:latin typeface="Calibri"/>
                <a:ea typeface="Calibri"/>
                <a:cs typeface="Calibri"/>
                <a:sym typeface="Calibri"/>
              </a:rPr>
              <a:t>من يمكنه إحداث التغيير معنا؟ من الذي نحتاج إقناعه وبماذا؟ من سيحاول عرقلة التغيير؟ </a:t>
            </a:r>
            <a:endParaRPr sz="1200">
              <a:latin typeface="Calibri"/>
              <a:ea typeface="Calibri"/>
              <a:cs typeface="Calibri"/>
              <a:sym typeface="Calibri"/>
            </a:endParaRPr>
          </a:p>
        </p:txBody>
      </p:sp>
      <p:sp>
        <p:nvSpPr>
          <p:cNvPr id="258" name="Google Shape;258;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59" name="Google Shape;259;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60" name="Google Shape;26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a:solidFill>
                  <a:srgbClr val="000000"/>
                </a:solidFill>
                <a:latin typeface="Calibri"/>
                <a:ea typeface="Calibri"/>
                <a:cs typeface="Calibri"/>
                <a:sym typeface="Calibri"/>
              </a:rPr>
              <a:t>اختيار الطريق</a:t>
            </a:r>
            <a:br>
              <a:rPr lang="ar-SA" sz="1200">
                <a:solidFill>
                  <a:schemeClr val="dk1"/>
                </a:solidFill>
                <a:latin typeface="Calibri"/>
                <a:ea typeface="Calibri"/>
                <a:cs typeface="Calibri"/>
                <a:sym typeface="Calibri"/>
              </a:rPr>
            </a:br>
            <a:r>
              <a:rPr lang="ar-SA" sz="1200">
                <a:solidFill>
                  <a:srgbClr val="000000"/>
                </a:solidFill>
                <a:latin typeface="Calibri"/>
                <a:ea typeface="Calibri"/>
                <a:cs typeface="Calibri"/>
                <a:sym typeface="Calibri"/>
              </a:rPr>
              <a:t>عادةً ما تتعدّد الطرق للانتقال من النقطة أ إلى النقطة ب – تتعدّد الطرق ووسائل النقل. لذا، أي طريق سنسلك؟ </a:t>
            </a:r>
            <a:endParaRPr sz="1200">
              <a:latin typeface="Calibri"/>
              <a:ea typeface="Calibri"/>
              <a:cs typeface="Calibri"/>
              <a:sym typeface="Calibri"/>
            </a:endParaRPr>
          </a:p>
          <a:p>
            <a:pPr marL="0" lvl="0" indent="0" algn="r" rtl="1">
              <a:lnSpc>
                <a:spcPct val="107000"/>
              </a:lnSpc>
              <a:spcBef>
                <a:spcPts val="0"/>
              </a:spcBef>
              <a:spcAft>
                <a:spcPts val="0"/>
              </a:spcAft>
              <a:buNone/>
            </a:pPr>
            <a:r>
              <a:rPr lang="ar-SA" sz="1200">
                <a:latin typeface="Calibri"/>
                <a:ea typeface="Calibri"/>
                <a:cs typeface="Calibri"/>
                <a:sym typeface="Calibri"/>
              </a:rPr>
              <a:t>طريقنا تحدّدها التكتيكات التي نعتمدها. تذكّروا أنّ لدينا ١٥ تكتيك نختار منها – من نشر الوعي إلى المناصرة إلى توثيق الانتهاكات. وقد وضعنا الكثير من الأفكار العملية الخاصة باستخدام هذه التكتيكات! وهنا يمكنكم اللجوء إلى هذه الأفكار! </a:t>
            </a:r>
            <a:endParaRPr sz="1200">
              <a:latin typeface="Calibri"/>
              <a:ea typeface="Calibri"/>
              <a:cs typeface="Calibri"/>
              <a:sym typeface="Calibri"/>
            </a:endParaRPr>
          </a:p>
          <a:p>
            <a:pPr marL="0" lvl="0" indent="0" algn="r" rtl="0">
              <a:spcBef>
                <a:spcPts val="800"/>
              </a:spcBef>
              <a:spcAft>
                <a:spcPts val="0"/>
              </a:spcAft>
              <a:buNone/>
            </a:pPr>
            <a:endParaRPr sz="1200">
              <a:latin typeface="Calibri"/>
              <a:ea typeface="Calibri"/>
              <a:cs typeface="Calibri"/>
              <a:sym typeface="Calibri"/>
            </a:endParaRPr>
          </a:p>
        </p:txBody>
      </p:sp>
      <p:sp>
        <p:nvSpPr>
          <p:cNvPr id="274" name="Google Shape;274;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75" name="Google Shape;275;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76" name="Google Shape;27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a:solidFill>
                  <a:srgbClr val="000000"/>
                </a:solidFill>
                <a:latin typeface="Calibri"/>
                <a:ea typeface="Calibri"/>
                <a:cs typeface="Calibri"/>
                <a:sym typeface="Calibri"/>
              </a:rPr>
              <a:t>ينبغي عرض هذه الشريحة مع التمرين الافتتاحي. </a:t>
            </a:r>
            <a:endParaRPr sz="1200">
              <a:latin typeface="Calibri"/>
              <a:ea typeface="Calibri"/>
              <a:cs typeface="Calibri"/>
              <a:sym typeface="Calibri"/>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a:t>
            </a:fld>
            <a:endParaRPr/>
          </a:p>
        </p:txBody>
      </p:sp>
      <p:sp>
        <p:nvSpPr>
          <p:cNvPr id="61" name="Google Shape;61;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62" name="Google Shape;62;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a:solidFill>
                  <a:srgbClr val="000000"/>
                </a:solidFill>
                <a:latin typeface="Calibri"/>
                <a:ea typeface="Calibri"/>
                <a:cs typeface="Calibri"/>
                <a:sym typeface="Calibri"/>
              </a:rPr>
              <a:t>بالنسبة للمثل الذي اخترناه: هل سوف نركّز على تغيير عقلية الأطفال من خلال إنشاء فريق كرة قدم مشترك بين الأديان أو سوف نوثّق حالات التنمّر واستخدام هذا التوثيق للمناصرة أمام مجلس إدارة المدرسة بهدف اتّخاذ الإجراءات المناسبة أو ربما سوف نعرض محفّزات للمدرّسين لتعزيز العلاقات الإيجابية مثل تقديم جائزة للمدرّس الذي يساهم في تعزيز التنوّع ويضمن الاحترام داخل الصف. أو ربما سنختار إقناع رجال الدين بضرورة تشجيع الصداقات بين الأديان. أو سنعتمد مقاربة تجمع بين كل هذه الأفكار. </a:t>
            </a:r>
            <a:endParaRPr sz="1200">
              <a:latin typeface="Calibri"/>
              <a:ea typeface="Calibri"/>
              <a:cs typeface="Calibri"/>
              <a:sym typeface="Calibri"/>
            </a:endParaRPr>
          </a:p>
          <a:p>
            <a:pPr marL="0" lvl="0" indent="0" algn="r" rtl="1">
              <a:lnSpc>
                <a:spcPct val="107000"/>
              </a:lnSpc>
              <a:spcBef>
                <a:spcPts val="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هناك الكثير من الأمور التي يمكننا القيام بها. لا يمكننا القيام بكل شيء في نفس الوقت ولكن قد </a:t>
            </a:r>
            <a:r>
              <a:rPr lang="ar-SA" sz="1200" u="sng">
                <a:latin typeface="Calibri"/>
                <a:ea typeface="Calibri"/>
                <a:cs typeface="Calibri"/>
                <a:sym typeface="Calibri"/>
              </a:rPr>
              <a:t>نحتاج</a:t>
            </a:r>
            <a:r>
              <a:rPr lang="ar-SA" sz="1200">
                <a:latin typeface="Calibri"/>
                <a:ea typeface="Calibri"/>
                <a:cs typeface="Calibri"/>
                <a:sym typeface="Calibri"/>
              </a:rPr>
              <a:t> إلى اتّخاذ أكثر من خطوة إذا ما أردنا النجاح. على سبيل المثال، قد لا يكون من المجدي إنشاء فريق كرة قدم إذا ما عارض القادة الدينيون الفكرة وبالتالي لم يعد أحد يجرؤ على المشاركة.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تتضمّن خطط العمل الناجحة عادةً عدد من التكتيكات المختلفة ولكن المتكاملة.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p:txBody>
      </p:sp>
      <p:sp>
        <p:nvSpPr>
          <p:cNvPr id="283" name="Google Shape;283;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284" name="Google Shape;284;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285" name="Google Shape;28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a:solidFill>
                  <a:srgbClr val="000000"/>
                </a:solidFill>
                <a:latin typeface="Calibri"/>
                <a:ea typeface="Calibri"/>
                <a:cs typeface="Calibri"/>
                <a:sym typeface="Calibri"/>
              </a:rPr>
              <a:t>خطوات في الرحلة</a:t>
            </a:r>
            <a:br>
              <a:rPr lang="ar-SA" sz="1200">
                <a:solidFill>
                  <a:schemeClr val="dk1"/>
                </a:solidFill>
                <a:latin typeface="Calibri"/>
                <a:ea typeface="Calibri"/>
                <a:cs typeface="Calibri"/>
                <a:sym typeface="Calibri"/>
              </a:rPr>
            </a:br>
            <a:r>
              <a:rPr lang="ar-SA" sz="1200">
                <a:solidFill>
                  <a:srgbClr val="000000"/>
                </a:solidFill>
                <a:latin typeface="Calibri"/>
                <a:ea typeface="Calibri"/>
                <a:cs typeface="Calibri"/>
                <a:sym typeface="Calibri"/>
              </a:rPr>
              <a:t>عندما نختار التكتيكات التي سنستخدمها نفكّر بكيفية استخدامها. ما هي الخطوات الملموسة التي نحتاج إلى اتّخاذها ووفقاً لأي ترتيب؟ من سيقوم بأية خطوة ومتى في سياق كل تكتيك اخترناه؟ </a:t>
            </a:r>
            <a:endParaRPr sz="1200">
              <a:latin typeface="Calibri"/>
              <a:ea typeface="Calibri"/>
              <a:cs typeface="Calibri"/>
              <a:sym typeface="Calibri"/>
            </a:endParaRPr>
          </a:p>
          <a:p>
            <a:pPr marL="0" lvl="0" indent="0" algn="r" rtl="1">
              <a:spcBef>
                <a:spcPts val="0"/>
              </a:spcBef>
              <a:spcAft>
                <a:spcPts val="0"/>
              </a:spcAft>
              <a:buNone/>
            </a:pPr>
            <a:r>
              <a:rPr lang="ar-SA" sz="1200">
                <a:latin typeface="Calibri"/>
                <a:ea typeface="Calibri"/>
                <a:cs typeface="Calibri"/>
                <a:sym typeface="Calibri"/>
              </a:rPr>
              <a:t>كيف سننظم عملية إنشاء فريق كرة القدم أو كيف سنُجري الاستبيان؟ من سيتحدّث إلى أي رجل دين؟ </a:t>
            </a:r>
            <a:endParaRPr sz="1200">
              <a:latin typeface="Calibri"/>
              <a:ea typeface="Calibri"/>
              <a:cs typeface="Calibri"/>
              <a:sym typeface="Calibri"/>
            </a:endParaRPr>
          </a:p>
        </p:txBody>
      </p:sp>
      <p:sp>
        <p:nvSpPr>
          <p:cNvPr id="301" name="Google Shape;301;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02" name="Google Shape;302;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03" name="Google Shape;30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a:solidFill>
                  <a:srgbClr val="000000"/>
                </a:solidFill>
                <a:latin typeface="Calibri"/>
                <a:ea typeface="Calibri"/>
                <a:cs typeface="Calibri"/>
                <a:sym typeface="Calibri"/>
              </a:rPr>
              <a:t>الرسالة</a:t>
            </a:r>
            <a:br>
              <a:rPr lang="ar-SA" sz="1200">
                <a:solidFill>
                  <a:schemeClr val="dk1"/>
                </a:solidFill>
                <a:latin typeface="Calibri"/>
                <a:ea typeface="Calibri"/>
                <a:cs typeface="Calibri"/>
                <a:sym typeface="Calibri"/>
              </a:rPr>
            </a:br>
            <a:r>
              <a:rPr lang="ar-SA" sz="1200">
                <a:solidFill>
                  <a:srgbClr val="000000"/>
                </a:solidFill>
                <a:latin typeface="Calibri"/>
                <a:ea typeface="Calibri"/>
                <a:cs typeface="Calibri"/>
                <a:sym typeface="Calibri"/>
              </a:rPr>
              <a:t>لدى التحدّث إلى الناس، علينا أن نفكّر بما سنقوله. ما هي المعلومات أو الحجج التي من شأنها إقناع الحلفاء المحتملين بالانضمام إلى جهودنا أو إقناع الناس بتغيير سلوكياتهم أو تصرفاتهم؟ ما الذي سيقنع النافذين أو أصحاب السلطة بضرورة التحرّك؟ وهل من طريقة لتأطير الرسالة بشكلٍ يجنّبنا المعارضة؟ </a:t>
            </a: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ar-SA"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ar-SA" sz="1200">
                <a:solidFill>
                  <a:srgbClr val="000000"/>
                </a:solidFill>
                <a:latin typeface="Calibri"/>
                <a:ea typeface="Calibri"/>
                <a:cs typeface="Calibri"/>
                <a:sym typeface="Calibri"/>
              </a:rPr>
              <a:t>على سبيل المثال: </a:t>
            </a:r>
            <a:endParaRPr sz="1200">
              <a:latin typeface="Calibri"/>
              <a:ea typeface="Calibri"/>
              <a:cs typeface="Calibri"/>
              <a:sym typeface="Calibri"/>
            </a:endParaRPr>
          </a:p>
          <a:p>
            <a:pPr marL="0" lvl="0" indent="0" algn="r" rtl="1">
              <a:lnSpc>
                <a:spcPct val="107000"/>
              </a:lnSpc>
              <a:spcBef>
                <a:spcPts val="0"/>
              </a:spcBef>
              <a:spcAft>
                <a:spcPts val="0"/>
              </a:spcAft>
              <a:buNone/>
            </a:pPr>
            <a:r>
              <a:rPr lang="ar-SA" sz="1200">
                <a:latin typeface="Calibri"/>
                <a:ea typeface="Calibri"/>
                <a:cs typeface="Calibri"/>
                <a:sym typeface="Calibri"/>
              </a:rPr>
              <a:t>قد يحتاج الأهل إلى سماع رسائل مشجّعة حول فوائد بناء العلاقات مع مجتمعاتٍ أخرى ومنافع ذلك بالنسبة لمستقبل أبنائهم وقد يحتاجون إلى معلومات عملية تطمئنهم أنّ أولادهم سيكونون بخير وسيحظون بالاهتمام الكافي في فريق كرة القدم.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وقد يهتمّ المجلس المحلي المشترك بين الأديان بمعرفة كيف سيتم إشراك البالغين من مختلف المجموعات الدينية بقيادة فريق كرة القدم. </a:t>
            </a:r>
            <a:endParaRPr sz="1200">
              <a:latin typeface="Calibri"/>
              <a:ea typeface="Calibri"/>
              <a:cs typeface="Calibri"/>
              <a:sym typeface="Calibri"/>
            </a:endParaRPr>
          </a:p>
          <a:p>
            <a:pPr marL="0" lvl="0" indent="0" algn="r" rtl="1">
              <a:spcBef>
                <a:spcPts val="800"/>
              </a:spcBef>
              <a:spcAft>
                <a:spcPts val="0"/>
              </a:spcAft>
              <a:buNone/>
            </a:pPr>
            <a:r>
              <a:rPr lang="ar-SA" sz="1200">
                <a:latin typeface="Calibri"/>
                <a:ea typeface="Calibri"/>
                <a:cs typeface="Calibri"/>
                <a:sym typeface="Calibri"/>
              </a:rPr>
              <a:t>وقد يكون مجلس إدارة المدرسة متشجعاً لسماع كيف يمكن استخدام سياسة مكافحة التنمر لتعزيز صورة المدرسة.</a:t>
            </a:r>
            <a:endParaRPr sz="1200">
              <a:latin typeface="Calibri"/>
              <a:ea typeface="Calibri"/>
              <a:cs typeface="Calibri"/>
              <a:sym typeface="Calibri"/>
            </a:endParaRPr>
          </a:p>
        </p:txBody>
      </p:sp>
      <p:sp>
        <p:nvSpPr>
          <p:cNvPr id="319" name="Google Shape;319;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20" name="Google Shape;320;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21" name="Google Shape;32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a:solidFill>
                  <a:srgbClr val="000000"/>
                </a:solidFill>
                <a:latin typeface="Calibri"/>
                <a:ea typeface="Calibri"/>
                <a:cs typeface="Calibri"/>
                <a:sym typeface="Calibri"/>
              </a:rPr>
              <a:t>العوائق والمخاطر</a:t>
            </a:r>
            <a:endParaRPr sz="1200" b="1">
              <a:solidFill>
                <a:srgbClr val="000000"/>
              </a:solidFill>
              <a:latin typeface="Calibri"/>
              <a:ea typeface="Calibri"/>
              <a:cs typeface="Calibri"/>
              <a:sym typeface="Calibri"/>
            </a:endParaRPr>
          </a:p>
          <a:p>
            <a:pPr marL="0" lvl="0" indent="0" algn="r" rtl="1">
              <a:spcBef>
                <a:spcPts val="0"/>
              </a:spcBef>
              <a:spcAft>
                <a:spcPts val="0"/>
              </a:spcAft>
              <a:buNone/>
            </a:pPr>
            <a:endParaRPr sz="1200" b="1">
              <a:solidFill>
                <a:srgbClr val="000000"/>
              </a:solidFill>
              <a:latin typeface="Calibri"/>
              <a:ea typeface="Calibri"/>
              <a:cs typeface="Calibri"/>
              <a:sym typeface="Calibri"/>
            </a:endParaRPr>
          </a:p>
          <a:p>
            <a:pPr marL="0" lvl="0" indent="0" algn="r" rtl="1">
              <a:spcBef>
                <a:spcPts val="0"/>
              </a:spcBef>
              <a:spcAft>
                <a:spcPts val="0"/>
              </a:spcAft>
              <a:buNone/>
            </a:pPr>
            <a:r>
              <a:rPr lang="ar-SA" sz="1200">
                <a:solidFill>
                  <a:srgbClr val="000000"/>
                </a:solidFill>
                <a:latin typeface="Calibri"/>
                <a:ea typeface="Calibri"/>
                <a:cs typeface="Calibri"/>
                <a:sym typeface="Calibri"/>
              </a:rPr>
              <a:t>في الرحلات الطويلة والصعبة، قد يواجه المسافرون عقبات ومخاطر وعواصف يحتاجون إلى تخطّيها ليتمكّنوا من الوصول إلى وجهتهم النهائية. كذلك تنطوي كل مسارات التغيير على عقباتٍ ومخاطر. وقد يكون من المفيد أن نفكّر مسبقاً ونختار أكثر الطرقات سلامةً وأن نعدّ خطط لمعالجة مختلف المواقف التي قد تطرأ. </a:t>
            </a:r>
            <a:endParaRPr sz="1200">
              <a:latin typeface="Calibri"/>
              <a:ea typeface="Calibri"/>
              <a:cs typeface="Calibri"/>
              <a:sym typeface="Calibri"/>
            </a:endParaRPr>
          </a:p>
          <a:p>
            <a:pPr marL="0" lvl="0" indent="0" algn="r" rtl="1">
              <a:lnSpc>
                <a:spcPct val="107000"/>
              </a:lnSpc>
              <a:spcBef>
                <a:spcPts val="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إذاً، ما هي العقبات والمخاطر التي قد تواجهنا في حال اتّخذنا الخطوات التي حدّدناها؟ هل تنطوي أي من هذه الخطوات على خطورة شديدة وهل من سبلٍ للتخفيف من هذه المخاطر؟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latin typeface="Calibri"/>
                <a:ea typeface="Calibri"/>
                <a:cs typeface="Calibri"/>
                <a:sym typeface="Calibri"/>
              </a:rPr>
              <a:t>مثلاً: في بعض السياقات، قد يؤدّي الترويج لفريق كرة القدم المشترك بين الأديان على إذاعة الراديو إلى لفت أنظار المجموعات المتطرّفة التي قد تردّ بحركةٍ معارضة. قد يكون من الأفضل في هذه الحالة إطلاق هكذا مبادرة وتعبئة الدعم المجتمعي لها من دون ترويج أو دعاية. </a:t>
            </a:r>
            <a:endParaRPr sz="1200">
              <a:latin typeface="Calibri"/>
              <a:ea typeface="Calibri"/>
              <a:cs typeface="Calibri"/>
              <a:sym typeface="Calibri"/>
            </a:endParaRPr>
          </a:p>
          <a:p>
            <a:pPr marL="0" lvl="0" indent="0" algn="r" rtl="1">
              <a:spcBef>
                <a:spcPts val="800"/>
              </a:spcBef>
              <a:spcAft>
                <a:spcPts val="0"/>
              </a:spcAft>
              <a:buNone/>
            </a:pPr>
            <a:endParaRPr sz="1200">
              <a:latin typeface="Calibri"/>
              <a:ea typeface="Calibri"/>
              <a:cs typeface="Calibri"/>
              <a:sym typeface="Calibri"/>
            </a:endParaRPr>
          </a:p>
        </p:txBody>
      </p:sp>
      <p:sp>
        <p:nvSpPr>
          <p:cNvPr id="333" name="Google Shape;333;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34" name="Google Shape;334;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35" name="Google Shape;33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a:solidFill>
                  <a:srgbClr val="000000"/>
                </a:solidFill>
                <a:latin typeface="Calibri"/>
                <a:ea typeface="Calibri"/>
                <a:cs typeface="Calibri"/>
                <a:sym typeface="Calibri"/>
              </a:rPr>
              <a:t>الخاتمة</a:t>
            </a:r>
            <a:r>
              <a:rPr lang="ar-SA"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ar-SA" sz="1200">
                <a:solidFill>
                  <a:srgbClr val="000000"/>
                </a:solidFill>
                <a:latin typeface="Calibri"/>
                <a:ea typeface="Calibri"/>
                <a:cs typeface="Calibri"/>
                <a:sym typeface="Calibri"/>
              </a:rPr>
              <a:t>ها قد انتهينا من الاطلاع على مسار وضع خطة العمل. ولاستكمال رحلتنا إلى التغيير، قمنا بتحديد ما يلي: </a:t>
            </a:r>
            <a:endParaRPr sz="1200">
              <a:latin typeface="Calibri"/>
              <a:ea typeface="Calibri"/>
              <a:cs typeface="Calibri"/>
              <a:sym typeface="Calibri"/>
            </a:endParaRPr>
          </a:p>
          <a:p>
            <a:pPr marL="0" lvl="0" indent="0" algn="r" rtl="1">
              <a:lnSpc>
                <a:spcPct val="107000"/>
              </a:lnSpc>
              <a:spcBef>
                <a:spcPts val="0"/>
              </a:spcBef>
              <a:spcAft>
                <a:spcPts val="0"/>
              </a:spcAft>
              <a:buNone/>
            </a:pPr>
            <a:r>
              <a:rPr lang="ar-SA" sz="1200">
                <a:latin typeface="Calibri"/>
                <a:ea typeface="Calibri"/>
                <a:cs typeface="Calibri"/>
                <a:sym typeface="Calibri"/>
              </a:rPr>
              <a:t> </a:t>
            </a:r>
            <a:endParaRPr sz="1200">
              <a:latin typeface="Calibri"/>
              <a:ea typeface="Calibri"/>
              <a:cs typeface="Calibri"/>
              <a:sym typeface="Calibri"/>
            </a:endParaRPr>
          </a:p>
          <a:p>
            <a:pPr marL="171450" lvl="0" indent="-171450" algn="r" rtl="1">
              <a:lnSpc>
                <a:spcPct val="107000"/>
              </a:lnSpc>
              <a:spcBef>
                <a:spcPts val="800"/>
              </a:spcBef>
              <a:spcAft>
                <a:spcPts val="0"/>
              </a:spcAft>
              <a:buClr>
                <a:schemeClr val="dk1"/>
              </a:buClr>
              <a:buSzPts val="1200"/>
              <a:buFont typeface="Arial"/>
              <a:buChar char="•"/>
            </a:pPr>
            <a:r>
              <a:rPr lang="ar-SA" sz="1200">
                <a:latin typeface="Calibri"/>
                <a:ea typeface="Calibri"/>
                <a:cs typeface="Calibri"/>
                <a:sym typeface="Calibri"/>
              </a:rPr>
              <a:t>نقطة الانطلاق – المشكلة</a:t>
            </a:r>
            <a:endParaRPr sz="1200">
              <a:latin typeface="Calibri"/>
              <a:ea typeface="Calibri"/>
              <a:cs typeface="Calibri"/>
              <a:sym typeface="Calibri"/>
            </a:endParaRPr>
          </a:p>
          <a:p>
            <a:pPr marL="171450" lvl="0" indent="-171450" algn="r" rtl="1">
              <a:lnSpc>
                <a:spcPct val="107000"/>
              </a:lnSpc>
              <a:spcBef>
                <a:spcPts val="0"/>
              </a:spcBef>
              <a:spcAft>
                <a:spcPts val="0"/>
              </a:spcAft>
              <a:buClr>
                <a:schemeClr val="dk1"/>
              </a:buClr>
              <a:buSzPts val="1200"/>
              <a:buFont typeface="Arial"/>
              <a:buChar char="•"/>
            </a:pPr>
            <a:r>
              <a:rPr lang="ar-SA" sz="1200">
                <a:latin typeface="Calibri"/>
                <a:ea typeface="Calibri"/>
                <a:cs typeface="Calibri"/>
                <a:sym typeface="Calibri"/>
              </a:rPr>
              <a:t>الوجهة – الهدف</a:t>
            </a:r>
            <a:endParaRPr sz="1200">
              <a:latin typeface="Calibri"/>
              <a:ea typeface="Calibri"/>
              <a:cs typeface="Calibri"/>
              <a:sym typeface="Calibri"/>
            </a:endParaRPr>
          </a:p>
          <a:p>
            <a:pPr marL="171450" lvl="0" indent="-171450" algn="r" rtl="1">
              <a:lnSpc>
                <a:spcPct val="107000"/>
              </a:lnSpc>
              <a:spcBef>
                <a:spcPts val="0"/>
              </a:spcBef>
              <a:spcAft>
                <a:spcPts val="0"/>
              </a:spcAft>
              <a:buClr>
                <a:schemeClr val="dk1"/>
              </a:buClr>
              <a:buSzPts val="1200"/>
              <a:buFont typeface="Arial"/>
              <a:buChar char="•"/>
            </a:pPr>
            <a:r>
              <a:rPr lang="ar-SA" sz="1200">
                <a:latin typeface="Calibri"/>
                <a:ea typeface="Calibri"/>
                <a:cs typeface="Calibri"/>
                <a:sym typeface="Calibri"/>
              </a:rPr>
              <a:t>الأشخاص الذين سنلتقيهم في الطريق – أصدقاء، معارضون أو أشخاص نريد التأثير عليهم.</a:t>
            </a:r>
            <a:endParaRPr sz="1200">
              <a:latin typeface="Calibri"/>
              <a:ea typeface="Calibri"/>
              <a:cs typeface="Calibri"/>
              <a:sym typeface="Calibri"/>
            </a:endParaRPr>
          </a:p>
          <a:p>
            <a:pPr marL="171450" lvl="0" indent="-171450" algn="r" rtl="1">
              <a:lnSpc>
                <a:spcPct val="107000"/>
              </a:lnSpc>
              <a:spcBef>
                <a:spcPts val="0"/>
              </a:spcBef>
              <a:spcAft>
                <a:spcPts val="0"/>
              </a:spcAft>
              <a:buClr>
                <a:schemeClr val="dk1"/>
              </a:buClr>
              <a:buSzPts val="1200"/>
              <a:buFont typeface="Arial"/>
              <a:buChar char="•"/>
            </a:pPr>
            <a:r>
              <a:rPr lang="ar-SA" sz="1200">
                <a:latin typeface="Calibri"/>
                <a:ea typeface="Calibri"/>
                <a:cs typeface="Calibri"/>
                <a:sym typeface="Calibri"/>
              </a:rPr>
              <a:t>الطريق – التكتيكات التي سنستخدمها والخطوات العملية التي نحتاج إلى اتّخاذها لنسير قدماً. </a:t>
            </a:r>
            <a:endParaRPr sz="1200">
              <a:latin typeface="Calibri"/>
              <a:ea typeface="Calibri"/>
              <a:cs typeface="Calibri"/>
              <a:sym typeface="Calibri"/>
            </a:endParaRPr>
          </a:p>
          <a:p>
            <a:pPr marL="171450" lvl="0" indent="-171450" algn="r" rtl="1">
              <a:lnSpc>
                <a:spcPct val="107000"/>
              </a:lnSpc>
              <a:spcBef>
                <a:spcPts val="0"/>
              </a:spcBef>
              <a:spcAft>
                <a:spcPts val="0"/>
              </a:spcAft>
              <a:buClr>
                <a:schemeClr val="dk1"/>
              </a:buClr>
              <a:buSzPts val="1200"/>
              <a:buFont typeface="Arial"/>
              <a:buChar char="•"/>
            </a:pPr>
            <a:r>
              <a:rPr lang="ar-SA" sz="1200">
                <a:latin typeface="Calibri"/>
                <a:ea typeface="Calibri"/>
                <a:cs typeface="Calibri"/>
                <a:sym typeface="Calibri"/>
              </a:rPr>
              <a:t>كما فكّرنا بالرسالة التي نريد توجيهها وبالمخاطر التي قد تواجهنا في الطريق. </a:t>
            </a:r>
            <a:endParaRPr sz="1200">
              <a:latin typeface="Calibri"/>
              <a:ea typeface="Calibri"/>
              <a:cs typeface="Calibri"/>
              <a:sym typeface="Calibri"/>
            </a:endParaRPr>
          </a:p>
          <a:p>
            <a:pPr marL="0" lvl="0" indent="0" algn="r" rtl="1">
              <a:spcBef>
                <a:spcPts val="800"/>
              </a:spcBef>
              <a:spcAft>
                <a:spcPts val="0"/>
              </a:spcAft>
              <a:buNone/>
            </a:pPr>
            <a:r>
              <a:rPr lang="ar-SA"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ar-SA" sz="1200">
                <a:solidFill>
                  <a:srgbClr val="000000"/>
                </a:solidFill>
                <a:latin typeface="Calibri"/>
                <a:ea typeface="Calibri"/>
                <a:cs typeface="Calibri"/>
                <a:sym typeface="Calibri"/>
              </a:rPr>
              <a:t>يمكن استخدام هذا المسار لوضع خطة عمل بسيطة أو متعمقة لأي تكتيك تختارونه. </a:t>
            </a:r>
            <a:endParaRPr sz="1200">
              <a:latin typeface="Calibri"/>
              <a:ea typeface="Calibri"/>
              <a:cs typeface="Calibri"/>
              <a:sym typeface="Calibri"/>
            </a:endParaRPr>
          </a:p>
          <a:p>
            <a:pPr marL="0" lvl="0" indent="0" algn="r" rtl="1">
              <a:spcBef>
                <a:spcPts val="0"/>
              </a:spcBef>
              <a:spcAft>
                <a:spcPts val="0"/>
              </a:spcAft>
              <a:buNone/>
            </a:pPr>
            <a:r>
              <a:rPr lang="ar-SA" sz="1200">
                <a:solidFill>
                  <a:srgbClr val="000000"/>
                </a:solidFill>
                <a:latin typeface="Calibri"/>
                <a:ea typeface="Calibri"/>
                <a:cs typeface="Calibri"/>
                <a:sym typeface="Calibri"/>
              </a:rPr>
              <a:t>وها قد آن الأوان لتجرّبوه بأنفسكم ولتضعوا خطة عملٍ لرحلة التغيير الخاصة بكم والمتمحورة حول مشكلة تريدون أنتم معالجتها!</a:t>
            </a:r>
            <a:endParaRPr sz="1200">
              <a:latin typeface="Calibri"/>
              <a:ea typeface="Calibri"/>
              <a:cs typeface="Calibri"/>
              <a:sym typeface="Calibri"/>
            </a:endParaRPr>
          </a:p>
        </p:txBody>
      </p:sp>
      <p:sp>
        <p:nvSpPr>
          <p:cNvPr id="351" name="Google Shape;351;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52" name="Google Shape;352;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53" name="Google Shape;3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1" dirty="0">
                <a:latin typeface="Calibri"/>
                <a:ea typeface="Calibri"/>
                <a:cs typeface="Calibri"/>
                <a:sym typeface="Calibri"/>
              </a:rPr>
              <a:t>العمل ضمن مجموعات: رحلتنا إلى التغيير</a:t>
            </a:r>
            <a:endParaRPr sz="1200" dirty="0">
              <a:latin typeface="Calibri"/>
              <a:ea typeface="Calibri"/>
              <a:cs typeface="Calibri"/>
              <a:sym typeface="Calibri"/>
            </a:endParaRPr>
          </a:p>
          <a:p>
            <a:pPr marL="0" lvl="0" indent="0" algn="r" rtl="1">
              <a:spcBef>
                <a:spcPts val="0"/>
              </a:spcBef>
              <a:spcAft>
                <a:spcPts val="0"/>
              </a:spcAft>
              <a:buNone/>
            </a:pPr>
            <a:r>
              <a:rPr lang="ar-SA" sz="1200" dirty="0">
                <a:latin typeface="Calibri"/>
                <a:ea typeface="Calibri"/>
                <a:cs typeface="Calibri"/>
                <a:sym typeface="Calibri"/>
              </a:rPr>
              <a:t>ينبغي تقديم التمرين بالاستعانة بالشريحتين </a:t>
            </a:r>
            <a:r>
              <a:rPr lang="ar-SA" dirty="0"/>
              <a:t>٢٤</a:t>
            </a:r>
            <a:r>
              <a:rPr lang="ar-SA" sz="1200" dirty="0">
                <a:latin typeface="Calibri"/>
                <a:ea typeface="Calibri"/>
                <a:cs typeface="Calibri"/>
                <a:sym typeface="Calibri"/>
              </a:rPr>
              <a:t> و</a:t>
            </a:r>
            <a:r>
              <a:rPr lang="ar-SA" dirty="0"/>
              <a:t>٢٥</a:t>
            </a:r>
            <a:r>
              <a:rPr lang="ar-SA" sz="1200" dirty="0">
                <a:latin typeface="Calibri"/>
                <a:ea typeface="Calibri"/>
                <a:cs typeface="Calibri"/>
                <a:sym typeface="Calibri"/>
              </a:rPr>
              <a:t>. </a:t>
            </a:r>
            <a:endParaRPr sz="1200" dirty="0">
              <a:latin typeface="Calibri"/>
              <a:ea typeface="Calibri"/>
              <a:cs typeface="Calibri"/>
              <a:sym typeface="Calibri"/>
            </a:endParaRPr>
          </a:p>
          <a:p>
            <a:pPr marL="0" lvl="0" indent="0" algn="r" rtl="1">
              <a:spcBef>
                <a:spcPts val="0"/>
              </a:spcBef>
              <a:spcAft>
                <a:spcPts val="0"/>
              </a:spcAft>
              <a:buNone/>
            </a:pPr>
            <a:r>
              <a:rPr lang="ar-SA" sz="1200" i="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r" rtl="1">
              <a:lnSpc>
                <a:spcPct val="107000"/>
              </a:lnSpc>
              <a:spcBef>
                <a:spcPts val="0"/>
              </a:spcBef>
              <a:spcAft>
                <a:spcPts val="0"/>
              </a:spcAft>
              <a:buNone/>
            </a:pPr>
            <a:r>
              <a:rPr lang="ar-SA" sz="1200" dirty="0">
                <a:solidFill>
                  <a:srgbClr val="000000"/>
                </a:solidFill>
                <a:latin typeface="Calibri"/>
                <a:ea typeface="Calibri"/>
                <a:cs typeface="Calibri"/>
                <a:sym typeface="Calibri"/>
              </a:rPr>
              <a:t> </a:t>
            </a:r>
            <a:endParaRPr sz="1200" dirty="0">
              <a:latin typeface="Calibri"/>
              <a:ea typeface="Calibri"/>
              <a:cs typeface="Calibri"/>
              <a:sym typeface="Calibri"/>
            </a:endParaRPr>
          </a:p>
          <a:p>
            <a:pPr marL="0" lvl="0" indent="0" algn="r" rtl="1">
              <a:lnSpc>
                <a:spcPct val="107000"/>
              </a:lnSpc>
              <a:spcBef>
                <a:spcPts val="800"/>
              </a:spcBef>
              <a:spcAft>
                <a:spcPts val="0"/>
              </a:spcAft>
              <a:buNone/>
            </a:pPr>
            <a:r>
              <a:rPr lang="ar-SA" sz="1200" dirty="0">
                <a:latin typeface="Calibri"/>
                <a:ea typeface="Calibri"/>
                <a:cs typeface="Calibri"/>
                <a:sym typeface="Calibri"/>
              </a:rPr>
              <a:t>ينبغي </a:t>
            </a:r>
            <a:r>
              <a:rPr lang="ar-SA" sz="1200" dirty="0">
                <a:solidFill>
                  <a:srgbClr val="000000"/>
                </a:solidFill>
                <a:latin typeface="Calibri"/>
                <a:ea typeface="Calibri"/>
                <a:cs typeface="Calibri"/>
                <a:sym typeface="Calibri"/>
              </a:rPr>
              <a:t>عرض الشريحة </a:t>
            </a:r>
            <a:r>
              <a:rPr lang="ar-SA" dirty="0">
                <a:solidFill>
                  <a:srgbClr val="000000"/>
                </a:solidFill>
              </a:rPr>
              <a:t>٢٤</a:t>
            </a:r>
            <a:r>
              <a:rPr lang="ar-SA" sz="1200" dirty="0">
                <a:solidFill>
                  <a:srgbClr val="000000"/>
                </a:solidFill>
                <a:latin typeface="Calibri"/>
                <a:ea typeface="Calibri"/>
                <a:cs typeface="Calibri"/>
                <a:sym typeface="Calibri"/>
              </a:rPr>
              <a:t> مجدداً مع شرح ما يلي: </a:t>
            </a:r>
            <a:endParaRPr sz="1200" dirty="0">
              <a:latin typeface="Calibri"/>
              <a:ea typeface="Calibri"/>
              <a:cs typeface="Calibri"/>
              <a:sym typeface="Calibri"/>
            </a:endParaRPr>
          </a:p>
          <a:p>
            <a:pPr marL="0" lvl="0" indent="0" algn="r" rtl="1">
              <a:spcBef>
                <a:spcPts val="800"/>
              </a:spcBef>
              <a:spcAft>
                <a:spcPts val="0"/>
              </a:spcAft>
              <a:buNone/>
            </a:pPr>
            <a:r>
              <a:rPr lang="ar-SA" sz="1200" b="0" i="0" dirty="0">
                <a:solidFill>
                  <a:srgbClr val="000000"/>
                </a:solidFill>
                <a:latin typeface="Calibri"/>
                <a:ea typeface="Calibri"/>
                <a:cs typeface="Calibri"/>
                <a:sym typeface="Calibri"/>
              </a:rPr>
              <a:t>في بداية الجلسة قمنا باختيار مشكلات وتوزّعنا ضمن مجموعات عمل. سوف تحاول كل مجموعة الآن وضع خطة عمل لمعالجة المشكلة الموكلة إليها استناداً إلى نموذج "رحلتنا إلى التغيير" الذي سمعنا عنه في العرض.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يمكن لخطط العمل هذه أن تكون خططا حقيقية نريد تنفيذها بعد التدريب أو خططا فقط لغرض التمرين ولمساعدتنا على اكتساب مهارات في التخطيط للعمل قد نستخدمها لاحقاً.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ستجدون على طاولات مجموعات العمل ورقة طويلة يمكنكم استخدامها لرسم رحلتكم إلى التغيير وكتابتها. ستجدون أيضاً نُسخ مطبوعة من نموذج "رحلتنا إلى التغيير" يمكنكم الاستعانة بها والاحتفاظ بها.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تقضي المهمة الموكلة إليكم بوضع خطة عمل لمعالجة المشكلة التي تعمل عليها المجموعة وذلك عن طريق استخدام مختلف عناصر نموذج رحلة التغيير. سنخصّص المدّة المتبقّية من هذه الجلسة وبداية الجلسة المقبلة لهذا التمرين – أي أكثر من ساعة بقليل.  </a:t>
            </a:r>
            <a:endParaRPr dirty="0"/>
          </a:p>
          <a:p>
            <a:pPr marL="0" lvl="0" indent="0" algn="r" rtl="1">
              <a:spcBef>
                <a:spcPts val="0"/>
              </a:spcBef>
              <a:spcAft>
                <a:spcPts val="0"/>
              </a:spcAft>
              <a:buNone/>
            </a:pPr>
            <a:endParaRPr sz="1200" i="1" dirty="0">
              <a:solidFill>
                <a:schemeClr val="dk1"/>
              </a:solidFill>
              <a:latin typeface="Calibri"/>
              <a:ea typeface="Calibri"/>
              <a:cs typeface="Calibri"/>
              <a:sym typeface="Calibri"/>
            </a:endParaRPr>
          </a:p>
          <a:p>
            <a:pPr marL="0" lvl="0" indent="0" algn="r" rtl="1">
              <a:lnSpc>
                <a:spcPct val="107000"/>
              </a:lnSpc>
              <a:spcBef>
                <a:spcPts val="0"/>
              </a:spcBef>
              <a:spcAft>
                <a:spcPts val="0"/>
              </a:spcAft>
              <a:buNone/>
            </a:pPr>
            <a:r>
              <a:rPr lang="ar-SA" sz="1200" dirty="0">
                <a:latin typeface="Calibri"/>
                <a:ea typeface="Calibri"/>
                <a:cs typeface="Calibri"/>
                <a:sym typeface="Calibri"/>
              </a:rPr>
              <a:t>ينبغي </a:t>
            </a:r>
            <a:r>
              <a:rPr lang="ar-SA" sz="1200" dirty="0">
                <a:solidFill>
                  <a:srgbClr val="000000"/>
                </a:solidFill>
                <a:latin typeface="Calibri"/>
                <a:ea typeface="Calibri"/>
                <a:cs typeface="Calibri"/>
                <a:sym typeface="Calibri"/>
              </a:rPr>
              <a:t>عرض الشريحة </a:t>
            </a:r>
            <a:r>
              <a:rPr lang="ar-SA" dirty="0">
                <a:solidFill>
                  <a:srgbClr val="000000"/>
                </a:solidFill>
              </a:rPr>
              <a:t>٢٥</a:t>
            </a:r>
            <a:r>
              <a:rPr lang="ar-SA" sz="1200" dirty="0">
                <a:solidFill>
                  <a:srgbClr val="000000"/>
                </a:solidFill>
                <a:latin typeface="Calibri"/>
                <a:ea typeface="Calibri"/>
                <a:cs typeface="Calibri"/>
                <a:sym typeface="Calibri"/>
              </a:rPr>
              <a:t> مع شرح ما يلي: </a:t>
            </a:r>
            <a:endParaRPr sz="1200" dirty="0">
              <a:latin typeface="Calibri"/>
              <a:ea typeface="Calibri"/>
              <a:cs typeface="Calibri"/>
              <a:sym typeface="Calibri"/>
            </a:endParaRPr>
          </a:p>
          <a:p>
            <a:pPr marL="0" lvl="0" indent="0" algn="r" rtl="1">
              <a:spcBef>
                <a:spcPts val="800"/>
              </a:spcBef>
              <a:spcAft>
                <a:spcPts val="0"/>
              </a:spcAft>
              <a:buNone/>
            </a:pPr>
            <a:r>
              <a:rPr lang="ar-SA" sz="1200" b="0" i="0" dirty="0">
                <a:solidFill>
                  <a:srgbClr val="000000"/>
                </a:solidFill>
                <a:latin typeface="Calibri"/>
                <a:ea typeface="Calibri"/>
                <a:cs typeface="Calibri"/>
                <a:sym typeface="Calibri"/>
              </a:rPr>
              <a:t>تجدون أدناه الخطوات التي يجب اتّباعها عند وضع خطة العمل:  </a:t>
            </a:r>
            <a:endParaRPr dirty="0"/>
          </a:p>
          <a:p>
            <a:pPr marL="228600" lvl="0" indent="-228600" algn="r" rtl="1">
              <a:spcBef>
                <a:spcPts val="0"/>
              </a:spcBef>
              <a:spcAft>
                <a:spcPts val="0"/>
              </a:spcAft>
              <a:buClr>
                <a:srgbClr val="000000"/>
              </a:buClr>
              <a:buSzPts val="1200"/>
              <a:buFont typeface="Calibri"/>
              <a:buChar char="١"/>
            </a:pPr>
            <a:r>
              <a:rPr lang="ar-SA" dirty="0">
                <a:solidFill>
                  <a:srgbClr val="000000"/>
                </a:solidFill>
              </a:rPr>
              <a:t>.</a:t>
            </a:r>
            <a:r>
              <a:rPr lang="ar-SA" sz="1200" b="0" i="0" dirty="0">
                <a:solidFill>
                  <a:srgbClr val="000000"/>
                </a:solidFill>
                <a:latin typeface="Calibri"/>
                <a:ea typeface="Calibri"/>
                <a:cs typeface="Calibri"/>
                <a:sym typeface="Calibri"/>
              </a:rPr>
              <a:t>قرّروا من هم صنّاع التغيير: من هم الأشخاص أو مجموعات الأشخاص أو المنظمات التي ستُنفّذ الخطة؟  </a:t>
            </a:r>
            <a:endParaRPr dirty="0"/>
          </a:p>
          <a:p>
            <a:pPr marL="228600" lvl="0" indent="-228600" algn="r" rtl="1">
              <a:spcBef>
                <a:spcPts val="0"/>
              </a:spcBef>
              <a:spcAft>
                <a:spcPts val="0"/>
              </a:spcAft>
              <a:buClr>
                <a:srgbClr val="000000"/>
              </a:buClr>
              <a:buSzPts val="1200"/>
              <a:buFont typeface="Calibri"/>
              <a:buChar char="٢"/>
            </a:pPr>
            <a:r>
              <a:rPr lang="ar-SA" dirty="0">
                <a:solidFill>
                  <a:srgbClr val="000000"/>
                </a:solidFill>
              </a:rPr>
              <a:t>.</a:t>
            </a:r>
            <a:r>
              <a:rPr lang="ar-SA" sz="1200" b="0" i="0" dirty="0">
                <a:solidFill>
                  <a:srgbClr val="000000"/>
                </a:solidFill>
                <a:latin typeface="Calibri"/>
                <a:ea typeface="Calibri"/>
                <a:cs typeface="Calibri"/>
                <a:sym typeface="Calibri"/>
              </a:rPr>
              <a:t>دوّنوا المشكلة الرئيسية التي أوكلت إلى مجموعتكم </a:t>
            </a:r>
            <a:endParaRPr dirty="0"/>
          </a:p>
          <a:p>
            <a:pPr marL="228600" lvl="0" indent="-228600" algn="r" rtl="1">
              <a:spcBef>
                <a:spcPts val="0"/>
              </a:spcBef>
              <a:spcAft>
                <a:spcPts val="0"/>
              </a:spcAft>
              <a:buClr>
                <a:srgbClr val="000000"/>
              </a:buClr>
              <a:buSzPts val="1200"/>
              <a:buFont typeface="Calibri"/>
              <a:buChar char="٣"/>
            </a:pPr>
            <a:r>
              <a:rPr lang="ar-SA" dirty="0">
                <a:solidFill>
                  <a:srgbClr val="000000"/>
                </a:solidFill>
              </a:rPr>
              <a:t>.</a:t>
            </a:r>
            <a:r>
              <a:rPr lang="ar-SA" sz="1200" b="0" i="0" dirty="0">
                <a:solidFill>
                  <a:srgbClr val="000000"/>
                </a:solidFill>
                <a:latin typeface="Calibri"/>
                <a:ea typeface="Calibri"/>
                <a:cs typeface="Calibri"/>
                <a:sym typeface="Calibri"/>
              </a:rPr>
              <a:t>حدّدوا السلوكيات أو التصرّفات أو القواعد الملموسة التي تريدون تغييرها.  </a:t>
            </a:r>
            <a:endParaRPr dirty="0"/>
          </a:p>
          <a:p>
            <a:pPr marL="228600" lvl="0" indent="-228600" algn="r" rtl="1">
              <a:spcBef>
                <a:spcPts val="0"/>
              </a:spcBef>
              <a:spcAft>
                <a:spcPts val="0"/>
              </a:spcAft>
              <a:buClr>
                <a:srgbClr val="000000"/>
              </a:buClr>
              <a:buSzPts val="1200"/>
              <a:buFont typeface="Calibri"/>
              <a:buChar char="٤"/>
            </a:pPr>
            <a:r>
              <a:rPr lang="ar-SA" dirty="0">
                <a:solidFill>
                  <a:srgbClr val="000000"/>
                </a:solidFill>
              </a:rPr>
              <a:t>.</a:t>
            </a:r>
            <a:r>
              <a:rPr lang="ar-SA" sz="1200" b="0" i="0" dirty="0">
                <a:solidFill>
                  <a:srgbClr val="000000"/>
                </a:solidFill>
                <a:latin typeface="Calibri"/>
                <a:ea typeface="Calibri"/>
                <a:cs typeface="Calibri"/>
                <a:sym typeface="Calibri"/>
              </a:rPr>
              <a:t>تحديد غاية تعكس المشكلة  </a:t>
            </a:r>
            <a:endParaRPr dirty="0"/>
          </a:p>
          <a:p>
            <a:pPr marL="228600" lvl="0" indent="-228600" algn="r" rtl="1">
              <a:spcBef>
                <a:spcPts val="0"/>
              </a:spcBef>
              <a:spcAft>
                <a:spcPts val="0"/>
              </a:spcAft>
              <a:buClr>
                <a:srgbClr val="000000"/>
              </a:buClr>
              <a:buSzPts val="1200"/>
              <a:buFont typeface="Calibri"/>
              <a:buChar char="٥"/>
            </a:pPr>
            <a:r>
              <a:rPr lang="ar-SA" dirty="0">
                <a:solidFill>
                  <a:srgbClr val="000000"/>
                </a:solidFill>
              </a:rPr>
              <a:t>.</a:t>
            </a:r>
            <a:r>
              <a:rPr lang="ar-SA" sz="1200" b="0" i="0" dirty="0">
                <a:solidFill>
                  <a:srgbClr val="000000"/>
                </a:solidFill>
                <a:latin typeface="Calibri"/>
                <a:ea typeface="Calibri"/>
                <a:cs typeface="Calibri"/>
                <a:sym typeface="Calibri"/>
              </a:rPr>
              <a:t>تحديد السلوكيات والتصرّفات والقواعد التي تريدونها.  </a:t>
            </a:r>
            <a:endParaRPr dirty="0"/>
          </a:p>
          <a:p>
            <a:pPr marL="228600" lvl="0" indent="-228600" algn="r" rtl="1">
              <a:spcBef>
                <a:spcPts val="0"/>
              </a:spcBef>
              <a:spcAft>
                <a:spcPts val="0"/>
              </a:spcAft>
              <a:buClr>
                <a:srgbClr val="000000"/>
              </a:buClr>
              <a:buSzPts val="1200"/>
              <a:buFont typeface="Calibri"/>
              <a:buChar char="٦"/>
            </a:pPr>
            <a:r>
              <a:rPr lang="ar-SA" dirty="0">
                <a:solidFill>
                  <a:srgbClr val="000000"/>
                </a:solidFill>
              </a:rPr>
              <a:t>.</a:t>
            </a:r>
            <a:r>
              <a:rPr lang="ar-SA" sz="1200" b="0" i="0" dirty="0">
                <a:solidFill>
                  <a:srgbClr val="000000"/>
                </a:solidFill>
                <a:latin typeface="Calibri"/>
                <a:ea typeface="Calibri"/>
                <a:cs typeface="Calibri"/>
                <a:sym typeface="Calibri"/>
              </a:rPr>
              <a:t>أضيفوا "الأطراف" الأخرى المعنية – الأشخاص المتأثّرين بالمشكلة، الأشخاص أو المؤسسات أو السلطات التي تشكّل جزءاً من المشكلة أو التي لديها القدرة على إحداث تغيير.  </a:t>
            </a:r>
            <a:endParaRPr dirty="0"/>
          </a:p>
          <a:p>
            <a:pPr marL="228600" lvl="0" indent="-228600" algn="r" rtl="1">
              <a:spcBef>
                <a:spcPts val="0"/>
              </a:spcBef>
              <a:spcAft>
                <a:spcPts val="0"/>
              </a:spcAft>
              <a:buClr>
                <a:srgbClr val="000000"/>
              </a:buClr>
              <a:buSzPts val="1200"/>
              <a:buFont typeface="Calibri"/>
              <a:buChar char="٧"/>
            </a:pPr>
            <a:r>
              <a:rPr lang="ar-SA" dirty="0">
                <a:solidFill>
                  <a:srgbClr val="000000"/>
                </a:solidFill>
              </a:rPr>
              <a:t>.</a:t>
            </a:r>
            <a:r>
              <a:rPr lang="ar-SA" sz="1200" b="0" i="0" dirty="0">
                <a:solidFill>
                  <a:srgbClr val="000000"/>
                </a:solidFill>
                <a:latin typeface="Calibri"/>
                <a:ea typeface="Calibri"/>
                <a:cs typeface="Calibri"/>
                <a:sym typeface="Calibri"/>
              </a:rPr>
              <a:t>اختاروا وأضيفوا التكتيكات والأنشطة الأساسية الضرورية لتحقيق الغرض.  </a:t>
            </a:r>
            <a:endParaRPr dirty="0"/>
          </a:p>
          <a:p>
            <a:pPr marL="228600" lvl="0" indent="-228600" algn="r" rtl="1">
              <a:spcBef>
                <a:spcPts val="0"/>
              </a:spcBef>
              <a:spcAft>
                <a:spcPts val="0"/>
              </a:spcAft>
              <a:buClr>
                <a:srgbClr val="000000"/>
              </a:buClr>
              <a:buSzPts val="1200"/>
              <a:buFont typeface="Calibri"/>
              <a:buChar char="٨"/>
            </a:pPr>
            <a:r>
              <a:rPr lang="ar-SA" dirty="0">
                <a:solidFill>
                  <a:srgbClr val="000000"/>
                </a:solidFill>
              </a:rPr>
              <a:t>.</a:t>
            </a:r>
            <a:r>
              <a:rPr lang="ar-SA" sz="1200" b="0" i="0" dirty="0">
                <a:solidFill>
                  <a:srgbClr val="000000"/>
                </a:solidFill>
                <a:latin typeface="Calibri"/>
                <a:ea typeface="Calibri"/>
                <a:cs typeface="Calibri"/>
                <a:sym typeface="Calibri"/>
              </a:rPr>
              <a:t>حدّدوا بعض الخطوات العملية الأساسية والضرورية لتنفيذ هذه الأنشطة. </a:t>
            </a:r>
            <a:endParaRPr dirty="0"/>
          </a:p>
          <a:p>
            <a:pPr marL="228600" lvl="0" indent="-228600" algn="r" rtl="1">
              <a:spcBef>
                <a:spcPts val="0"/>
              </a:spcBef>
              <a:spcAft>
                <a:spcPts val="0"/>
              </a:spcAft>
              <a:buClr>
                <a:srgbClr val="000000"/>
              </a:buClr>
              <a:buSzPts val="1200"/>
              <a:buFont typeface="Calibri"/>
              <a:buChar char="٩"/>
            </a:pPr>
            <a:r>
              <a:rPr lang="ar-SA" dirty="0">
                <a:solidFill>
                  <a:srgbClr val="000000"/>
                </a:solidFill>
              </a:rPr>
              <a:t>.</a:t>
            </a:r>
            <a:r>
              <a:rPr lang="ar-SA" sz="1200" b="0" i="0" dirty="0">
                <a:solidFill>
                  <a:srgbClr val="000000"/>
                </a:solidFill>
                <a:latin typeface="Calibri"/>
                <a:ea typeface="Calibri"/>
                <a:cs typeface="Calibri"/>
                <a:sym typeface="Calibri"/>
              </a:rPr>
              <a:t>حدّدوا الرسائل التي تريدون توجيهها إلى مختلف الأطراف المعنية، وما هي الحجج التي سوف تستخدمونها لإقناع هذه الأطراف؟  </a:t>
            </a:r>
            <a:endParaRPr dirty="0"/>
          </a:p>
          <a:p>
            <a:pPr marL="228600" lvl="0" indent="-228600" algn="r" rtl="1">
              <a:spcBef>
                <a:spcPts val="0"/>
              </a:spcBef>
              <a:spcAft>
                <a:spcPts val="0"/>
              </a:spcAft>
              <a:buClr>
                <a:srgbClr val="000000"/>
              </a:buClr>
              <a:buSzPts val="1200"/>
              <a:buFont typeface="Calibri"/>
              <a:buChar char="٠"/>
            </a:pPr>
            <a:r>
              <a:rPr lang="ar-SA" dirty="0">
                <a:solidFill>
                  <a:srgbClr val="000000"/>
                </a:solidFill>
              </a:rPr>
              <a:t>.</a:t>
            </a:r>
            <a:r>
              <a:rPr lang="ar-SA" sz="1200" b="0" i="0" dirty="0">
                <a:solidFill>
                  <a:srgbClr val="000000"/>
                </a:solidFill>
                <a:latin typeface="Calibri"/>
                <a:ea typeface="Calibri"/>
                <a:cs typeface="Calibri"/>
                <a:sym typeface="Calibri"/>
              </a:rPr>
              <a:t>وأخيراً فكّروا في المخاطر التي قد تعترضكم على طول الطريق.  </a:t>
            </a:r>
            <a:endParaRPr dirty="0"/>
          </a:p>
          <a:p>
            <a:pPr marL="0" lvl="0" indent="0" algn="r" rtl="1">
              <a:spcBef>
                <a:spcPts val="0"/>
              </a:spcBef>
              <a:spcAft>
                <a:spcPts val="0"/>
              </a:spcAft>
              <a:buNone/>
            </a:pPr>
            <a:endParaRPr sz="1200" dirty="0">
              <a:solidFill>
                <a:schemeClr val="dk1"/>
              </a:solidFill>
              <a:latin typeface="Calibri"/>
              <a:ea typeface="Calibri"/>
              <a:cs typeface="Calibri"/>
              <a:sym typeface="Calibri"/>
            </a:endParaRPr>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ليس عليكم اتّباع التسلسل نفسه أعلاه ولكنّه قد يكون مفيد لكم! </a:t>
            </a:r>
            <a:endParaRPr sz="1200" i="1" dirty="0">
              <a:solidFill>
                <a:schemeClr val="dk1"/>
              </a:solidFill>
              <a:latin typeface="Calibri"/>
              <a:ea typeface="Calibri"/>
              <a:cs typeface="Calibri"/>
              <a:sym typeface="Calibri"/>
            </a:endParaRPr>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سلّطوا الضوء على ما يلي:  </a:t>
            </a:r>
            <a:br>
              <a:rPr lang="ar-SA" sz="1200" dirty="0">
                <a:latin typeface="Calibri"/>
                <a:ea typeface="Calibri"/>
                <a:cs typeface="Calibri"/>
                <a:sym typeface="Calibri"/>
              </a:rPr>
            </a:br>
            <a:r>
              <a:rPr lang="ar-SA" sz="1200" b="0" i="0" dirty="0">
                <a:solidFill>
                  <a:srgbClr val="000000"/>
                </a:solidFill>
                <a:latin typeface="Calibri"/>
                <a:ea typeface="Calibri"/>
                <a:cs typeface="Calibri"/>
                <a:sym typeface="Calibri"/>
              </a:rPr>
              <a:t>يمكن استهلاك وقت طويل في التفكير بكل سؤال – إلّا أنّ الهدف من التمرين هو وضع "العامود الفقري" لخطة العمل أي الصورة العامة التي يمكن التفكير بها وتطويرها فيما بعد إذا ما قررنا تنفيذها.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حاولوا تخصيص ٨ دقائق لكل جزء! وتذكّروا أنّ ما تقومون به الآن هو عصف ذهني لوضع خطة أوّلية! دوّنوا الأفكار كما تأتي إلى ذهنكم ولا تطيلوا التفكير بكيفية صياغة الجمل بطريقة صحيحة – يكفي وضع الأفكار على شكل نقاط أو جمل بسيطة.  </a:t>
            </a:r>
            <a:endParaRPr dirty="0"/>
          </a:p>
          <a:p>
            <a:pPr marL="0" lvl="0" indent="0" algn="r" rtl="1">
              <a:spcBef>
                <a:spcPts val="0"/>
              </a:spcBef>
              <a:spcAft>
                <a:spcPts val="0"/>
              </a:spcAft>
              <a:buNone/>
            </a:pPr>
            <a:r>
              <a:rPr lang="ar-SA" sz="1200" b="0" i="0" dirty="0">
                <a:solidFill>
                  <a:srgbClr val="000000"/>
                </a:solidFill>
                <a:latin typeface="Calibri"/>
                <a:ea typeface="Calibri"/>
                <a:cs typeface="Calibri"/>
                <a:sym typeface="Calibri"/>
              </a:rPr>
              <a:t>لا تنسوا الأفكار العملية التي وضعناها على الصفحات القلّابة! يمكن أن تستخدموا بعض هذه الأفكار في خطة العمل.  </a:t>
            </a:r>
            <a:endParaRPr dirty="0"/>
          </a:p>
        </p:txBody>
      </p:sp>
      <p:sp>
        <p:nvSpPr>
          <p:cNvPr id="375" name="Google Shape;375;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376" name="Google Shape;376;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77" name="Google Shape;3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p:txBody>
      </p:sp>
      <p:sp>
        <p:nvSpPr>
          <p:cNvPr id="385" name="Google Shape;3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26</a:t>
            </a:fld>
            <a:endParaRPr/>
          </a:p>
        </p:txBody>
      </p:sp>
      <p:sp>
        <p:nvSpPr>
          <p:cNvPr id="386" name="Google Shape;386;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387" name="Google Shape;387;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7000"/>
              </a:lnSpc>
              <a:spcBef>
                <a:spcPts val="0"/>
              </a:spcBef>
              <a:spcAft>
                <a:spcPts val="0"/>
              </a:spcAft>
              <a:buNone/>
            </a:pPr>
            <a:r>
              <a:rPr lang="ar-SA" sz="1200">
                <a:solidFill>
                  <a:srgbClr val="000000"/>
                </a:solidFill>
                <a:latin typeface="Calibri"/>
                <a:ea typeface="Calibri"/>
                <a:cs typeface="Calibri"/>
                <a:sym typeface="Calibri"/>
              </a:rPr>
              <a:t>العرض التقديمي: رحلتنا إلى التغيير </a:t>
            </a:r>
            <a:endParaRPr sz="1200">
              <a:latin typeface="Calibri"/>
              <a:ea typeface="Calibri"/>
              <a:cs typeface="Calibri"/>
              <a:sym typeface="Calibri"/>
            </a:endParaRPr>
          </a:p>
          <a:p>
            <a:pPr marL="0" lvl="0" indent="0" algn="r" rtl="1">
              <a:lnSpc>
                <a:spcPct val="107000"/>
              </a:lnSpc>
              <a:spcBef>
                <a:spcPts val="800"/>
              </a:spcBef>
              <a:spcAft>
                <a:spcPts val="0"/>
              </a:spcAft>
              <a:buNone/>
            </a:pPr>
            <a:r>
              <a:rPr lang="ar-SA" sz="1200">
                <a:solidFill>
                  <a:srgbClr val="000000"/>
                </a:solidFill>
                <a:latin typeface="Calibri"/>
                <a:ea typeface="Calibri"/>
                <a:cs typeface="Calibri"/>
                <a:sym typeface="Calibri"/>
              </a:rPr>
              <a:t>الشرائح </a:t>
            </a:r>
            <a:r>
              <a:rPr lang="ar-SA">
                <a:solidFill>
                  <a:srgbClr val="000000"/>
                </a:solidFill>
              </a:rPr>
              <a:t>٣</a:t>
            </a:r>
            <a:r>
              <a:rPr lang="ar-SA" sz="1200">
                <a:solidFill>
                  <a:srgbClr val="000000"/>
                </a:solidFill>
                <a:latin typeface="Calibri"/>
                <a:ea typeface="Calibri"/>
                <a:cs typeface="Calibri"/>
                <a:sym typeface="Calibri"/>
              </a:rPr>
              <a:t>-</a:t>
            </a:r>
            <a:r>
              <a:rPr lang="ar-SA">
                <a:solidFill>
                  <a:srgbClr val="000000"/>
                </a:solidFill>
              </a:rPr>
              <a:t>٢٤</a:t>
            </a:r>
            <a:r>
              <a:rPr lang="ar-SA" sz="1200">
                <a:solidFill>
                  <a:srgbClr val="000000"/>
                </a:solidFill>
                <a:latin typeface="Calibri"/>
                <a:ea typeface="Calibri"/>
                <a:cs typeface="Calibri"/>
                <a:sym typeface="Calibri"/>
              </a:rPr>
              <a:t> توضّح هذا العرض</a:t>
            </a:r>
            <a:endParaRPr sz="1200">
              <a:latin typeface="Calibri"/>
              <a:ea typeface="Calibri"/>
              <a:cs typeface="Calibri"/>
              <a:sym typeface="Calibri"/>
            </a:endParaRPr>
          </a:p>
          <a:p>
            <a:pPr marL="0" lvl="0" indent="0" algn="r" rtl="1">
              <a:spcBef>
                <a:spcPts val="80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إذاً، ما هي خطة العمل ولمَ هي مهمة؟ خطة العمل هي الخطة التي تُرينا "كيف" سننتقل مما نحن فيه إلى حيث نريد أن نصل.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عندما نذهب في رحلة سفر طويلة، من الجيد أن يكون بحوزتنا خريطة تفصّل سفرنا. فربما علينا المشي للوصول إلى محطة الباص وركوب الحافلة ثم القطار ومن بعدها استئجار سيارة للوصول إلى وجهتنا النهائية! ومن دون الخارطة والخطة، قد لا نصل إلى وجهتنا النهائية أو ربما تستغرق الرحلة وقتاً أطول.</a:t>
            </a:r>
            <a:endParaRPr/>
          </a:p>
        </p:txBody>
      </p:sp>
      <p:sp>
        <p:nvSpPr>
          <p:cNvPr id="69" name="Google Shape;6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70" name="Google Shape;70;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71" name="Google Shape;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0" i="0">
                <a:solidFill>
                  <a:srgbClr val="000000"/>
                </a:solidFill>
                <a:latin typeface="Calibri"/>
                <a:ea typeface="Calibri"/>
                <a:cs typeface="Calibri"/>
                <a:sym typeface="Calibri"/>
              </a:rPr>
              <a:t>وخطة العمل هي أشبه بخارطة السفر – فهي تحدد الخطوات التي نريد اتّباعها للوصول إلى غايتنا والتي تساعدنا على أن نكون استراتيجيين ومتنبّهين في مسيرتنا.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كلّنا نضع خطط عمل تكون في بعض الأحيان بسيطة جداً وحتى فطريّة ويسهل علينا تذكّرها. ولكن عندما يتعلّق الأمر بمشاكل أكثر تعقيداً أو بأمور لم نختبرها من قبل أو علينا القيام بها ضمن مجموعة، نحتاج حينها إلى التخطيط بحذر وتدوين خطط عملنا لكي يتمكّن الجميع من تذكّرها.  </a:t>
            </a:r>
            <a:endParaRPr/>
          </a:p>
        </p:txBody>
      </p:sp>
      <p:sp>
        <p:nvSpPr>
          <p:cNvPr id="77" name="Google Shape;7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78" name="Google Shape;7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79" name="Google Shape;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0" i="0">
                <a:solidFill>
                  <a:srgbClr val="000000"/>
                </a:solidFill>
                <a:latin typeface="Calibri"/>
                <a:ea typeface="Calibri"/>
                <a:cs typeface="Calibri"/>
                <a:sym typeface="Calibri"/>
              </a:rPr>
              <a:t>من خلال هذا العرض سوف نتعلّم كيفية استخدام أداة بصرية بسيطة وهي "رحلتنا إلى التغيير" لوضع خطة عملنا.  </a:t>
            </a:r>
            <a:endParaRPr sz="1200">
              <a:latin typeface="Calibri"/>
              <a:ea typeface="Calibri"/>
              <a:cs typeface="Calibri"/>
              <a:sym typeface="Calibri"/>
            </a:endParaRPr>
          </a:p>
        </p:txBody>
      </p:sp>
      <p:sp>
        <p:nvSpPr>
          <p:cNvPr id="86" name="Google Shape;8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87" name="Google Shape;8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88" name="Google Shape;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i="0">
                <a:solidFill>
                  <a:srgbClr val="000000"/>
                </a:solidFill>
                <a:latin typeface="Calibri"/>
                <a:ea typeface="Calibri"/>
                <a:cs typeface="Calibri"/>
                <a:sym typeface="Calibri"/>
              </a:rPr>
              <a:t>المسافرون</a:t>
            </a:r>
            <a:br>
              <a:rPr lang="ar-SA" sz="1200">
                <a:latin typeface="Calibri"/>
                <a:ea typeface="Calibri"/>
                <a:cs typeface="Calibri"/>
                <a:sym typeface="Calibri"/>
              </a:rPr>
            </a:br>
            <a:r>
              <a:rPr lang="ar-SA" sz="1200" b="0" i="0">
                <a:solidFill>
                  <a:srgbClr val="000000"/>
                </a:solidFill>
                <a:latin typeface="Calibri"/>
                <a:ea typeface="Calibri"/>
                <a:cs typeface="Calibri"/>
                <a:sym typeface="Calibri"/>
              </a:rPr>
              <a:t>عندما نضع خطة عمل لرحلة آيلة إلى التغيير، السؤال الأول الذي يُطرح هو "من نحن؟" من هم المسافرون وهل هم في طريقهم نحو التغيير؟  وتماماً مثلما يُضطرّ بعض المسافرين إلى السير على الأقدام بينما يمكن لآخرين ركوب سيارة أو طائرة، هكذا هو حال الأفراد أو المجموعات أو المنظمات حيث تختلف الفرص المتاحة أو نقاط القوّة أو الضعف أو المخاطر.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وعندما نبدأ بسؤال "من نحن؟" يساعدنا ذلك على تذكّر كل تلك الأمور.  </a:t>
            </a:r>
            <a:endParaRPr/>
          </a:p>
        </p:txBody>
      </p:sp>
      <p:sp>
        <p:nvSpPr>
          <p:cNvPr id="96" name="Google Shape;96;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97" name="Google Shape;97;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0" i="0">
                <a:solidFill>
                  <a:srgbClr val="000000"/>
                </a:solidFill>
                <a:latin typeface="Calibri"/>
                <a:ea typeface="Calibri"/>
                <a:cs typeface="Calibri"/>
                <a:sym typeface="Calibri"/>
              </a:rPr>
              <a:t>فلنبتكر رحلةً من باب الخيال نحو التغيير ولنتخيّل أننا أصدقاء من مختلف المجتمعات الدينية في بلدتنا.</a:t>
            </a:r>
            <a:endParaRPr sz="1200">
              <a:latin typeface="Calibri"/>
              <a:ea typeface="Calibri"/>
              <a:cs typeface="Calibri"/>
              <a:sym typeface="Calibri"/>
            </a:endParaRPr>
          </a:p>
        </p:txBody>
      </p:sp>
      <p:sp>
        <p:nvSpPr>
          <p:cNvPr id="106" name="Google Shape;106;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07" name="Google Shape;107;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08" name="Google Shape;1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1" i="0">
                <a:solidFill>
                  <a:srgbClr val="000000"/>
                </a:solidFill>
                <a:latin typeface="Calibri"/>
                <a:ea typeface="Calibri"/>
                <a:cs typeface="Calibri"/>
                <a:sym typeface="Calibri"/>
              </a:rPr>
              <a:t>نقطة الانطلاق</a:t>
            </a:r>
            <a:r>
              <a:rPr lang="ar-SA" sz="1200" b="0" i="0">
                <a:solidFill>
                  <a:srgbClr val="000000"/>
                </a:solidFill>
                <a:latin typeface="Calibri"/>
                <a:ea typeface="Calibri"/>
                <a:cs typeface="Calibri"/>
                <a:sym typeface="Calibri"/>
              </a:rPr>
              <a:t> </a:t>
            </a:r>
            <a:br>
              <a:rPr lang="ar-SA" sz="1200">
                <a:latin typeface="Calibri"/>
                <a:ea typeface="Calibri"/>
                <a:cs typeface="Calibri"/>
                <a:sym typeface="Calibri"/>
              </a:rPr>
            </a:br>
            <a:r>
              <a:rPr lang="ar-SA" sz="1200" b="0" i="0">
                <a:solidFill>
                  <a:srgbClr val="000000"/>
                </a:solidFill>
                <a:latin typeface="Calibri"/>
                <a:ea typeface="Calibri"/>
                <a:cs typeface="Calibri"/>
                <a:sym typeface="Calibri"/>
              </a:rPr>
              <a:t>لدى وضع خطة لأية رحلة، أول ما نحتاج لمعرفته هو نقطة الانطلاق.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تبدأ رحلة التغيير بمشكلة وخطوتنا الأولى هي تحديد هذه المشكلة.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وكلما كان تعريفنا للمشكلة محدداً سهل علينا رسم الطريق نحو إحداث التغيير.  </a:t>
            </a:r>
            <a:endParaRPr/>
          </a:p>
        </p:txBody>
      </p:sp>
      <p:sp>
        <p:nvSpPr>
          <p:cNvPr id="117" name="Google Shape;117;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18" name="Google Shape;118;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SA" sz="1200" b="0" i="0">
                <a:solidFill>
                  <a:srgbClr val="000000"/>
                </a:solidFill>
                <a:latin typeface="Calibri"/>
                <a:ea typeface="Calibri"/>
                <a:cs typeface="Calibri"/>
                <a:sym typeface="Calibri"/>
              </a:rPr>
              <a:t>على سبيل المثال، عوضاً عن تعريف المشكلة على أنّها "عدم التسامح"، يمكن أن نكون أكثر تحديداً ونقول إنّ "الأطفال ليس لديهم أصدقاء من مجموعات دينية أخرى".  </a:t>
            </a:r>
            <a:endParaRPr/>
          </a:p>
          <a:p>
            <a:pPr marL="0" lvl="0" indent="0" algn="r" rtl="1">
              <a:spcBef>
                <a:spcPts val="0"/>
              </a:spcBef>
              <a:spcAft>
                <a:spcPts val="0"/>
              </a:spcAft>
              <a:buNone/>
            </a:pPr>
            <a:r>
              <a:rPr lang="ar-SA" sz="1200" b="0" i="0">
                <a:solidFill>
                  <a:srgbClr val="000000"/>
                </a:solidFill>
                <a:latin typeface="Calibri"/>
                <a:ea typeface="Calibri"/>
                <a:cs typeface="Calibri"/>
                <a:sym typeface="Calibri"/>
              </a:rPr>
              <a:t>نحن هنا أمام نتيجة وفي الوقت نفسه مسبّب لاستمرار حالة انعدام التسامح.  </a:t>
            </a:r>
            <a:endParaRPr/>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ar-SA"/>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ar-SA"/>
              <a:t>2022-03-09</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29"/>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25"/>
        <p:cNvGrpSpPr/>
        <p:nvPr/>
      </p:nvGrpSpPr>
      <p:grpSpPr>
        <a:xfrm>
          <a:off x="0" y="0"/>
          <a:ext cx="0" cy="0"/>
          <a:chOff x="0" y="0"/>
          <a:chExt cx="0" cy="0"/>
        </a:xfrm>
      </p:grpSpPr>
      <p:sp>
        <p:nvSpPr>
          <p:cNvPr id="26" name="Google Shape;26;p33"/>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art">
  <p:cSld name="1_Start">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Endast rubrik">
  <p:cSld name="1_Endast rubrik">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7"/>
          <p:cNvPicPr preferRelativeResize="0"/>
          <p:nvPr/>
        </p:nvPicPr>
        <p:blipFill rotWithShape="1">
          <a:blip r:embed="rId5">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 name="Google Shape;21;p31"/>
          <p:cNvPicPr preferRelativeResize="0"/>
          <p:nvPr/>
        </p:nvPicPr>
        <p:blipFill rotWithShape="1">
          <a:blip r:embed="rId4">
            <a:alphaModFix/>
          </a:blip>
          <a:srcRect/>
          <a:stretch/>
        </p:blipFill>
        <p:spPr>
          <a:xfrm>
            <a:off x="-319" y="0"/>
            <a:ext cx="12192000" cy="228600"/>
          </a:xfrm>
          <a:prstGeom prst="rect">
            <a:avLst/>
          </a:prstGeom>
          <a:noFill/>
          <a:ln>
            <a:noFill/>
          </a:ln>
        </p:spPr>
      </p:pic>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 name="Google Shape;31;p34"/>
          <p:cNvPicPr preferRelativeResize="0"/>
          <p:nvPr/>
        </p:nvPicPr>
        <p:blipFill rotWithShape="1">
          <a:blip r:embed="rId3">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 name="Google Shape;37;p36"/>
          <p:cNvPicPr preferRelativeResize="0"/>
          <p:nvPr/>
        </p:nvPicPr>
        <p:blipFill rotWithShape="1">
          <a:blip r:embed="rId3">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3" name="Google Shape;43;p38"/>
          <p:cNvPicPr preferRelativeResize="0"/>
          <p:nvPr/>
        </p:nvPicPr>
        <p:blipFill rotWithShape="1">
          <a:blip r:embed="rId3">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52"/>
        <p:cNvGrpSpPr/>
        <p:nvPr/>
      </p:nvGrpSpPr>
      <p:grpSpPr>
        <a:xfrm>
          <a:off x="0" y="0"/>
          <a:ext cx="0" cy="0"/>
          <a:chOff x="0" y="0"/>
          <a:chExt cx="0" cy="0"/>
        </a:xfrm>
      </p:grpSpPr>
      <p:sp>
        <p:nvSpPr>
          <p:cNvPr id="53" name="Google Shape;53;p1"/>
          <p:cNvSpPr txBox="1"/>
          <p:nvPr/>
        </p:nvSpPr>
        <p:spPr>
          <a:xfrm>
            <a:off x="8955314" y="-29028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54;p1"/>
          <p:cNvPicPr preferRelativeResize="0"/>
          <p:nvPr/>
        </p:nvPicPr>
        <p:blipFill rotWithShape="1">
          <a:blip r:embed="rId3">
            <a:alphaModFix/>
          </a:blip>
          <a:srcRect/>
          <a:stretch/>
        </p:blipFill>
        <p:spPr>
          <a:xfrm>
            <a:off x="5109028" y="5282109"/>
            <a:ext cx="1973944" cy="1307738"/>
          </a:xfrm>
          <a:prstGeom prst="rect">
            <a:avLst/>
          </a:prstGeom>
          <a:noFill/>
          <a:ln>
            <a:noFill/>
          </a:ln>
        </p:spPr>
      </p:pic>
      <p:sp>
        <p:nvSpPr>
          <p:cNvPr id="55" name="Google Shape;55;p1"/>
          <p:cNvSpPr txBox="1"/>
          <p:nvPr/>
        </p:nvSpPr>
        <p:spPr>
          <a:xfrm>
            <a:off x="0" y="936000"/>
            <a:ext cx="12192000" cy="1748171"/>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ar-SA" sz="8000" b="0" i="0">
                <a:solidFill>
                  <a:srgbClr val="595959"/>
                </a:solidFill>
                <a:latin typeface="Calibri"/>
                <a:ea typeface="Calibri"/>
                <a:cs typeface="Calibri"/>
                <a:sym typeface="Calibri"/>
              </a:rPr>
              <a:t>دورة صنّاع التغيير </a:t>
            </a:r>
            <a:r>
              <a:rPr lang="ar-SA" sz="8000">
                <a:solidFill>
                  <a:srgbClr val="595959"/>
                </a:solidFill>
                <a:latin typeface="Calibri"/>
                <a:ea typeface="Calibri"/>
                <a:cs typeface="Calibri"/>
                <a:sym typeface="Calibri"/>
              </a:rPr>
              <a:t>المحليين</a:t>
            </a:r>
            <a:r>
              <a:rPr lang="ar-SA" sz="8000" b="0" i="0">
                <a:solidFill>
                  <a:srgbClr val="595959"/>
                </a:solidFill>
                <a:latin typeface="Calibri"/>
                <a:ea typeface="Calibri"/>
                <a:cs typeface="Calibri"/>
                <a:sym typeface="Calibri"/>
              </a:rPr>
              <a:t> </a:t>
            </a:r>
            <a:endParaRPr sz="8000">
              <a:solidFill>
                <a:srgbClr val="595959"/>
              </a:solidFill>
              <a:latin typeface="Calibri"/>
              <a:ea typeface="Calibri"/>
              <a:cs typeface="Calibri"/>
              <a:sym typeface="Calibri"/>
            </a:endParaRPr>
          </a:p>
        </p:txBody>
      </p:sp>
      <p:pic>
        <p:nvPicPr>
          <p:cNvPr id="56" name="Google Shape;56;p1"/>
          <p:cNvPicPr preferRelativeResize="0"/>
          <p:nvPr/>
        </p:nvPicPr>
        <p:blipFill rotWithShape="1">
          <a:blip r:embed="rId4">
            <a:alphaModFix/>
          </a:blip>
          <a:srcRect/>
          <a:stretch/>
        </p:blipFill>
        <p:spPr>
          <a:xfrm>
            <a:off x="3144976" y="3192435"/>
            <a:ext cx="58928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0"/>
          <p:cNvPicPr preferRelativeResize="0"/>
          <p:nvPr/>
        </p:nvPicPr>
        <p:blipFill rotWithShape="1">
          <a:blip r:embed="rId3">
            <a:alphaModFix/>
          </a:blip>
          <a:srcRect/>
          <a:stretch/>
        </p:blipFill>
        <p:spPr>
          <a:xfrm>
            <a:off x="1908422" y="2708538"/>
            <a:ext cx="5034234" cy="3025460"/>
          </a:xfrm>
          <a:prstGeom prst="rect">
            <a:avLst/>
          </a:prstGeom>
          <a:noFill/>
          <a:ln>
            <a:noFill/>
          </a:ln>
        </p:spPr>
      </p:pic>
      <p:grpSp>
        <p:nvGrpSpPr>
          <p:cNvPr id="143" name="Google Shape;143;p10"/>
          <p:cNvGrpSpPr/>
          <p:nvPr/>
        </p:nvGrpSpPr>
        <p:grpSpPr>
          <a:xfrm>
            <a:off x="4232301" y="2821388"/>
            <a:ext cx="1367681" cy="2572930"/>
            <a:chOff x="7829434" y="3649989"/>
            <a:chExt cx="965845" cy="2184044"/>
          </a:xfrm>
        </p:grpSpPr>
        <p:sp>
          <p:nvSpPr>
            <p:cNvPr id="144" name="Google Shape;144;p10"/>
            <p:cNvSpPr txBox="1"/>
            <p:nvPr/>
          </p:nvSpPr>
          <p:spPr>
            <a:xfrm>
              <a:off x="8036594" y="3649989"/>
              <a:ext cx="758685" cy="8490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3500">
                  <a:solidFill>
                    <a:schemeClr val="dk1"/>
                  </a:solidFill>
                  <a:latin typeface="Calibri"/>
                  <a:ea typeface="Calibri"/>
                  <a:cs typeface="Calibri"/>
                  <a:sym typeface="Calibri"/>
                </a:rPr>
                <a:t>سلوك</a:t>
              </a:r>
              <a:endParaRPr/>
            </a:p>
            <a:p>
              <a:pPr marL="0" marR="0" lvl="0" indent="0" algn="r" rtl="1">
                <a:spcBef>
                  <a:spcPts val="0"/>
                </a:spcBef>
                <a:spcAft>
                  <a:spcPts val="0"/>
                </a:spcAft>
                <a:buNone/>
              </a:pPr>
              <a:endParaRPr sz="2400">
                <a:solidFill>
                  <a:schemeClr val="dk1"/>
                </a:solidFill>
                <a:latin typeface="Calibri"/>
                <a:ea typeface="Calibri"/>
                <a:cs typeface="Calibri"/>
                <a:sym typeface="Calibri"/>
              </a:endParaRPr>
            </a:p>
          </p:txBody>
        </p:sp>
        <p:sp>
          <p:nvSpPr>
            <p:cNvPr id="145" name="Google Shape;145;p10"/>
            <p:cNvSpPr txBox="1"/>
            <p:nvPr/>
          </p:nvSpPr>
          <p:spPr>
            <a:xfrm>
              <a:off x="7965897" y="5298455"/>
              <a:ext cx="748497" cy="53557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3500">
                  <a:solidFill>
                    <a:schemeClr val="dk1"/>
                  </a:solidFill>
                  <a:latin typeface="Calibri"/>
                  <a:ea typeface="Calibri"/>
                  <a:cs typeface="Calibri"/>
                  <a:sym typeface="Calibri"/>
                </a:rPr>
                <a:t>قواعد</a:t>
              </a:r>
              <a:endParaRPr sz="3500">
                <a:solidFill>
                  <a:schemeClr val="dk1"/>
                </a:solidFill>
                <a:latin typeface="Calibri"/>
                <a:ea typeface="Calibri"/>
                <a:cs typeface="Calibri"/>
                <a:sym typeface="Calibri"/>
              </a:endParaRPr>
            </a:p>
          </p:txBody>
        </p:sp>
        <p:sp>
          <p:nvSpPr>
            <p:cNvPr id="146" name="Google Shape;146;p10"/>
            <p:cNvSpPr txBox="1"/>
            <p:nvPr/>
          </p:nvSpPr>
          <p:spPr>
            <a:xfrm>
              <a:off x="7829434" y="4482701"/>
              <a:ext cx="965845" cy="545865"/>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3500">
                  <a:solidFill>
                    <a:schemeClr val="dk1"/>
                  </a:solidFill>
                  <a:latin typeface="Calibri"/>
                  <a:ea typeface="Calibri"/>
                  <a:cs typeface="Calibri"/>
                  <a:sym typeface="Calibri"/>
                </a:rPr>
                <a:t>تصرّفات</a:t>
              </a:r>
              <a:endParaRPr sz="3500">
                <a:solidFill>
                  <a:schemeClr val="dk1"/>
                </a:solidFill>
                <a:latin typeface="Calibri"/>
                <a:ea typeface="Calibri"/>
                <a:cs typeface="Calibri"/>
                <a:sym typeface="Calibri"/>
              </a:endParaRPr>
            </a:p>
          </p:txBody>
        </p:sp>
      </p:grpSp>
      <p:pic>
        <p:nvPicPr>
          <p:cNvPr id="147" name="Google Shape;147;p10"/>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148" name="Google Shape;148;p10"/>
          <p:cNvSpPr txBox="1"/>
          <p:nvPr/>
        </p:nvSpPr>
        <p:spPr>
          <a:xfrm>
            <a:off x="8724683" y="3976579"/>
            <a:ext cx="1840118" cy="63094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500" b="1">
                <a:solidFill>
                  <a:srgbClr val="000000"/>
                </a:solidFill>
                <a:latin typeface="Calibri"/>
                <a:ea typeface="Calibri"/>
                <a:cs typeface="Calibri"/>
                <a:sym typeface="Calibri"/>
              </a:rPr>
              <a:t>المشكلة</a:t>
            </a:r>
            <a:endParaRPr sz="3500" b="1">
              <a:solidFill>
                <a:schemeClr val="dk1"/>
              </a:solidFill>
              <a:latin typeface="Calibri"/>
              <a:ea typeface="Calibri"/>
              <a:cs typeface="Calibri"/>
              <a:sym typeface="Calibri"/>
            </a:endParaRPr>
          </a:p>
        </p:txBody>
      </p:sp>
      <p:sp>
        <p:nvSpPr>
          <p:cNvPr id="149" name="Google Shape;149;p10"/>
          <p:cNvSpPr txBox="1"/>
          <p:nvPr/>
        </p:nvSpPr>
        <p:spPr>
          <a:xfrm>
            <a:off x="7547710" y="4510595"/>
            <a:ext cx="4364728" cy="147732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000">
                <a:solidFill>
                  <a:schemeClr val="dk1"/>
                </a:solidFill>
                <a:latin typeface="Calibri"/>
                <a:ea typeface="Calibri"/>
                <a:cs typeface="Calibri"/>
                <a:sym typeface="Calibri"/>
              </a:rPr>
              <a:t>ليس للأطفال أصدقاء</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من مجموعات</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دينية أخرى.</a:t>
            </a:r>
            <a:endParaRPr sz="3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1"/>
          <p:cNvPicPr preferRelativeResize="0"/>
          <p:nvPr/>
        </p:nvPicPr>
        <p:blipFill rotWithShape="1">
          <a:blip r:embed="rId3">
            <a:alphaModFix/>
          </a:blip>
          <a:srcRect/>
          <a:stretch/>
        </p:blipFill>
        <p:spPr>
          <a:xfrm>
            <a:off x="1908422" y="2708538"/>
            <a:ext cx="5034234" cy="3025460"/>
          </a:xfrm>
          <a:prstGeom prst="rect">
            <a:avLst/>
          </a:prstGeom>
          <a:noFill/>
          <a:ln>
            <a:noFill/>
          </a:ln>
        </p:spPr>
      </p:pic>
      <p:sp>
        <p:nvSpPr>
          <p:cNvPr id="158" name="Google Shape;158;p11"/>
          <p:cNvSpPr txBox="1"/>
          <p:nvPr/>
        </p:nvSpPr>
        <p:spPr>
          <a:xfrm>
            <a:off x="3520862" y="2869898"/>
            <a:ext cx="2299026" cy="643061"/>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3500">
                <a:solidFill>
                  <a:schemeClr val="dk1"/>
                </a:solidFill>
                <a:latin typeface="Calibri"/>
                <a:ea typeface="Calibri"/>
                <a:cs typeface="Calibri"/>
                <a:sym typeface="Calibri"/>
              </a:rPr>
              <a:t>يرى الوالدان...</a:t>
            </a:r>
            <a:endParaRPr sz="3500">
              <a:solidFill>
                <a:schemeClr val="dk1"/>
              </a:solidFill>
              <a:latin typeface="Calibri"/>
              <a:ea typeface="Calibri"/>
              <a:cs typeface="Calibri"/>
              <a:sym typeface="Calibri"/>
            </a:endParaRPr>
          </a:p>
        </p:txBody>
      </p:sp>
      <p:sp>
        <p:nvSpPr>
          <p:cNvPr id="159" name="Google Shape;159;p11"/>
          <p:cNvSpPr txBox="1"/>
          <p:nvPr/>
        </p:nvSpPr>
        <p:spPr>
          <a:xfrm>
            <a:off x="2230444" y="4687033"/>
            <a:ext cx="3589444" cy="643061"/>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3500">
                <a:solidFill>
                  <a:schemeClr val="dk1"/>
                </a:solidFill>
                <a:latin typeface="Calibri"/>
                <a:ea typeface="Calibri"/>
                <a:cs typeface="Calibri"/>
                <a:sym typeface="Calibri"/>
              </a:rPr>
              <a:t>القائد الديني لا يسمح...</a:t>
            </a:r>
            <a:endParaRPr sz="3500">
              <a:solidFill>
                <a:schemeClr val="dk1"/>
              </a:solidFill>
              <a:latin typeface="Calibri"/>
              <a:ea typeface="Calibri"/>
              <a:cs typeface="Calibri"/>
              <a:sym typeface="Calibri"/>
            </a:endParaRPr>
          </a:p>
        </p:txBody>
      </p:sp>
      <p:sp>
        <p:nvSpPr>
          <p:cNvPr id="160" name="Google Shape;160;p11"/>
          <p:cNvSpPr txBox="1"/>
          <p:nvPr/>
        </p:nvSpPr>
        <p:spPr>
          <a:xfrm>
            <a:off x="2062128" y="3807502"/>
            <a:ext cx="3757760" cy="643061"/>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3500">
                <a:solidFill>
                  <a:schemeClr val="dk1"/>
                </a:solidFill>
                <a:latin typeface="Calibri"/>
                <a:ea typeface="Calibri"/>
                <a:cs typeface="Calibri"/>
                <a:sym typeface="Calibri"/>
              </a:rPr>
              <a:t>المدرسة متسامحة إزاء...</a:t>
            </a:r>
            <a:endParaRPr sz="3500">
              <a:solidFill>
                <a:schemeClr val="dk1"/>
              </a:solidFill>
              <a:latin typeface="Calibri"/>
              <a:ea typeface="Calibri"/>
              <a:cs typeface="Calibri"/>
              <a:sym typeface="Calibri"/>
            </a:endParaRPr>
          </a:p>
        </p:txBody>
      </p:sp>
      <p:pic>
        <p:nvPicPr>
          <p:cNvPr id="161" name="Google Shape;161;p11"/>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162" name="Google Shape;162;p11"/>
          <p:cNvSpPr txBox="1"/>
          <p:nvPr/>
        </p:nvSpPr>
        <p:spPr>
          <a:xfrm>
            <a:off x="8724683" y="3976579"/>
            <a:ext cx="1840118" cy="63094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500" b="1">
                <a:solidFill>
                  <a:srgbClr val="000000"/>
                </a:solidFill>
                <a:latin typeface="Calibri"/>
                <a:ea typeface="Calibri"/>
                <a:cs typeface="Calibri"/>
                <a:sym typeface="Calibri"/>
              </a:rPr>
              <a:t>المشكلة</a:t>
            </a:r>
            <a:endParaRPr sz="3500" b="1">
              <a:solidFill>
                <a:schemeClr val="dk1"/>
              </a:solidFill>
              <a:latin typeface="Calibri"/>
              <a:ea typeface="Calibri"/>
              <a:cs typeface="Calibri"/>
              <a:sym typeface="Calibri"/>
            </a:endParaRPr>
          </a:p>
        </p:txBody>
      </p:sp>
      <p:sp>
        <p:nvSpPr>
          <p:cNvPr id="163" name="Google Shape;163;p11"/>
          <p:cNvSpPr txBox="1"/>
          <p:nvPr/>
        </p:nvSpPr>
        <p:spPr>
          <a:xfrm>
            <a:off x="7547710" y="4510595"/>
            <a:ext cx="4364728" cy="147732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000">
                <a:solidFill>
                  <a:schemeClr val="dk1"/>
                </a:solidFill>
                <a:latin typeface="Calibri"/>
                <a:ea typeface="Calibri"/>
                <a:cs typeface="Calibri"/>
                <a:sym typeface="Calibri"/>
              </a:rPr>
              <a:t>ليس للأطفال أصدقاء</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من مجموعات</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دينية أخرى.</a:t>
            </a:r>
            <a:endParaRPr sz="3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2"/>
          <p:cNvPicPr preferRelativeResize="0"/>
          <p:nvPr/>
        </p:nvPicPr>
        <p:blipFill rotWithShape="1">
          <a:blip r:embed="rId3">
            <a:alphaModFix/>
          </a:blip>
          <a:srcRect/>
          <a:stretch/>
        </p:blipFill>
        <p:spPr>
          <a:xfrm>
            <a:off x="8105127" y="1180835"/>
            <a:ext cx="3249895" cy="3011938"/>
          </a:xfrm>
          <a:prstGeom prst="rect">
            <a:avLst/>
          </a:prstGeom>
          <a:noFill/>
          <a:ln>
            <a:noFill/>
          </a:ln>
        </p:spPr>
      </p:pic>
      <p:pic>
        <p:nvPicPr>
          <p:cNvPr id="172" name="Google Shape;172;p12"/>
          <p:cNvPicPr preferRelativeResize="0"/>
          <p:nvPr/>
        </p:nvPicPr>
        <p:blipFill rotWithShape="1">
          <a:blip r:embed="rId4">
            <a:alphaModFix/>
          </a:blip>
          <a:srcRect/>
          <a:stretch/>
        </p:blipFill>
        <p:spPr>
          <a:xfrm flipH="1">
            <a:off x="931332" y="1177877"/>
            <a:ext cx="7302096" cy="4990405"/>
          </a:xfrm>
          <a:prstGeom prst="rect">
            <a:avLst/>
          </a:prstGeom>
          <a:noFill/>
          <a:ln>
            <a:noFill/>
          </a:ln>
        </p:spPr>
      </p:pic>
      <p:pic>
        <p:nvPicPr>
          <p:cNvPr id="173" name="Google Shape;173;p12"/>
          <p:cNvPicPr preferRelativeResize="0"/>
          <p:nvPr/>
        </p:nvPicPr>
        <p:blipFill rotWithShape="1">
          <a:blip r:embed="rId5">
            <a:alphaModFix/>
          </a:blip>
          <a:srcRect/>
          <a:stretch/>
        </p:blipFill>
        <p:spPr>
          <a:xfrm>
            <a:off x="159270" y="2258359"/>
            <a:ext cx="1338394" cy="661733"/>
          </a:xfrm>
          <a:prstGeom prst="rect">
            <a:avLst/>
          </a:prstGeom>
          <a:noFill/>
          <a:ln>
            <a:noFill/>
          </a:ln>
        </p:spPr>
      </p:pic>
      <p:sp>
        <p:nvSpPr>
          <p:cNvPr id="174" name="Google Shape;174;p12"/>
          <p:cNvSpPr txBox="1"/>
          <p:nvPr/>
        </p:nvSpPr>
        <p:spPr>
          <a:xfrm>
            <a:off x="1300732" y="2846071"/>
            <a:ext cx="1303562" cy="10618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3500" b="1">
                <a:solidFill>
                  <a:schemeClr val="dk1"/>
                </a:solidFill>
                <a:latin typeface="Calibri"/>
                <a:ea typeface="Calibri"/>
                <a:cs typeface="Calibri"/>
                <a:sym typeface="Calibri"/>
              </a:rPr>
              <a:t>الهدف</a:t>
            </a:r>
            <a:endParaRPr sz="35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175" name="Google Shape;175;p12"/>
          <p:cNvSpPr txBox="1"/>
          <p:nvPr/>
        </p:nvSpPr>
        <p:spPr>
          <a:xfrm>
            <a:off x="-189252" y="2356022"/>
            <a:ext cx="2035438" cy="307777"/>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400" b="1">
                <a:solidFill>
                  <a:schemeClr val="dk1"/>
                </a:solidFill>
                <a:latin typeface="Calibri"/>
                <a:ea typeface="Calibri"/>
                <a:cs typeface="Calibri"/>
                <a:sym typeface="Calibri"/>
              </a:rPr>
              <a:t>بحلول العام المقبل</a:t>
            </a:r>
            <a:endParaRPr sz="1400" b="1">
              <a:solidFill>
                <a:schemeClr val="dk1"/>
              </a:solidFill>
              <a:latin typeface="Calibri"/>
              <a:ea typeface="Calibri"/>
              <a:cs typeface="Calibri"/>
              <a:sym typeface="Calibri"/>
            </a:endParaRPr>
          </a:p>
        </p:txBody>
      </p:sp>
      <p:sp>
        <p:nvSpPr>
          <p:cNvPr id="176" name="Google Shape;176;p12"/>
          <p:cNvSpPr txBox="1"/>
          <p:nvPr/>
        </p:nvSpPr>
        <p:spPr>
          <a:xfrm>
            <a:off x="8730592" y="3772471"/>
            <a:ext cx="1840118" cy="63094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500" b="1">
                <a:solidFill>
                  <a:srgbClr val="000000"/>
                </a:solidFill>
                <a:latin typeface="Calibri"/>
                <a:ea typeface="Calibri"/>
                <a:cs typeface="Calibri"/>
                <a:sym typeface="Calibri"/>
              </a:rPr>
              <a:t>المشكلة</a:t>
            </a:r>
            <a:endParaRPr sz="3500" b="1">
              <a:solidFill>
                <a:schemeClr val="dk1"/>
              </a:solidFill>
              <a:latin typeface="Calibri"/>
              <a:ea typeface="Calibri"/>
              <a:cs typeface="Calibri"/>
              <a:sym typeface="Calibri"/>
            </a:endParaRPr>
          </a:p>
        </p:txBody>
      </p:sp>
      <p:pic>
        <p:nvPicPr>
          <p:cNvPr id="177" name="Google Shape;177;p12"/>
          <p:cNvPicPr preferRelativeResize="0"/>
          <p:nvPr/>
        </p:nvPicPr>
        <p:blipFill rotWithShape="1">
          <a:blip r:embed="rId6">
            <a:alphaModFix/>
          </a:blip>
          <a:srcRect/>
          <a:stretch/>
        </p:blipFill>
        <p:spPr>
          <a:xfrm>
            <a:off x="8551111" y="4334217"/>
            <a:ext cx="2199079" cy="16702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3"/>
          <p:cNvPicPr preferRelativeResize="0"/>
          <p:nvPr/>
        </p:nvPicPr>
        <p:blipFill rotWithShape="1">
          <a:blip r:embed="rId3">
            <a:alphaModFix/>
          </a:blip>
          <a:srcRect/>
          <a:stretch/>
        </p:blipFill>
        <p:spPr>
          <a:xfrm>
            <a:off x="5847095" y="1427858"/>
            <a:ext cx="4838030" cy="3200919"/>
          </a:xfrm>
          <a:prstGeom prst="rect">
            <a:avLst/>
          </a:prstGeom>
          <a:noFill/>
          <a:ln>
            <a:noFill/>
          </a:ln>
        </p:spPr>
      </p:pic>
      <p:pic>
        <p:nvPicPr>
          <p:cNvPr id="186" name="Google Shape;186;p13"/>
          <p:cNvPicPr preferRelativeResize="0"/>
          <p:nvPr/>
        </p:nvPicPr>
        <p:blipFill rotWithShape="1">
          <a:blip r:embed="rId4">
            <a:alphaModFix/>
          </a:blip>
          <a:srcRect/>
          <a:stretch/>
        </p:blipFill>
        <p:spPr>
          <a:xfrm flipH="1">
            <a:off x="634431" y="858777"/>
            <a:ext cx="5502805" cy="5502805"/>
          </a:xfrm>
          <a:prstGeom prst="rect">
            <a:avLst/>
          </a:prstGeom>
          <a:noFill/>
          <a:ln>
            <a:noFill/>
          </a:ln>
        </p:spPr>
      </p:pic>
      <p:sp>
        <p:nvSpPr>
          <p:cNvPr id="187" name="Google Shape;187;p13"/>
          <p:cNvSpPr txBox="1"/>
          <p:nvPr/>
        </p:nvSpPr>
        <p:spPr>
          <a:xfrm>
            <a:off x="2501742" y="4023269"/>
            <a:ext cx="1314784" cy="130805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500" b="1">
                <a:solidFill>
                  <a:schemeClr val="dk1"/>
                </a:solidFill>
                <a:latin typeface="Calibri"/>
                <a:ea typeface="Calibri"/>
                <a:cs typeface="Calibri"/>
                <a:sym typeface="Calibri"/>
              </a:rPr>
              <a:t>الهدف</a:t>
            </a:r>
            <a:endParaRPr sz="3500" b="1">
              <a:solidFill>
                <a:schemeClr val="dk1"/>
              </a:solidFill>
              <a:latin typeface="Calibri"/>
              <a:ea typeface="Calibri"/>
              <a:cs typeface="Calibri"/>
              <a:sym typeface="Calibri"/>
            </a:endParaRPr>
          </a:p>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sp>
        <p:nvSpPr>
          <p:cNvPr id="188" name="Google Shape;188;p13"/>
          <p:cNvSpPr txBox="1"/>
          <p:nvPr/>
        </p:nvSpPr>
        <p:spPr>
          <a:xfrm>
            <a:off x="1715715" y="4677294"/>
            <a:ext cx="2886837" cy="147732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000">
                <a:solidFill>
                  <a:schemeClr val="dk1"/>
                </a:solidFill>
                <a:latin typeface="Calibri"/>
                <a:ea typeface="Calibri"/>
                <a:cs typeface="Calibri"/>
                <a:sym typeface="Calibri"/>
              </a:rPr>
              <a:t>للأطفال أصدقاء من مجموعات دينية أخرى.</a:t>
            </a:r>
            <a:endParaRPr sz="3000">
              <a:solidFill>
                <a:schemeClr val="dk1"/>
              </a:solidFill>
              <a:latin typeface="Calibri"/>
              <a:ea typeface="Calibri"/>
              <a:cs typeface="Calibri"/>
              <a:sym typeface="Calibri"/>
            </a:endParaRPr>
          </a:p>
        </p:txBody>
      </p:sp>
      <p:sp>
        <p:nvSpPr>
          <p:cNvPr id="189" name="Google Shape;189;p13"/>
          <p:cNvSpPr txBox="1"/>
          <p:nvPr/>
        </p:nvSpPr>
        <p:spPr>
          <a:xfrm>
            <a:off x="6918495" y="1664597"/>
            <a:ext cx="2593980" cy="564385"/>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3000">
                <a:solidFill>
                  <a:srgbClr val="000000"/>
                </a:solidFill>
                <a:latin typeface="Calibri"/>
                <a:ea typeface="Calibri"/>
                <a:cs typeface="Calibri"/>
                <a:sym typeface="Calibri"/>
              </a:rPr>
              <a:t>الوالدان يشجّعان...</a:t>
            </a:r>
            <a:endParaRPr sz="3000">
              <a:solidFill>
                <a:schemeClr val="dk1"/>
              </a:solidFill>
              <a:latin typeface="Calibri"/>
              <a:ea typeface="Calibri"/>
              <a:cs typeface="Calibri"/>
              <a:sym typeface="Calibri"/>
            </a:endParaRPr>
          </a:p>
        </p:txBody>
      </p:sp>
      <p:sp>
        <p:nvSpPr>
          <p:cNvPr id="190" name="Google Shape;190;p13"/>
          <p:cNvSpPr txBox="1"/>
          <p:nvPr/>
        </p:nvSpPr>
        <p:spPr>
          <a:xfrm>
            <a:off x="5170205" y="3746270"/>
            <a:ext cx="4342270" cy="55399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3000">
                <a:solidFill>
                  <a:srgbClr val="000000"/>
                </a:solidFill>
                <a:latin typeface="Calibri"/>
                <a:ea typeface="Calibri"/>
                <a:cs typeface="Calibri"/>
                <a:sym typeface="Calibri"/>
              </a:rPr>
              <a:t>القادة الدينيون يشجّعون...</a:t>
            </a:r>
            <a:endParaRPr sz="3000">
              <a:solidFill>
                <a:schemeClr val="dk1"/>
              </a:solidFill>
              <a:latin typeface="Calibri"/>
              <a:ea typeface="Calibri"/>
              <a:cs typeface="Calibri"/>
              <a:sym typeface="Calibri"/>
            </a:endParaRPr>
          </a:p>
        </p:txBody>
      </p:sp>
      <p:sp>
        <p:nvSpPr>
          <p:cNvPr id="191" name="Google Shape;191;p13"/>
          <p:cNvSpPr txBox="1"/>
          <p:nvPr/>
        </p:nvSpPr>
        <p:spPr>
          <a:xfrm>
            <a:off x="7154137" y="2708026"/>
            <a:ext cx="2358338" cy="564385"/>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3000">
                <a:solidFill>
                  <a:srgbClr val="000000"/>
                </a:solidFill>
                <a:latin typeface="Calibri"/>
                <a:ea typeface="Calibri"/>
                <a:cs typeface="Calibri"/>
                <a:sym typeface="Calibri"/>
              </a:rPr>
              <a:t>تتناول المدرسة...</a:t>
            </a:r>
            <a:endParaRPr sz="3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4"/>
          <p:cNvPicPr preferRelativeResize="0"/>
          <p:nvPr/>
        </p:nvPicPr>
        <p:blipFill rotWithShape="1">
          <a:blip r:embed="rId3">
            <a:alphaModFix/>
          </a:blip>
          <a:srcRect/>
          <a:stretch/>
        </p:blipFill>
        <p:spPr>
          <a:xfrm>
            <a:off x="4957776" y="4140011"/>
            <a:ext cx="3888000" cy="2484000"/>
          </a:xfrm>
          <a:prstGeom prst="rect">
            <a:avLst/>
          </a:prstGeom>
          <a:noFill/>
          <a:ln>
            <a:noFill/>
          </a:ln>
        </p:spPr>
      </p:pic>
      <p:pic>
        <p:nvPicPr>
          <p:cNvPr id="200" name="Google Shape;200;p14"/>
          <p:cNvPicPr preferRelativeResize="0"/>
          <p:nvPr/>
        </p:nvPicPr>
        <p:blipFill rotWithShape="1">
          <a:blip r:embed="rId4">
            <a:alphaModFix/>
          </a:blip>
          <a:srcRect/>
          <a:stretch/>
        </p:blipFill>
        <p:spPr>
          <a:xfrm>
            <a:off x="3672578" y="596120"/>
            <a:ext cx="3668400" cy="2556000"/>
          </a:xfrm>
          <a:prstGeom prst="rect">
            <a:avLst/>
          </a:prstGeom>
          <a:noFill/>
          <a:ln>
            <a:noFill/>
          </a:ln>
        </p:spPr>
      </p:pic>
      <p:grpSp>
        <p:nvGrpSpPr>
          <p:cNvPr id="201" name="Google Shape;201;p14"/>
          <p:cNvGrpSpPr/>
          <p:nvPr/>
        </p:nvGrpSpPr>
        <p:grpSpPr>
          <a:xfrm flipH="1">
            <a:off x="404273" y="533083"/>
            <a:ext cx="11558587" cy="5835595"/>
            <a:chOff x="404273" y="533083"/>
            <a:chExt cx="11558587" cy="5835595"/>
          </a:xfrm>
        </p:grpSpPr>
        <p:pic>
          <p:nvPicPr>
            <p:cNvPr id="202" name="Google Shape;202;p14"/>
            <p:cNvPicPr preferRelativeResize="0"/>
            <p:nvPr/>
          </p:nvPicPr>
          <p:blipFill rotWithShape="1">
            <a:blip r:embed="rId5">
              <a:alphaModFix/>
            </a:blip>
            <a:srcRect/>
            <a:stretch/>
          </p:blipFill>
          <p:spPr>
            <a:xfrm>
              <a:off x="7460628" y="533083"/>
              <a:ext cx="4502232" cy="4502232"/>
            </a:xfrm>
            <a:prstGeom prst="rect">
              <a:avLst/>
            </a:prstGeom>
            <a:noFill/>
            <a:ln>
              <a:noFill/>
            </a:ln>
          </p:spPr>
        </p:pic>
        <p:sp>
          <p:nvSpPr>
            <p:cNvPr id="203" name="Google Shape;203;p14"/>
            <p:cNvSpPr txBox="1"/>
            <p:nvPr/>
          </p:nvSpPr>
          <p:spPr>
            <a:xfrm>
              <a:off x="8918923" y="3208811"/>
              <a:ext cx="2094937" cy="643061"/>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3500" b="1">
                  <a:solidFill>
                    <a:schemeClr val="dk1"/>
                  </a:solidFill>
                  <a:latin typeface="Calibri"/>
                  <a:ea typeface="Calibri"/>
                  <a:cs typeface="Calibri"/>
                  <a:sym typeface="Calibri"/>
                </a:rPr>
                <a:t>الهدف</a:t>
              </a:r>
              <a:endParaRPr sz="3500" b="1">
                <a:solidFill>
                  <a:schemeClr val="dk1"/>
                </a:solidFill>
                <a:latin typeface="Calibri"/>
                <a:ea typeface="Calibri"/>
                <a:cs typeface="Calibri"/>
                <a:sym typeface="Calibri"/>
              </a:endParaRPr>
            </a:p>
          </p:txBody>
        </p:sp>
        <p:sp>
          <p:nvSpPr>
            <p:cNvPr id="204" name="Google Shape;204;p14"/>
            <p:cNvSpPr txBox="1"/>
            <p:nvPr/>
          </p:nvSpPr>
          <p:spPr>
            <a:xfrm>
              <a:off x="8556155" y="3728330"/>
              <a:ext cx="2867398" cy="147732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000">
                  <a:solidFill>
                    <a:schemeClr val="dk1"/>
                  </a:solidFill>
                  <a:latin typeface="Calibri"/>
                  <a:ea typeface="Calibri"/>
                  <a:cs typeface="Calibri"/>
                  <a:sym typeface="Calibri"/>
                </a:rPr>
                <a:t>للأطفال أصدقاء</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من مجموعات</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دينية أخرى.</a:t>
              </a:r>
              <a:endParaRPr sz="3000">
                <a:solidFill>
                  <a:schemeClr val="dk1"/>
                </a:solidFill>
                <a:latin typeface="Calibri"/>
                <a:ea typeface="Calibri"/>
                <a:cs typeface="Calibri"/>
                <a:sym typeface="Calibri"/>
              </a:endParaRPr>
            </a:p>
          </p:txBody>
        </p:sp>
        <p:sp>
          <p:nvSpPr>
            <p:cNvPr id="205" name="Google Shape;205;p14"/>
            <p:cNvSpPr txBox="1"/>
            <p:nvPr/>
          </p:nvSpPr>
          <p:spPr>
            <a:xfrm>
              <a:off x="5891685" y="735477"/>
              <a:ext cx="3595079" cy="481799"/>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500">
                  <a:solidFill>
                    <a:srgbClr val="000000"/>
                  </a:solidFill>
                  <a:latin typeface="Calibri"/>
                  <a:ea typeface="Calibri"/>
                  <a:cs typeface="Calibri"/>
                  <a:sym typeface="Calibri"/>
                </a:rPr>
                <a:t>الوالدان يشجّعان...</a:t>
              </a:r>
              <a:endParaRPr sz="2500">
                <a:solidFill>
                  <a:schemeClr val="dk1"/>
                </a:solidFill>
                <a:latin typeface="Calibri"/>
                <a:ea typeface="Calibri"/>
                <a:cs typeface="Calibri"/>
                <a:sym typeface="Calibri"/>
              </a:endParaRPr>
            </a:p>
          </p:txBody>
        </p:sp>
        <p:sp>
          <p:nvSpPr>
            <p:cNvPr id="206" name="Google Shape;206;p14"/>
            <p:cNvSpPr txBox="1"/>
            <p:nvPr/>
          </p:nvSpPr>
          <p:spPr>
            <a:xfrm>
              <a:off x="5891685" y="2342059"/>
              <a:ext cx="3667402" cy="43088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ar-SA" sz="2200">
                  <a:solidFill>
                    <a:srgbClr val="000000"/>
                  </a:solidFill>
                  <a:latin typeface="Calibri"/>
                  <a:ea typeface="Calibri"/>
                  <a:cs typeface="Calibri"/>
                  <a:sym typeface="Calibri"/>
                </a:rPr>
                <a:t>القادة الدينيون يشجّعون...</a:t>
              </a:r>
              <a:endParaRPr sz="2200">
                <a:solidFill>
                  <a:schemeClr val="dk1"/>
                </a:solidFill>
                <a:latin typeface="Calibri"/>
                <a:ea typeface="Calibri"/>
                <a:cs typeface="Calibri"/>
                <a:sym typeface="Calibri"/>
              </a:endParaRPr>
            </a:p>
          </p:txBody>
        </p:sp>
        <p:sp>
          <p:nvSpPr>
            <p:cNvPr id="207" name="Google Shape;207;p14"/>
            <p:cNvSpPr txBox="1"/>
            <p:nvPr/>
          </p:nvSpPr>
          <p:spPr>
            <a:xfrm>
              <a:off x="5891685" y="1521717"/>
              <a:ext cx="2773413" cy="485710"/>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500">
                  <a:solidFill>
                    <a:srgbClr val="000000"/>
                  </a:solidFill>
                  <a:latin typeface="Calibri"/>
                  <a:ea typeface="Calibri"/>
                  <a:cs typeface="Calibri"/>
                  <a:sym typeface="Calibri"/>
                </a:rPr>
                <a:t>تتناول المدرسة...</a:t>
              </a:r>
              <a:endParaRPr sz="2500">
                <a:solidFill>
                  <a:schemeClr val="dk1"/>
                </a:solidFill>
                <a:latin typeface="Calibri"/>
                <a:ea typeface="Calibri"/>
                <a:cs typeface="Calibri"/>
                <a:sym typeface="Calibri"/>
              </a:endParaRPr>
            </a:p>
          </p:txBody>
        </p:sp>
        <p:sp>
          <p:nvSpPr>
            <p:cNvPr id="208" name="Google Shape;208;p14"/>
            <p:cNvSpPr txBox="1"/>
            <p:nvPr/>
          </p:nvSpPr>
          <p:spPr>
            <a:xfrm>
              <a:off x="1178140" y="3891325"/>
              <a:ext cx="1840118"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3500" b="1">
                  <a:solidFill>
                    <a:srgbClr val="000000"/>
                  </a:solidFill>
                  <a:latin typeface="Calibri"/>
                  <a:ea typeface="Calibri"/>
                  <a:cs typeface="Calibri"/>
                  <a:sym typeface="Calibri"/>
                </a:rPr>
                <a:t>المشكلة</a:t>
              </a:r>
              <a:endParaRPr sz="3500" b="1">
                <a:solidFill>
                  <a:schemeClr val="dk1"/>
                </a:solidFill>
                <a:latin typeface="Calibri"/>
                <a:ea typeface="Calibri"/>
                <a:cs typeface="Calibri"/>
                <a:sym typeface="Calibri"/>
              </a:endParaRPr>
            </a:p>
          </p:txBody>
        </p:sp>
        <p:sp>
          <p:nvSpPr>
            <p:cNvPr id="209" name="Google Shape;209;p14"/>
            <p:cNvSpPr txBox="1"/>
            <p:nvPr/>
          </p:nvSpPr>
          <p:spPr>
            <a:xfrm>
              <a:off x="889049" y="4429686"/>
              <a:ext cx="2417934" cy="193899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000">
                  <a:solidFill>
                    <a:schemeClr val="dk1"/>
                  </a:solidFill>
                  <a:latin typeface="Calibri"/>
                  <a:ea typeface="Calibri"/>
                  <a:cs typeface="Calibri"/>
                  <a:sym typeface="Calibri"/>
                </a:rPr>
                <a:t>ليس للأطفال أصدقاء من مجموعات دينية أخرى.</a:t>
              </a:r>
              <a:endParaRPr sz="3000">
                <a:solidFill>
                  <a:schemeClr val="dk1"/>
                </a:solidFill>
                <a:latin typeface="Calibri"/>
                <a:ea typeface="Calibri"/>
                <a:cs typeface="Calibri"/>
                <a:sym typeface="Calibri"/>
              </a:endParaRPr>
            </a:p>
          </p:txBody>
        </p:sp>
        <p:pic>
          <p:nvPicPr>
            <p:cNvPr id="210" name="Google Shape;210;p14"/>
            <p:cNvPicPr preferRelativeResize="0"/>
            <p:nvPr/>
          </p:nvPicPr>
          <p:blipFill rotWithShape="1">
            <a:blip r:embed="rId6">
              <a:alphaModFix/>
            </a:blip>
            <a:srcRect/>
            <a:stretch/>
          </p:blipFill>
          <p:spPr>
            <a:xfrm>
              <a:off x="404273" y="851563"/>
              <a:ext cx="3520034" cy="3262297"/>
            </a:xfrm>
            <a:prstGeom prst="rect">
              <a:avLst/>
            </a:prstGeom>
            <a:noFill/>
            <a:ln>
              <a:noFill/>
            </a:ln>
          </p:spPr>
        </p:pic>
        <p:sp>
          <p:nvSpPr>
            <p:cNvPr id="211" name="Google Shape;211;p14"/>
            <p:cNvSpPr txBox="1"/>
            <p:nvPr/>
          </p:nvSpPr>
          <p:spPr>
            <a:xfrm>
              <a:off x="4357037" y="4261596"/>
              <a:ext cx="3595079" cy="481799"/>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500">
                  <a:solidFill>
                    <a:schemeClr val="dk1"/>
                  </a:solidFill>
                  <a:latin typeface="Calibri"/>
                  <a:ea typeface="Calibri"/>
                  <a:cs typeface="Calibri"/>
                  <a:sym typeface="Calibri"/>
                </a:rPr>
                <a:t>يرى الوالدان...</a:t>
              </a:r>
              <a:endParaRPr sz="2500">
                <a:solidFill>
                  <a:schemeClr val="dk1"/>
                </a:solidFill>
                <a:latin typeface="Calibri"/>
                <a:ea typeface="Calibri"/>
                <a:cs typeface="Calibri"/>
                <a:sym typeface="Calibri"/>
              </a:endParaRPr>
            </a:p>
          </p:txBody>
        </p:sp>
        <p:sp>
          <p:nvSpPr>
            <p:cNvPr id="212" name="Google Shape;212;p14"/>
            <p:cNvSpPr txBox="1"/>
            <p:nvPr/>
          </p:nvSpPr>
          <p:spPr>
            <a:xfrm>
              <a:off x="4357037" y="5795564"/>
              <a:ext cx="3667402" cy="4770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ar-SA" sz="2500">
                  <a:solidFill>
                    <a:schemeClr val="dk1"/>
                  </a:solidFill>
                  <a:latin typeface="Calibri"/>
                  <a:ea typeface="Calibri"/>
                  <a:cs typeface="Calibri"/>
                  <a:sym typeface="Calibri"/>
                </a:rPr>
                <a:t>لقائد الديني لا يسمح...</a:t>
              </a:r>
              <a:endParaRPr sz="2500">
                <a:solidFill>
                  <a:schemeClr val="dk1"/>
                </a:solidFill>
                <a:latin typeface="Calibri"/>
                <a:ea typeface="Calibri"/>
                <a:cs typeface="Calibri"/>
                <a:sym typeface="Calibri"/>
              </a:endParaRPr>
            </a:p>
          </p:txBody>
        </p:sp>
        <p:sp>
          <p:nvSpPr>
            <p:cNvPr id="213" name="Google Shape;213;p14"/>
            <p:cNvSpPr txBox="1"/>
            <p:nvPr/>
          </p:nvSpPr>
          <p:spPr>
            <a:xfrm>
              <a:off x="4357037" y="5116984"/>
              <a:ext cx="2773413" cy="485710"/>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500">
                  <a:solidFill>
                    <a:schemeClr val="dk1"/>
                  </a:solidFill>
                  <a:latin typeface="Calibri"/>
                  <a:ea typeface="Calibri"/>
                  <a:cs typeface="Calibri"/>
                  <a:sym typeface="Calibri"/>
                </a:rPr>
                <a:t>المدرسة متسامحة إزاء...</a:t>
              </a:r>
              <a:endParaRPr sz="25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15"/>
          <p:cNvGrpSpPr/>
          <p:nvPr/>
        </p:nvGrpSpPr>
        <p:grpSpPr>
          <a:xfrm flipH="1">
            <a:off x="857444" y="636141"/>
            <a:ext cx="10479958" cy="5585717"/>
            <a:chOff x="857444" y="636141"/>
            <a:chExt cx="10479958" cy="5585717"/>
          </a:xfrm>
        </p:grpSpPr>
        <p:pic>
          <p:nvPicPr>
            <p:cNvPr id="222" name="Google Shape;222;p15"/>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23" name="Google Shape;223;p15" descr="En bild som visar text&#10;&#10;Automatiskt genererad beskrivning"/>
            <p:cNvPicPr preferRelativeResize="0"/>
            <p:nvPr/>
          </p:nvPicPr>
          <p:blipFill rotWithShape="1">
            <a:blip r:embed="rId4">
              <a:alphaModFix/>
            </a:blip>
            <a:srcRect/>
            <a:stretch/>
          </p:blipFill>
          <p:spPr>
            <a:xfrm>
              <a:off x="857444" y="3497332"/>
              <a:ext cx="2906299" cy="196720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16"/>
          <p:cNvGrpSpPr/>
          <p:nvPr/>
        </p:nvGrpSpPr>
        <p:grpSpPr>
          <a:xfrm flipH="1">
            <a:off x="857444" y="636141"/>
            <a:ext cx="10479958" cy="5585717"/>
            <a:chOff x="857444" y="636141"/>
            <a:chExt cx="10479958" cy="5585717"/>
          </a:xfrm>
        </p:grpSpPr>
        <p:pic>
          <p:nvPicPr>
            <p:cNvPr id="232" name="Google Shape;232;p16"/>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33" name="Google Shape;233;p16" descr="En bild som visar text&#10;&#10;Automatiskt genererad beskrivning"/>
            <p:cNvPicPr preferRelativeResize="0"/>
            <p:nvPr/>
          </p:nvPicPr>
          <p:blipFill rotWithShape="1">
            <a:blip r:embed="rId4">
              <a:alphaModFix/>
            </a:blip>
            <a:srcRect/>
            <a:stretch/>
          </p:blipFill>
          <p:spPr>
            <a:xfrm>
              <a:off x="857444" y="3497332"/>
              <a:ext cx="2906299" cy="1967204"/>
            </a:xfrm>
            <a:prstGeom prst="rect">
              <a:avLst/>
            </a:prstGeom>
            <a:noFill/>
            <a:ln>
              <a:noFill/>
            </a:ln>
          </p:spPr>
        </p:pic>
      </p:grpSp>
      <p:pic>
        <p:nvPicPr>
          <p:cNvPr id="234" name="Google Shape;234;p16" descr="A picture containing text, clipart&#10;&#10;Description automatically generated"/>
          <p:cNvPicPr preferRelativeResize="0"/>
          <p:nvPr/>
        </p:nvPicPr>
        <p:blipFill rotWithShape="1">
          <a:blip r:embed="rId5">
            <a:alphaModFix/>
          </a:blip>
          <a:srcRect/>
          <a:stretch/>
        </p:blipFill>
        <p:spPr>
          <a:xfrm flipH="1">
            <a:off x="6741386" y="3328934"/>
            <a:ext cx="1102248" cy="2304000"/>
          </a:xfrm>
          <a:prstGeom prst="rect">
            <a:avLst/>
          </a:prstGeom>
          <a:noFill/>
          <a:ln>
            <a:noFill/>
          </a:ln>
        </p:spPr>
      </p:pic>
      <p:pic>
        <p:nvPicPr>
          <p:cNvPr id="235" name="Google Shape;235;p16" descr="Icon&#10;&#10;Description automatically generated"/>
          <p:cNvPicPr preferRelativeResize="0"/>
          <p:nvPr/>
        </p:nvPicPr>
        <p:blipFill rotWithShape="1">
          <a:blip r:embed="rId6">
            <a:alphaModFix/>
          </a:blip>
          <a:srcRect/>
          <a:stretch/>
        </p:blipFill>
        <p:spPr>
          <a:xfrm flipH="1">
            <a:off x="5165106" y="2743343"/>
            <a:ext cx="1292910" cy="2916000"/>
          </a:xfrm>
          <a:prstGeom prst="rect">
            <a:avLst/>
          </a:prstGeom>
          <a:noFill/>
          <a:ln>
            <a:noFill/>
          </a:ln>
        </p:spPr>
      </p:pic>
      <p:sp>
        <p:nvSpPr>
          <p:cNvPr id="236" name="Google Shape;236;p16"/>
          <p:cNvSpPr txBox="1"/>
          <p:nvPr/>
        </p:nvSpPr>
        <p:spPr>
          <a:xfrm flipH="1">
            <a:off x="5276572" y="4804561"/>
            <a:ext cx="1136851" cy="78483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500">
                <a:solidFill>
                  <a:schemeClr val="dk1"/>
                </a:solidFill>
                <a:latin typeface="Calibri"/>
                <a:ea typeface="Calibri"/>
                <a:cs typeface="Calibri"/>
                <a:sym typeface="Calibri"/>
              </a:rPr>
              <a:t>الوالدان مجلس</a:t>
            </a:r>
            <a:br>
              <a:rPr lang="ar-SA" sz="1500">
                <a:solidFill>
                  <a:schemeClr val="dk1"/>
                </a:solidFill>
                <a:latin typeface="Calibri"/>
                <a:ea typeface="Calibri"/>
                <a:cs typeface="Calibri"/>
                <a:sym typeface="Calibri"/>
              </a:rPr>
            </a:br>
            <a:r>
              <a:rPr lang="ar-SA" sz="1500">
                <a:solidFill>
                  <a:schemeClr val="dk1"/>
                </a:solidFill>
                <a:latin typeface="Calibri"/>
                <a:ea typeface="Calibri"/>
                <a:cs typeface="Calibri"/>
                <a:sym typeface="Calibri"/>
              </a:rPr>
              <a:t> إدارة المدرسة </a:t>
            </a:r>
            <a:endParaRPr sz="1500">
              <a:solidFill>
                <a:schemeClr val="dk1"/>
              </a:solidFill>
              <a:latin typeface="Calibri"/>
              <a:ea typeface="Calibri"/>
              <a:cs typeface="Calibri"/>
              <a:sym typeface="Calibri"/>
            </a:endParaRPr>
          </a:p>
          <a:p>
            <a:pPr marL="0" marR="0" lvl="0" indent="0" algn="ctr" rtl="1">
              <a:spcBef>
                <a:spcPts val="0"/>
              </a:spcBef>
              <a:spcAft>
                <a:spcPts val="0"/>
              </a:spcAft>
              <a:buNone/>
            </a:pPr>
            <a:r>
              <a:rPr lang="ar-SA" sz="1500">
                <a:solidFill>
                  <a:schemeClr val="dk1"/>
                </a:solidFill>
                <a:latin typeface="Calibri"/>
                <a:ea typeface="Calibri"/>
                <a:cs typeface="Calibri"/>
                <a:sym typeface="Calibri"/>
              </a:rPr>
              <a:t>القادة الدينيون</a:t>
            </a:r>
            <a:endParaRPr sz="1500">
              <a:solidFill>
                <a:schemeClr val="dk1"/>
              </a:solidFill>
              <a:latin typeface="Calibri"/>
              <a:ea typeface="Calibri"/>
              <a:cs typeface="Calibri"/>
              <a:sym typeface="Calibri"/>
            </a:endParaRPr>
          </a:p>
        </p:txBody>
      </p:sp>
      <p:sp>
        <p:nvSpPr>
          <p:cNvPr id="237" name="Google Shape;237;p16"/>
          <p:cNvSpPr txBox="1"/>
          <p:nvPr/>
        </p:nvSpPr>
        <p:spPr>
          <a:xfrm flipH="1">
            <a:off x="6978962" y="5100304"/>
            <a:ext cx="627095" cy="32316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SA" sz="1500">
                <a:solidFill>
                  <a:schemeClr val="dk1"/>
                </a:solidFill>
                <a:latin typeface="Calibri"/>
                <a:ea typeface="Calibri"/>
                <a:cs typeface="Calibri"/>
                <a:sym typeface="Calibri"/>
              </a:rPr>
              <a:t>لأطفال</a:t>
            </a:r>
            <a:endParaRPr sz="15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7"/>
          <p:cNvPicPr preferRelativeResize="0"/>
          <p:nvPr/>
        </p:nvPicPr>
        <p:blipFill rotWithShape="1">
          <a:blip r:embed="rId3">
            <a:alphaModFix/>
          </a:blip>
          <a:srcRect/>
          <a:stretch/>
        </p:blipFill>
        <p:spPr>
          <a:xfrm flipH="1">
            <a:off x="857444" y="636141"/>
            <a:ext cx="10256559" cy="5585717"/>
          </a:xfrm>
          <a:prstGeom prst="rect">
            <a:avLst/>
          </a:prstGeom>
          <a:noFill/>
          <a:ln>
            <a:noFill/>
          </a:ln>
        </p:spPr>
      </p:pic>
      <p:pic>
        <p:nvPicPr>
          <p:cNvPr id="246" name="Google Shape;246;p17" descr="A picture containing text, clipart&#10;&#10;Description automatically generated"/>
          <p:cNvPicPr preferRelativeResize="0"/>
          <p:nvPr/>
        </p:nvPicPr>
        <p:blipFill rotWithShape="1">
          <a:blip r:embed="rId4">
            <a:alphaModFix/>
          </a:blip>
          <a:srcRect/>
          <a:stretch/>
        </p:blipFill>
        <p:spPr>
          <a:xfrm flipH="1">
            <a:off x="6741386" y="3328934"/>
            <a:ext cx="1102248" cy="2304000"/>
          </a:xfrm>
          <a:prstGeom prst="rect">
            <a:avLst/>
          </a:prstGeom>
          <a:noFill/>
          <a:ln>
            <a:noFill/>
          </a:ln>
        </p:spPr>
      </p:pic>
      <p:pic>
        <p:nvPicPr>
          <p:cNvPr id="247" name="Google Shape;247;p17" descr="Icon&#10;&#10;Description automatically generated"/>
          <p:cNvPicPr preferRelativeResize="0"/>
          <p:nvPr/>
        </p:nvPicPr>
        <p:blipFill rotWithShape="1">
          <a:blip r:embed="rId5">
            <a:alphaModFix/>
          </a:blip>
          <a:srcRect/>
          <a:stretch/>
        </p:blipFill>
        <p:spPr>
          <a:xfrm flipH="1">
            <a:off x="5165106" y="2743343"/>
            <a:ext cx="1292910" cy="2916000"/>
          </a:xfrm>
          <a:prstGeom prst="rect">
            <a:avLst/>
          </a:prstGeom>
          <a:noFill/>
          <a:ln>
            <a:noFill/>
          </a:ln>
        </p:spPr>
      </p:pic>
      <p:pic>
        <p:nvPicPr>
          <p:cNvPr id="248" name="Google Shape;248;p17" descr="A picture containing text, clipart&#10;&#10;Description automatically generated"/>
          <p:cNvPicPr preferRelativeResize="0"/>
          <p:nvPr/>
        </p:nvPicPr>
        <p:blipFill rotWithShape="1">
          <a:blip r:embed="rId6">
            <a:alphaModFix/>
          </a:blip>
          <a:srcRect/>
          <a:stretch/>
        </p:blipFill>
        <p:spPr>
          <a:xfrm flipH="1">
            <a:off x="3829163" y="2730793"/>
            <a:ext cx="1123292" cy="2628000"/>
          </a:xfrm>
          <a:prstGeom prst="rect">
            <a:avLst/>
          </a:prstGeom>
          <a:noFill/>
          <a:ln>
            <a:noFill/>
          </a:ln>
        </p:spPr>
      </p:pic>
      <p:pic>
        <p:nvPicPr>
          <p:cNvPr id="249" name="Google Shape;249;p17" descr="A picture containing text, clipart&#10;&#10;Description automatically generated"/>
          <p:cNvPicPr preferRelativeResize="0"/>
          <p:nvPr/>
        </p:nvPicPr>
        <p:blipFill rotWithShape="1">
          <a:blip r:embed="rId7">
            <a:alphaModFix/>
          </a:blip>
          <a:srcRect/>
          <a:stretch/>
        </p:blipFill>
        <p:spPr>
          <a:xfrm flipH="1">
            <a:off x="2429857" y="853642"/>
            <a:ext cx="1339810" cy="3499699"/>
          </a:xfrm>
          <a:prstGeom prst="rect">
            <a:avLst/>
          </a:prstGeom>
          <a:noFill/>
          <a:ln>
            <a:noFill/>
          </a:ln>
        </p:spPr>
      </p:pic>
      <p:sp>
        <p:nvSpPr>
          <p:cNvPr id="250" name="Google Shape;250;p17"/>
          <p:cNvSpPr txBox="1"/>
          <p:nvPr/>
        </p:nvSpPr>
        <p:spPr>
          <a:xfrm flipH="1">
            <a:off x="3769667" y="4555480"/>
            <a:ext cx="1215770" cy="55399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500">
                <a:solidFill>
                  <a:schemeClr val="dk1"/>
                </a:solidFill>
                <a:latin typeface="Calibri"/>
                <a:ea typeface="Calibri"/>
                <a:cs typeface="Calibri"/>
                <a:sym typeface="Calibri"/>
              </a:rPr>
              <a:t>لجنة مشتركة</a:t>
            </a:r>
            <a:endParaRPr sz="1500">
              <a:solidFill>
                <a:schemeClr val="dk1"/>
              </a:solidFill>
              <a:latin typeface="Calibri"/>
              <a:ea typeface="Calibri"/>
              <a:cs typeface="Calibri"/>
              <a:sym typeface="Calibri"/>
            </a:endParaRPr>
          </a:p>
          <a:p>
            <a:pPr marL="0" marR="0" lvl="0" indent="0" algn="ctr" rtl="1">
              <a:spcBef>
                <a:spcPts val="0"/>
              </a:spcBef>
              <a:spcAft>
                <a:spcPts val="0"/>
              </a:spcAft>
              <a:buNone/>
            </a:pPr>
            <a:r>
              <a:rPr lang="ar-SA" sz="1500">
                <a:solidFill>
                  <a:schemeClr val="dk1"/>
                </a:solidFill>
                <a:latin typeface="Calibri"/>
                <a:ea typeface="Calibri"/>
                <a:cs typeface="Calibri"/>
                <a:sym typeface="Calibri"/>
              </a:rPr>
              <a:t> بين الأديان</a:t>
            </a:r>
            <a:endParaRPr sz="1500">
              <a:solidFill>
                <a:schemeClr val="dk1"/>
              </a:solidFill>
              <a:latin typeface="Calibri"/>
              <a:ea typeface="Calibri"/>
              <a:cs typeface="Calibri"/>
              <a:sym typeface="Calibri"/>
            </a:endParaRPr>
          </a:p>
        </p:txBody>
      </p:sp>
      <p:sp>
        <p:nvSpPr>
          <p:cNvPr id="251" name="Google Shape;251;p17"/>
          <p:cNvSpPr txBox="1"/>
          <p:nvPr/>
        </p:nvSpPr>
        <p:spPr>
          <a:xfrm flipH="1">
            <a:off x="2497393" y="3247610"/>
            <a:ext cx="1204738" cy="1069332"/>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1500">
                <a:solidFill>
                  <a:schemeClr val="dk1"/>
                </a:solidFill>
                <a:latin typeface="Calibri"/>
                <a:ea typeface="Calibri"/>
                <a:cs typeface="Calibri"/>
                <a:sym typeface="Calibri"/>
              </a:rPr>
              <a:t>شخص مؤثّر في وسائل التواصل</a:t>
            </a:r>
            <a:endParaRPr sz="1500">
              <a:solidFill>
                <a:schemeClr val="dk1"/>
              </a:solidFill>
              <a:latin typeface="Calibri"/>
              <a:ea typeface="Calibri"/>
              <a:cs typeface="Calibri"/>
              <a:sym typeface="Calibri"/>
            </a:endParaRPr>
          </a:p>
          <a:p>
            <a:pPr marL="0" marR="0" lvl="0" indent="0" algn="ctr" rtl="1">
              <a:lnSpc>
                <a:spcPct val="107000"/>
              </a:lnSpc>
              <a:spcBef>
                <a:spcPts val="0"/>
              </a:spcBef>
              <a:spcAft>
                <a:spcPts val="0"/>
              </a:spcAft>
              <a:buNone/>
            </a:pPr>
            <a:r>
              <a:rPr lang="ar-SA" sz="1500">
                <a:solidFill>
                  <a:schemeClr val="dk1"/>
                </a:solidFill>
                <a:latin typeface="Calibri"/>
                <a:ea typeface="Calibri"/>
                <a:cs typeface="Calibri"/>
                <a:sym typeface="Calibri"/>
              </a:rPr>
              <a:t> الاجتماعي غير متسامح</a:t>
            </a:r>
            <a:endParaRPr sz="1500">
              <a:solidFill>
                <a:schemeClr val="dk1"/>
              </a:solidFill>
              <a:latin typeface="Calibri"/>
              <a:ea typeface="Calibri"/>
              <a:cs typeface="Calibri"/>
              <a:sym typeface="Calibri"/>
            </a:endParaRPr>
          </a:p>
        </p:txBody>
      </p:sp>
      <p:pic>
        <p:nvPicPr>
          <p:cNvPr id="252" name="Google Shape;252;p17" descr="En bild som visar text&#10;&#10;Automatiskt genererad beskrivning"/>
          <p:cNvPicPr preferRelativeResize="0"/>
          <p:nvPr/>
        </p:nvPicPr>
        <p:blipFill rotWithShape="1">
          <a:blip r:embed="rId8">
            <a:alphaModFix/>
          </a:blip>
          <a:srcRect/>
          <a:stretch/>
        </p:blipFill>
        <p:spPr>
          <a:xfrm flipH="1">
            <a:off x="8431103" y="3497332"/>
            <a:ext cx="2906299" cy="1967204"/>
          </a:xfrm>
          <a:prstGeom prst="rect">
            <a:avLst/>
          </a:prstGeom>
          <a:noFill/>
          <a:ln>
            <a:noFill/>
          </a:ln>
        </p:spPr>
      </p:pic>
      <p:sp>
        <p:nvSpPr>
          <p:cNvPr id="253" name="Google Shape;253;p17"/>
          <p:cNvSpPr txBox="1"/>
          <p:nvPr/>
        </p:nvSpPr>
        <p:spPr>
          <a:xfrm flipH="1">
            <a:off x="5276572" y="4804561"/>
            <a:ext cx="1136851" cy="78483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500">
                <a:solidFill>
                  <a:schemeClr val="dk1"/>
                </a:solidFill>
                <a:latin typeface="Calibri"/>
                <a:ea typeface="Calibri"/>
                <a:cs typeface="Calibri"/>
                <a:sym typeface="Calibri"/>
              </a:rPr>
              <a:t>الوالدان مجلس</a:t>
            </a:r>
            <a:br>
              <a:rPr lang="ar-SA" sz="1500">
                <a:solidFill>
                  <a:schemeClr val="dk1"/>
                </a:solidFill>
                <a:latin typeface="Calibri"/>
                <a:ea typeface="Calibri"/>
                <a:cs typeface="Calibri"/>
                <a:sym typeface="Calibri"/>
              </a:rPr>
            </a:br>
            <a:r>
              <a:rPr lang="ar-SA" sz="1500">
                <a:solidFill>
                  <a:schemeClr val="dk1"/>
                </a:solidFill>
                <a:latin typeface="Calibri"/>
                <a:ea typeface="Calibri"/>
                <a:cs typeface="Calibri"/>
                <a:sym typeface="Calibri"/>
              </a:rPr>
              <a:t> إدارة المدرسة </a:t>
            </a:r>
            <a:endParaRPr sz="1500">
              <a:solidFill>
                <a:schemeClr val="dk1"/>
              </a:solidFill>
              <a:latin typeface="Calibri"/>
              <a:ea typeface="Calibri"/>
              <a:cs typeface="Calibri"/>
              <a:sym typeface="Calibri"/>
            </a:endParaRPr>
          </a:p>
          <a:p>
            <a:pPr marL="0" marR="0" lvl="0" indent="0" algn="ctr" rtl="1">
              <a:spcBef>
                <a:spcPts val="0"/>
              </a:spcBef>
              <a:spcAft>
                <a:spcPts val="0"/>
              </a:spcAft>
              <a:buNone/>
            </a:pPr>
            <a:r>
              <a:rPr lang="ar-SA" sz="1500">
                <a:solidFill>
                  <a:schemeClr val="dk1"/>
                </a:solidFill>
                <a:latin typeface="Calibri"/>
                <a:ea typeface="Calibri"/>
                <a:cs typeface="Calibri"/>
                <a:sym typeface="Calibri"/>
              </a:rPr>
              <a:t>القادة الدينيون</a:t>
            </a:r>
            <a:endParaRPr sz="1500">
              <a:solidFill>
                <a:schemeClr val="dk1"/>
              </a:solidFill>
              <a:latin typeface="Calibri"/>
              <a:ea typeface="Calibri"/>
              <a:cs typeface="Calibri"/>
              <a:sym typeface="Calibri"/>
            </a:endParaRPr>
          </a:p>
        </p:txBody>
      </p:sp>
      <p:sp>
        <p:nvSpPr>
          <p:cNvPr id="254" name="Google Shape;254;p17"/>
          <p:cNvSpPr txBox="1"/>
          <p:nvPr/>
        </p:nvSpPr>
        <p:spPr>
          <a:xfrm flipH="1">
            <a:off x="6978962" y="5100304"/>
            <a:ext cx="627095" cy="32316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SA" sz="1500">
                <a:solidFill>
                  <a:schemeClr val="dk1"/>
                </a:solidFill>
                <a:latin typeface="Calibri"/>
                <a:ea typeface="Calibri"/>
                <a:cs typeface="Calibri"/>
                <a:sym typeface="Calibri"/>
              </a:rPr>
              <a:t>لأطفال</a:t>
            </a:r>
            <a:endParaRPr sz="15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18"/>
          <p:cNvGrpSpPr/>
          <p:nvPr/>
        </p:nvGrpSpPr>
        <p:grpSpPr>
          <a:xfrm flipH="1">
            <a:off x="2456713" y="1231760"/>
            <a:ext cx="7237508" cy="4577737"/>
            <a:chOff x="2456713" y="1231760"/>
            <a:chExt cx="7237508" cy="4577737"/>
          </a:xfrm>
        </p:grpSpPr>
        <p:pic>
          <p:nvPicPr>
            <p:cNvPr id="263" name="Google Shape;263;p18" descr="En bild som visar text, clipart&#10;&#10;Automatiskt genererad beskrivning"/>
            <p:cNvPicPr preferRelativeResize="0"/>
            <p:nvPr/>
          </p:nvPicPr>
          <p:blipFill rotWithShape="1">
            <a:blip r:embed="rId3">
              <a:alphaModFix/>
            </a:blip>
            <a:srcRect/>
            <a:stretch/>
          </p:blipFill>
          <p:spPr>
            <a:xfrm>
              <a:off x="7997317" y="1231760"/>
              <a:ext cx="1673134" cy="4577737"/>
            </a:xfrm>
            <a:prstGeom prst="rect">
              <a:avLst/>
            </a:prstGeom>
            <a:noFill/>
            <a:ln>
              <a:noFill/>
            </a:ln>
          </p:spPr>
        </p:pic>
        <p:pic>
          <p:nvPicPr>
            <p:cNvPr id="264" name="Google Shape;264;p18" descr="En bild som visar text, clipart&#10;&#10;Automatiskt genererad beskrivning"/>
            <p:cNvPicPr preferRelativeResize="0"/>
            <p:nvPr/>
          </p:nvPicPr>
          <p:blipFill rotWithShape="1">
            <a:blip r:embed="rId4">
              <a:alphaModFix/>
            </a:blip>
            <a:srcRect/>
            <a:stretch/>
          </p:blipFill>
          <p:spPr>
            <a:xfrm>
              <a:off x="6352872" y="2002290"/>
              <a:ext cx="1597595" cy="3794289"/>
            </a:xfrm>
            <a:prstGeom prst="rect">
              <a:avLst/>
            </a:prstGeom>
            <a:noFill/>
            <a:ln>
              <a:noFill/>
            </a:ln>
          </p:spPr>
        </p:pic>
        <p:pic>
          <p:nvPicPr>
            <p:cNvPr id="265" name="Google Shape;265;p18"/>
            <p:cNvPicPr preferRelativeResize="0"/>
            <p:nvPr/>
          </p:nvPicPr>
          <p:blipFill rotWithShape="1">
            <a:blip r:embed="rId5">
              <a:alphaModFix/>
            </a:blip>
            <a:srcRect/>
            <a:stretch/>
          </p:blipFill>
          <p:spPr>
            <a:xfrm>
              <a:off x="4393074" y="1244680"/>
              <a:ext cx="1779088" cy="4551899"/>
            </a:xfrm>
            <a:prstGeom prst="rect">
              <a:avLst/>
            </a:prstGeom>
            <a:noFill/>
            <a:ln>
              <a:noFill/>
            </a:ln>
          </p:spPr>
        </p:pic>
        <p:pic>
          <p:nvPicPr>
            <p:cNvPr id="266" name="Google Shape;266;p18" descr="En bild som visar text, clipart&#10;&#10;Automatiskt genererad beskrivning"/>
            <p:cNvPicPr preferRelativeResize="0"/>
            <p:nvPr/>
          </p:nvPicPr>
          <p:blipFill rotWithShape="1">
            <a:blip r:embed="rId6">
              <a:alphaModFix/>
            </a:blip>
            <a:srcRect/>
            <a:stretch/>
          </p:blipFill>
          <p:spPr>
            <a:xfrm>
              <a:off x="2456713" y="2097004"/>
              <a:ext cx="1764496" cy="3699575"/>
            </a:xfrm>
            <a:prstGeom prst="rect">
              <a:avLst/>
            </a:prstGeom>
            <a:noFill/>
            <a:ln>
              <a:noFill/>
            </a:ln>
          </p:spPr>
        </p:pic>
        <p:sp>
          <p:nvSpPr>
            <p:cNvPr id="267" name="Google Shape;267;p18"/>
            <p:cNvSpPr txBox="1"/>
            <p:nvPr/>
          </p:nvSpPr>
          <p:spPr>
            <a:xfrm>
              <a:off x="2919712" y="4925947"/>
              <a:ext cx="813043" cy="64633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800">
                  <a:solidFill>
                    <a:schemeClr val="dk1"/>
                  </a:solidFill>
                  <a:latin typeface="Calibri"/>
                  <a:ea typeface="Calibri"/>
                  <a:cs typeface="Calibri"/>
                  <a:sym typeface="Calibri"/>
                </a:rPr>
                <a:t>الأطفال </a:t>
              </a:r>
              <a:endParaRPr sz="1800">
                <a:solidFill>
                  <a:schemeClr val="dk1"/>
                </a:solidFill>
                <a:latin typeface="Calibri"/>
                <a:ea typeface="Calibri"/>
                <a:cs typeface="Calibri"/>
                <a:sym typeface="Calibri"/>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8"/>
            <p:cNvSpPr txBox="1"/>
            <p:nvPr/>
          </p:nvSpPr>
          <p:spPr>
            <a:xfrm>
              <a:off x="4299843" y="4498558"/>
              <a:ext cx="1856598" cy="1167243"/>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1800">
                  <a:solidFill>
                    <a:schemeClr val="dk1"/>
                  </a:solidFill>
                  <a:latin typeface="Calibri"/>
                  <a:ea typeface="Calibri"/>
                  <a:cs typeface="Calibri"/>
                  <a:sym typeface="Calibri"/>
                </a:rPr>
                <a:t>الوالدان</a:t>
              </a:r>
              <a:endParaRPr sz="1800">
                <a:solidFill>
                  <a:schemeClr val="dk1"/>
                </a:solidFill>
                <a:latin typeface="Calibri"/>
                <a:ea typeface="Calibri"/>
                <a:cs typeface="Calibri"/>
                <a:sym typeface="Calibri"/>
              </a:endParaRPr>
            </a:p>
            <a:p>
              <a:pPr marL="0" marR="0" lvl="0" indent="0" algn="ctr" rtl="1">
                <a:lnSpc>
                  <a:spcPct val="107000"/>
                </a:lnSpc>
                <a:spcBef>
                  <a:spcPts val="800"/>
                </a:spcBef>
                <a:spcAft>
                  <a:spcPts val="0"/>
                </a:spcAft>
                <a:buNone/>
              </a:pPr>
              <a:r>
                <a:rPr lang="ar-SA" sz="1800">
                  <a:solidFill>
                    <a:schemeClr val="dk1"/>
                  </a:solidFill>
                  <a:latin typeface="Calibri"/>
                  <a:ea typeface="Calibri"/>
                  <a:cs typeface="Calibri"/>
                  <a:sym typeface="Calibri"/>
                </a:rPr>
                <a:t>مجلس إدارة المدرسة </a:t>
              </a:r>
              <a:endParaRPr sz="1800">
                <a:solidFill>
                  <a:schemeClr val="dk1"/>
                </a:solidFill>
                <a:latin typeface="Calibri"/>
                <a:ea typeface="Calibri"/>
                <a:cs typeface="Calibri"/>
                <a:sym typeface="Calibri"/>
              </a:endParaRPr>
            </a:p>
            <a:p>
              <a:pPr marL="0" marR="0" lvl="0" indent="0" algn="ctr" rtl="1">
                <a:spcBef>
                  <a:spcPts val="800"/>
                </a:spcBef>
                <a:spcAft>
                  <a:spcPts val="0"/>
                </a:spcAft>
                <a:buNone/>
              </a:pPr>
              <a:r>
                <a:rPr lang="ar-SA" sz="1800">
                  <a:solidFill>
                    <a:schemeClr val="dk1"/>
                  </a:solidFill>
                  <a:latin typeface="Calibri"/>
                  <a:ea typeface="Calibri"/>
                  <a:cs typeface="Calibri"/>
                  <a:sym typeface="Calibri"/>
                </a:rPr>
                <a:t>القادة الدينيون</a:t>
              </a:r>
              <a:endParaRPr sz="1800">
                <a:solidFill>
                  <a:schemeClr val="dk1"/>
                </a:solidFill>
                <a:latin typeface="Calibri"/>
                <a:ea typeface="Calibri"/>
                <a:cs typeface="Calibri"/>
                <a:sym typeface="Calibri"/>
              </a:endParaRPr>
            </a:p>
          </p:txBody>
        </p:sp>
        <p:sp>
          <p:nvSpPr>
            <p:cNvPr id="269" name="Google Shape;269;p18"/>
            <p:cNvSpPr txBox="1"/>
            <p:nvPr/>
          </p:nvSpPr>
          <p:spPr>
            <a:xfrm>
              <a:off x="6423492" y="4773300"/>
              <a:ext cx="1359942" cy="64633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800">
                  <a:solidFill>
                    <a:schemeClr val="dk1"/>
                  </a:solidFill>
                  <a:latin typeface="Calibri"/>
                  <a:ea typeface="Calibri"/>
                  <a:cs typeface="Calibri"/>
                  <a:sym typeface="Calibri"/>
                </a:rPr>
                <a:t>لجنة مشتركة بين الأديان</a:t>
              </a:r>
              <a:endParaRPr sz="1800">
                <a:solidFill>
                  <a:schemeClr val="dk1"/>
                </a:solidFill>
                <a:latin typeface="Calibri"/>
                <a:ea typeface="Calibri"/>
                <a:cs typeface="Calibri"/>
                <a:sym typeface="Calibri"/>
              </a:endParaRPr>
            </a:p>
          </p:txBody>
        </p:sp>
        <p:sp>
          <p:nvSpPr>
            <p:cNvPr id="270" name="Google Shape;270;p18"/>
            <p:cNvSpPr txBox="1"/>
            <p:nvPr/>
          </p:nvSpPr>
          <p:spPr>
            <a:xfrm>
              <a:off x="8021087" y="4451269"/>
              <a:ext cx="1673134" cy="1261820"/>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1800">
                  <a:solidFill>
                    <a:schemeClr val="dk1"/>
                  </a:solidFill>
                  <a:latin typeface="Calibri"/>
                  <a:ea typeface="Calibri"/>
                  <a:cs typeface="Calibri"/>
                  <a:sym typeface="Calibri"/>
                </a:rPr>
                <a:t>شخص مؤثّر في وسائل التواصل الاجتماعي غير متسامح</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9"/>
          <p:cNvSpPr txBox="1"/>
          <p:nvPr/>
        </p:nvSpPr>
        <p:spPr>
          <a:xfrm>
            <a:off x="4465941" y="2967334"/>
            <a:ext cx="3509214"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rgbClr val="000000"/>
                </a:solidFill>
                <a:latin typeface="Calibri"/>
                <a:ea typeface="Calibri"/>
                <a:cs typeface="Calibri"/>
                <a:sym typeface="Calibri"/>
              </a:rPr>
              <a:t>التكتيكات</a:t>
            </a:r>
            <a:endParaRPr sz="5400" b="1">
              <a:solidFill>
                <a:schemeClr val="dk1"/>
              </a:solidFill>
              <a:latin typeface="Calibri"/>
              <a:ea typeface="Calibri"/>
              <a:cs typeface="Calibri"/>
              <a:sym typeface="Calibri"/>
            </a:endParaRPr>
          </a:p>
        </p:txBody>
      </p:sp>
      <p:pic>
        <p:nvPicPr>
          <p:cNvPr id="279" name="Google Shape;279;p19"/>
          <p:cNvPicPr preferRelativeResize="0"/>
          <p:nvPr/>
        </p:nvPicPr>
        <p:blipFill rotWithShape="1">
          <a:blip r:embed="rId3">
            <a:alphaModFix/>
          </a:blip>
          <a:srcRect/>
          <a:stretch/>
        </p:blipFill>
        <p:spPr>
          <a:xfrm flipH="1">
            <a:off x="1044098" y="614915"/>
            <a:ext cx="10331565" cy="56281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3"/>
        <p:cNvGrpSpPr/>
        <p:nvPr/>
      </p:nvGrpSpPr>
      <p:grpSpPr>
        <a:xfrm>
          <a:off x="0" y="0"/>
          <a:ext cx="0" cy="0"/>
          <a:chOff x="0" y="0"/>
          <a:chExt cx="0" cy="0"/>
        </a:xfrm>
      </p:grpSpPr>
      <p:sp>
        <p:nvSpPr>
          <p:cNvPr id="64" name="Google Shape;64;p2"/>
          <p:cNvSpPr txBox="1"/>
          <p:nvPr/>
        </p:nvSpPr>
        <p:spPr>
          <a:xfrm>
            <a:off x="0" y="800556"/>
            <a:ext cx="12192000" cy="2397300"/>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4400">
                <a:solidFill>
                  <a:schemeClr val="lt1"/>
                </a:solidFill>
                <a:latin typeface="Calibri"/>
                <a:ea typeface="Calibri"/>
                <a:cs typeface="Calibri"/>
                <a:sym typeface="Calibri"/>
              </a:rPr>
              <a:t>الجلسة الثامنة</a:t>
            </a:r>
            <a:endParaRPr sz="4400">
              <a:solidFill>
                <a:schemeClr val="lt1"/>
              </a:solidFill>
              <a:latin typeface="Calibri"/>
              <a:ea typeface="Calibri"/>
              <a:cs typeface="Calibri"/>
              <a:sym typeface="Calibri"/>
            </a:endParaRPr>
          </a:p>
          <a:p>
            <a:pPr marL="0" marR="0" lvl="0" indent="0" algn="ctr" rtl="1">
              <a:spcBef>
                <a:spcPts val="800"/>
              </a:spcBef>
              <a:spcAft>
                <a:spcPts val="0"/>
              </a:spcAft>
              <a:buNone/>
            </a:pPr>
            <a:endParaRPr sz="1600">
              <a:solidFill>
                <a:schemeClr val="lt1"/>
              </a:solidFill>
              <a:latin typeface="Calibri"/>
              <a:ea typeface="Calibri"/>
              <a:cs typeface="Calibri"/>
              <a:sym typeface="Calibri"/>
            </a:endParaRPr>
          </a:p>
          <a:p>
            <a:pPr marL="0" marR="0" lvl="0" indent="0" algn="ctr" rtl="1">
              <a:spcBef>
                <a:spcPts val="0"/>
              </a:spcBef>
              <a:spcAft>
                <a:spcPts val="0"/>
              </a:spcAft>
              <a:buNone/>
            </a:pPr>
            <a:r>
              <a:rPr lang="ar-SA" sz="8000">
                <a:solidFill>
                  <a:schemeClr val="lt1"/>
                </a:solidFill>
                <a:latin typeface="Calibri"/>
                <a:ea typeface="Calibri"/>
                <a:cs typeface="Calibri"/>
                <a:sym typeface="Calibri"/>
              </a:rPr>
              <a:t>رحلتنا إلى التغيير  </a:t>
            </a:r>
            <a:endParaRPr sz="8000">
              <a:solidFill>
                <a:schemeClr val="lt1"/>
              </a:solidFill>
              <a:latin typeface="Calibri"/>
              <a:ea typeface="Calibri"/>
              <a:cs typeface="Calibri"/>
              <a:sym typeface="Calibri"/>
            </a:endParaRPr>
          </a:p>
        </p:txBody>
      </p:sp>
      <p:pic>
        <p:nvPicPr>
          <p:cNvPr id="65" name="Google Shape;65;p2"/>
          <p:cNvPicPr preferRelativeResize="0"/>
          <p:nvPr/>
        </p:nvPicPr>
        <p:blipFill rotWithShape="1">
          <a:blip r:embed="rId3">
            <a:alphaModFix/>
          </a:blip>
          <a:srcRect/>
          <a:stretch/>
        </p:blipFill>
        <p:spPr>
          <a:xfrm>
            <a:off x="5253196" y="3799301"/>
            <a:ext cx="1777036" cy="17770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0"/>
          <p:cNvPicPr preferRelativeResize="0"/>
          <p:nvPr/>
        </p:nvPicPr>
        <p:blipFill rotWithShape="1">
          <a:blip r:embed="rId3">
            <a:alphaModFix/>
          </a:blip>
          <a:srcRect/>
          <a:stretch/>
        </p:blipFill>
        <p:spPr>
          <a:xfrm>
            <a:off x="10826744" y="5707664"/>
            <a:ext cx="321158" cy="369332"/>
          </a:xfrm>
          <a:prstGeom prst="rect">
            <a:avLst/>
          </a:prstGeom>
          <a:noFill/>
          <a:ln>
            <a:noFill/>
          </a:ln>
        </p:spPr>
      </p:pic>
      <p:pic>
        <p:nvPicPr>
          <p:cNvPr id="288" name="Google Shape;288;p20"/>
          <p:cNvPicPr preferRelativeResize="0"/>
          <p:nvPr/>
        </p:nvPicPr>
        <p:blipFill rotWithShape="1">
          <a:blip r:embed="rId4">
            <a:alphaModFix/>
          </a:blip>
          <a:srcRect/>
          <a:stretch/>
        </p:blipFill>
        <p:spPr>
          <a:xfrm>
            <a:off x="10772857" y="5312158"/>
            <a:ext cx="488494" cy="275763"/>
          </a:xfrm>
          <a:prstGeom prst="rect">
            <a:avLst/>
          </a:prstGeom>
          <a:noFill/>
          <a:ln>
            <a:noFill/>
          </a:ln>
        </p:spPr>
      </p:pic>
      <p:sp>
        <p:nvSpPr>
          <p:cNvPr id="289" name="Google Shape;289;p20"/>
          <p:cNvSpPr txBox="1"/>
          <p:nvPr/>
        </p:nvSpPr>
        <p:spPr>
          <a:xfrm>
            <a:off x="9354866" y="4278753"/>
            <a:ext cx="1471878" cy="4308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200">
                <a:solidFill>
                  <a:srgbClr val="000000"/>
                </a:solidFill>
                <a:latin typeface="Calibri"/>
                <a:ea typeface="Calibri"/>
                <a:cs typeface="Calibri"/>
                <a:sym typeface="Calibri"/>
              </a:rPr>
              <a:t>فريق كرة قدم </a:t>
            </a:r>
            <a:endParaRPr sz="2200">
              <a:solidFill>
                <a:schemeClr val="dk1"/>
              </a:solidFill>
              <a:latin typeface="Calibri"/>
              <a:ea typeface="Calibri"/>
              <a:cs typeface="Calibri"/>
              <a:sym typeface="Calibri"/>
            </a:endParaRPr>
          </a:p>
        </p:txBody>
      </p:sp>
      <p:sp>
        <p:nvSpPr>
          <p:cNvPr id="290" name="Google Shape;290;p20"/>
          <p:cNvSpPr txBox="1"/>
          <p:nvPr/>
        </p:nvSpPr>
        <p:spPr>
          <a:xfrm>
            <a:off x="8987779" y="4767828"/>
            <a:ext cx="1838965" cy="438582"/>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200">
                <a:solidFill>
                  <a:srgbClr val="000000"/>
                </a:solidFill>
                <a:latin typeface="Calibri"/>
                <a:ea typeface="Calibri"/>
                <a:cs typeface="Calibri"/>
                <a:sym typeface="Calibri"/>
              </a:rPr>
              <a:t>استبيان عن التنمّر</a:t>
            </a:r>
            <a:endParaRPr sz="2200">
              <a:solidFill>
                <a:schemeClr val="dk1"/>
              </a:solidFill>
              <a:latin typeface="Calibri"/>
              <a:ea typeface="Calibri"/>
              <a:cs typeface="Calibri"/>
              <a:sym typeface="Calibri"/>
            </a:endParaRPr>
          </a:p>
        </p:txBody>
      </p:sp>
      <p:sp>
        <p:nvSpPr>
          <p:cNvPr id="291" name="Google Shape;291;p20"/>
          <p:cNvSpPr txBox="1"/>
          <p:nvPr/>
        </p:nvSpPr>
        <p:spPr>
          <a:xfrm>
            <a:off x="10122063" y="5202829"/>
            <a:ext cx="684803" cy="438582"/>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200">
                <a:solidFill>
                  <a:srgbClr val="000000"/>
                </a:solidFill>
                <a:latin typeface="Calibri"/>
                <a:ea typeface="Calibri"/>
                <a:cs typeface="Calibri"/>
                <a:sym typeface="Calibri"/>
              </a:rPr>
              <a:t>إقناع </a:t>
            </a:r>
            <a:endParaRPr sz="2200">
              <a:solidFill>
                <a:schemeClr val="dk1"/>
              </a:solidFill>
              <a:latin typeface="Calibri"/>
              <a:ea typeface="Calibri"/>
              <a:cs typeface="Calibri"/>
              <a:sym typeface="Calibri"/>
            </a:endParaRPr>
          </a:p>
        </p:txBody>
      </p:sp>
      <p:sp>
        <p:nvSpPr>
          <p:cNvPr id="292" name="Google Shape;292;p20"/>
          <p:cNvSpPr txBox="1"/>
          <p:nvPr/>
        </p:nvSpPr>
        <p:spPr>
          <a:xfrm>
            <a:off x="9372500" y="5707664"/>
            <a:ext cx="1454244" cy="4308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200">
                <a:solidFill>
                  <a:srgbClr val="000000"/>
                </a:solidFill>
                <a:latin typeface="Calibri"/>
                <a:ea typeface="Calibri"/>
                <a:cs typeface="Calibri"/>
                <a:sym typeface="Calibri"/>
              </a:rPr>
              <a:t>جائزة المدرّس</a:t>
            </a:r>
            <a:endParaRPr sz="2200">
              <a:solidFill>
                <a:schemeClr val="dk1"/>
              </a:solidFill>
              <a:latin typeface="Calibri"/>
              <a:ea typeface="Calibri"/>
              <a:cs typeface="Calibri"/>
              <a:sym typeface="Calibri"/>
            </a:endParaRPr>
          </a:p>
        </p:txBody>
      </p:sp>
      <p:pic>
        <p:nvPicPr>
          <p:cNvPr id="293" name="Google Shape;293;p20" descr="En bild som visar text, silhuett, natthimmel&#10;&#10;Automatiskt genererad beskrivning"/>
          <p:cNvPicPr preferRelativeResize="0"/>
          <p:nvPr/>
        </p:nvPicPr>
        <p:blipFill rotWithShape="1">
          <a:blip r:embed="rId5">
            <a:alphaModFix/>
          </a:blip>
          <a:srcRect/>
          <a:stretch/>
        </p:blipFill>
        <p:spPr>
          <a:xfrm>
            <a:off x="10884777" y="4278753"/>
            <a:ext cx="376574" cy="369332"/>
          </a:xfrm>
          <a:prstGeom prst="rect">
            <a:avLst/>
          </a:prstGeom>
          <a:noFill/>
          <a:ln>
            <a:noFill/>
          </a:ln>
        </p:spPr>
      </p:pic>
      <p:pic>
        <p:nvPicPr>
          <p:cNvPr id="294" name="Google Shape;294;p20"/>
          <p:cNvPicPr preferRelativeResize="0"/>
          <p:nvPr/>
        </p:nvPicPr>
        <p:blipFill rotWithShape="1">
          <a:blip r:embed="rId6">
            <a:alphaModFix/>
          </a:blip>
          <a:srcRect/>
          <a:stretch/>
        </p:blipFill>
        <p:spPr>
          <a:xfrm rot="183398">
            <a:off x="10796140" y="4794153"/>
            <a:ext cx="441999" cy="355178"/>
          </a:xfrm>
          <a:prstGeom prst="rect">
            <a:avLst/>
          </a:prstGeom>
          <a:noFill/>
          <a:ln>
            <a:noFill/>
          </a:ln>
        </p:spPr>
      </p:pic>
      <p:pic>
        <p:nvPicPr>
          <p:cNvPr id="295" name="Google Shape;295;p20" descr="En bild som visar text&#10;&#10;Automatiskt genererad beskrivning"/>
          <p:cNvPicPr preferRelativeResize="0"/>
          <p:nvPr/>
        </p:nvPicPr>
        <p:blipFill rotWithShape="1">
          <a:blip r:embed="rId7">
            <a:alphaModFix/>
          </a:blip>
          <a:srcRect/>
          <a:stretch/>
        </p:blipFill>
        <p:spPr>
          <a:xfrm>
            <a:off x="8746157" y="1521064"/>
            <a:ext cx="2633035" cy="1779078"/>
          </a:xfrm>
          <a:prstGeom prst="rect">
            <a:avLst/>
          </a:prstGeom>
          <a:noFill/>
          <a:ln>
            <a:noFill/>
          </a:ln>
        </p:spPr>
      </p:pic>
      <p:sp>
        <p:nvSpPr>
          <p:cNvPr id="296" name="Google Shape;296;p20"/>
          <p:cNvSpPr txBox="1"/>
          <p:nvPr/>
        </p:nvSpPr>
        <p:spPr>
          <a:xfrm>
            <a:off x="7869978" y="3300142"/>
            <a:ext cx="3509214"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rgbClr val="000000"/>
                </a:solidFill>
                <a:latin typeface="Calibri"/>
                <a:ea typeface="Calibri"/>
                <a:cs typeface="Calibri"/>
                <a:sym typeface="Calibri"/>
              </a:rPr>
              <a:t>التكتيكات</a:t>
            </a:r>
            <a:endParaRPr sz="5400" b="1">
              <a:solidFill>
                <a:schemeClr val="dk1"/>
              </a:solidFill>
              <a:latin typeface="Calibri"/>
              <a:ea typeface="Calibri"/>
              <a:cs typeface="Calibri"/>
              <a:sym typeface="Calibri"/>
            </a:endParaRPr>
          </a:p>
        </p:txBody>
      </p:sp>
      <p:pic>
        <p:nvPicPr>
          <p:cNvPr id="297" name="Google Shape;297;p20"/>
          <p:cNvPicPr preferRelativeResize="0"/>
          <p:nvPr/>
        </p:nvPicPr>
        <p:blipFill rotWithShape="1">
          <a:blip r:embed="rId8">
            <a:alphaModFix/>
          </a:blip>
          <a:srcRect/>
          <a:stretch/>
        </p:blipFill>
        <p:spPr>
          <a:xfrm flipH="1">
            <a:off x="1044098" y="614915"/>
            <a:ext cx="10331565" cy="56281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1"/>
          <p:cNvPicPr preferRelativeResize="0"/>
          <p:nvPr/>
        </p:nvPicPr>
        <p:blipFill rotWithShape="1">
          <a:blip r:embed="rId3">
            <a:alphaModFix/>
          </a:blip>
          <a:srcRect/>
          <a:stretch/>
        </p:blipFill>
        <p:spPr>
          <a:xfrm flipH="1">
            <a:off x="1044098" y="614915"/>
            <a:ext cx="10331565" cy="5628169"/>
          </a:xfrm>
          <a:prstGeom prst="rect">
            <a:avLst/>
          </a:prstGeom>
          <a:noFill/>
          <a:ln>
            <a:noFill/>
          </a:ln>
        </p:spPr>
      </p:pic>
      <p:sp>
        <p:nvSpPr>
          <p:cNvPr id="306" name="Google Shape;306;p21"/>
          <p:cNvSpPr txBox="1"/>
          <p:nvPr/>
        </p:nvSpPr>
        <p:spPr>
          <a:xfrm>
            <a:off x="6023781" y="3287817"/>
            <a:ext cx="3041612"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rgbClr val="000000"/>
                </a:solidFill>
                <a:latin typeface="Calibri"/>
                <a:ea typeface="Calibri"/>
                <a:cs typeface="Calibri"/>
                <a:sym typeface="Calibri"/>
              </a:rPr>
              <a:t>الخطوات</a:t>
            </a:r>
            <a:endParaRPr sz="5400" b="1">
              <a:solidFill>
                <a:schemeClr val="dk1"/>
              </a:solidFill>
              <a:latin typeface="Calibri"/>
              <a:ea typeface="Calibri"/>
              <a:cs typeface="Calibri"/>
              <a:sym typeface="Calibri"/>
            </a:endParaRPr>
          </a:p>
        </p:txBody>
      </p:sp>
      <p:pic>
        <p:nvPicPr>
          <p:cNvPr id="307" name="Google Shape;307;p21"/>
          <p:cNvPicPr preferRelativeResize="0"/>
          <p:nvPr/>
        </p:nvPicPr>
        <p:blipFill rotWithShape="1">
          <a:blip r:embed="rId4">
            <a:alphaModFix/>
          </a:blip>
          <a:srcRect/>
          <a:stretch/>
        </p:blipFill>
        <p:spPr>
          <a:xfrm>
            <a:off x="8611864" y="5636544"/>
            <a:ext cx="321158" cy="369332"/>
          </a:xfrm>
          <a:prstGeom prst="rect">
            <a:avLst/>
          </a:prstGeom>
          <a:noFill/>
          <a:ln>
            <a:noFill/>
          </a:ln>
        </p:spPr>
      </p:pic>
      <p:pic>
        <p:nvPicPr>
          <p:cNvPr id="308" name="Google Shape;308;p21"/>
          <p:cNvPicPr preferRelativeResize="0"/>
          <p:nvPr/>
        </p:nvPicPr>
        <p:blipFill rotWithShape="1">
          <a:blip r:embed="rId5">
            <a:alphaModFix/>
          </a:blip>
          <a:srcRect/>
          <a:stretch/>
        </p:blipFill>
        <p:spPr>
          <a:xfrm>
            <a:off x="8497017" y="5281678"/>
            <a:ext cx="488494" cy="275763"/>
          </a:xfrm>
          <a:prstGeom prst="rect">
            <a:avLst/>
          </a:prstGeom>
          <a:noFill/>
          <a:ln>
            <a:noFill/>
          </a:ln>
        </p:spPr>
      </p:pic>
      <p:sp>
        <p:nvSpPr>
          <p:cNvPr id="309" name="Google Shape;309;p21"/>
          <p:cNvSpPr txBox="1"/>
          <p:nvPr/>
        </p:nvSpPr>
        <p:spPr>
          <a:xfrm>
            <a:off x="9354866" y="4278753"/>
            <a:ext cx="1471878" cy="4308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200">
                <a:solidFill>
                  <a:srgbClr val="000000"/>
                </a:solidFill>
                <a:latin typeface="Calibri"/>
                <a:ea typeface="Calibri"/>
                <a:cs typeface="Calibri"/>
                <a:sym typeface="Calibri"/>
              </a:rPr>
              <a:t>فريق كرة قدم </a:t>
            </a:r>
            <a:endParaRPr sz="2200">
              <a:solidFill>
                <a:schemeClr val="dk1"/>
              </a:solidFill>
              <a:latin typeface="Calibri"/>
              <a:ea typeface="Calibri"/>
              <a:cs typeface="Calibri"/>
              <a:sym typeface="Calibri"/>
            </a:endParaRPr>
          </a:p>
        </p:txBody>
      </p:sp>
      <p:sp>
        <p:nvSpPr>
          <p:cNvPr id="310" name="Google Shape;310;p21"/>
          <p:cNvSpPr txBox="1"/>
          <p:nvPr/>
        </p:nvSpPr>
        <p:spPr>
          <a:xfrm>
            <a:off x="8987779" y="4767828"/>
            <a:ext cx="1838965" cy="438582"/>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200">
                <a:solidFill>
                  <a:srgbClr val="000000"/>
                </a:solidFill>
                <a:latin typeface="Calibri"/>
                <a:ea typeface="Calibri"/>
                <a:cs typeface="Calibri"/>
                <a:sym typeface="Calibri"/>
              </a:rPr>
              <a:t>استبيان عن التنمّر</a:t>
            </a:r>
            <a:endParaRPr sz="2200">
              <a:solidFill>
                <a:schemeClr val="dk1"/>
              </a:solidFill>
              <a:latin typeface="Calibri"/>
              <a:ea typeface="Calibri"/>
              <a:cs typeface="Calibri"/>
              <a:sym typeface="Calibri"/>
            </a:endParaRPr>
          </a:p>
        </p:txBody>
      </p:sp>
      <p:sp>
        <p:nvSpPr>
          <p:cNvPr id="311" name="Google Shape;311;p21"/>
          <p:cNvSpPr txBox="1"/>
          <p:nvPr/>
        </p:nvSpPr>
        <p:spPr>
          <a:xfrm>
            <a:off x="10122063" y="5202829"/>
            <a:ext cx="684803" cy="438582"/>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200">
                <a:solidFill>
                  <a:srgbClr val="000000"/>
                </a:solidFill>
                <a:latin typeface="Calibri"/>
                <a:ea typeface="Calibri"/>
                <a:cs typeface="Calibri"/>
                <a:sym typeface="Calibri"/>
              </a:rPr>
              <a:t>إقناع </a:t>
            </a:r>
            <a:endParaRPr sz="2200">
              <a:solidFill>
                <a:schemeClr val="dk1"/>
              </a:solidFill>
              <a:latin typeface="Calibri"/>
              <a:ea typeface="Calibri"/>
              <a:cs typeface="Calibri"/>
              <a:sym typeface="Calibri"/>
            </a:endParaRPr>
          </a:p>
        </p:txBody>
      </p:sp>
      <p:sp>
        <p:nvSpPr>
          <p:cNvPr id="312" name="Google Shape;312;p21"/>
          <p:cNvSpPr txBox="1"/>
          <p:nvPr/>
        </p:nvSpPr>
        <p:spPr>
          <a:xfrm>
            <a:off x="9372500" y="5707664"/>
            <a:ext cx="1454244" cy="4308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200">
                <a:solidFill>
                  <a:srgbClr val="000000"/>
                </a:solidFill>
                <a:latin typeface="Calibri"/>
                <a:ea typeface="Calibri"/>
                <a:cs typeface="Calibri"/>
                <a:sym typeface="Calibri"/>
              </a:rPr>
              <a:t>جائزة المدرّس</a:t>
            </a:r>
            <a:endParaRPr sz="2200">
              <a:solidFill>
                <a:schemeClr val="dk1"/>
              </a:solidFill>
              <a:latin typeface="Calibri"/>
              <a:ea typeface="Calibri"/>
              <a:cs typeface="Calibri"/>
              <a:sym typeface="Calibri"/>
            </a:endParaRPr>
          </a:p>
        </p:txBody>
      </p:sp>
      <p:pic>
        <p:nvPicPr>
          <p:cNvPr id="313" name="Google Shape;313;p21" descr="En bild som visar text, silhuett, natthimmel&#10;&#10;Automatiskt genererad beskrivning"/>
          <p:cNvPicPr preferRelativeResize="0"/>
          <p:nvPr/>
        </p:nvPicPr>
        <p:blipFill rotWithShape="1">
          <a:blip r:embed="rId6">
            <a:alphaModFix/>
          </a:blip>
          <a:srcRect/>
          <a:stretch/>
        </p:blipFill>
        <p:spPr>
          <a:xfrm>
            <a:off x="8608937" y="4278753"/>
            <a:ext cx="376574" cy="369332"/>
          </a:xfrm>
          <a:prstGeom prst="rect">
            <a:avLst/>
          </a:prstGeom>
          <a:noFill/>
          <a:ln>
            <a:noFill/>
          </a:ln>
        </p:spPr>
      </p:pic>
      <p:pic>
        <p:nvPicPr>
          <p:cNvPr id="314" name="Google Shape;314;p21"/>
          <p:cNvPicPr preferRelativeResize="0"/>
          <p:nvPr/>
        </p:nvPicPr>
        <p:blipFill rotWithShape="1">
          <a:blip r:embed="rId7">
            <a:alphaModFix/>
          </a:blip>
          <a:srcRect/>
          <a:stretch/>
        </p:blipFill>
        <p:spPr>
          <a:xfrm rot="183398">
            <a:off x="8571100" y="4723033"/>
            <a:ext cx="441999" cy="355178"/>
          </a:xfrm>
          <a:prstGeom prst="rect">
            <a:avLst/>
          </a:prstGeom>
          <a:noFill/>
          <a:ln>
            <a:noFill/>
          </a:ln>
        </p:spPr>
      </p:pic>
      <p:pic>
        <p:nvPicPr>
          <p:cNvPr id="315" name="Google Shape;315;p21" descr="En bild som visar text&#10;&#10;Automatiskt genererad beskrivning"/>
          <p:cNvPicPr preferRelativeResize="0"/>
          <p:nvPr/>
        </p:nvPicPr>
        <p:blipFill rotWithShape="1">
          <a:blip r:embed="rId8">
            <a:alphaModFix/>
          </a:blip>
          <a:srcRect/>
          <a:stretch/>
        </p:blipFill>
        <p:spPr>
          <a:xfrm>
            <a:off x="6350828" y="1508739"/>
            <a:ext cx="2633035" cy="17790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p22"/>
          <p:cNvGrpSpPr/>
          <p:nvPr/>
        </p:nvGrpSpPr>
        <p:grpSpPr>
          <a:xfrm flipH="1">
            <a:off x="2514601" y="656924"/>
            <a:ext cx="7056781" cy="5544152"/>
            <a:chOff x="3186124" y="1001336"/>
            <a:chExt cx="3674607" cy="3256690"/>
          </a:xfrm>
        </p:grpSpPr>
        <p:pic>
          <p:nvPicPr>
            <p:cNvPr id="324" name="Google Shape;324;p22"/>
            <p:cNvPicPr preferRelativeResize="0"/>
            <p:nvPr/>
          </p:nvPicPr>
          <p:blipFill rotWithShape="1">
            <a:blip r:embed="rId3">
              <a:alphaModFix/>
            </a:blip>
            <a:srcRect/>
            <a:stretch/>
          </p:blipFill>
          <p:spPr>
            <a:xfrm>
              <a:off x="3186124" y="1001336"/>
              <a:ext cx="3674607" cy="3256690"/>
            </a:xfrm>
            <a:prstGeom prst="rect">
              <a:avLst/>
            </a:prstGeom>
            <a:noFill/>
            <a:ln>
              <a:noFill/>
            </a:ln>
          </p:spPr>
        </p:pic>
        <p:sp>
          <p:nvSpPr>
            <p:cNvPr id="325" name="Google Shape;325;p22"/>
            <p:cNvSpPr txBox="1"/>
            <p:nvPr/>
          </p:nvSpPr>
          <p:spPr>
            <a:xfrm>
              <a:off x="3878470" y="2620325"/>
              <a:ext cx="847562" cy="30734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400">
                  <a:solidFill>
                    <a:schemeClr val="dk1"/>
                  </a:solidFill>
                  <a:latin typeface="Calibri"/>
                  <a:ea typeface="Calibri"/>
                  <a:cs typeface="Calibri"/>
                  <a:sym typeface="Calibri"/>
                </a:rPr>
                <a:t>الأطفال </a:t>
              </a:r>
              <a:endParaRPr sz="1400">
                <a:solidFill>
                  <a:schemeClr val="dk1"/>
                </a:solidFill>
                <a:latin typeface="Calibri"/>
                <a:ea typeface="Calibri"/>
                <a:cs typeface="Calibri"/>
                <a:sym typeface="Calibri"/>
              </a:endParaRPr>
            </a:p>
            <a:p>
              <a:pPr marL="0" marR="0" lvl="0" indent="0" algn="ctr" rtl="1">
                <a:spcBef>
                  <a:spcPts val="0"/>
                </a:spcBef>
                <a:spcAft>
                  <a:spcPts val="0"/>
                </a:spcAft>
                <a:buNone/>
              </a:pPr>
              <a:endParaRPr sz="1400">
                <a:solidFill>
                  <a:schemeClr val="dk1"/>
                </a:solidFill>
                <a:latin typeface="Calibri"/>
                <a:ea typeface="Calibri"/>
                <a:cs typeface="Calibri"/>
                <a:sym typeface="Calibri"/>
              </a:endParaRPr>
            </a:p>
          </p:txBody>
        </p:sp>
        <p:sp>
          <p:nvSpPr>
            <p:cNvPr id="326" name="Google Shape;326;p22"/>
            <p:cNvSpPr txBox="1"/>
            <p:nvPr/>
          </p:nvSpPr>
          <p:spPr>
            <a:xfrm>
              <a:off x="4726032" y="2430720"/>
              <a:ext cx="665873" cy="483051"/>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1500">
                  <a:solidFill>
                    <a:schemeClr val="dk1"/>
                  </a:solidFill>
                  <a:latin typeface="Calibri"/>
                  <a:ea typeface="Calibri"/>
                  <a:cs typeface="Calibri"/>
                  <a:sym typeface="Calibri"/>
                </a:rPr>
                <a:t>الوالدان مجلس إدارة  المدرسة القادة الدينيون</a:t>
              </a:r>
              <a:endParaRPr sz="1500">
                <a:solidFill>
                  <a:schemeClr val="dk1"/>
                </a:solidFill>
                <a:latin typeface="Calibri"/>
                <a:ea typeface="Calibri"/>
                <a:cs typeface="Calibri"/>
                <a:sym typeface="Calibri"/>
              </a:endParaRPr>
            </a:p>
          </p:txBody>
        </p:sp>
        <p:sp>
          <p:nvSpPr>
            <p:cNvPr id="327" name="Google Shape;327;p22"/>
            <p:cNvSpPr txBox="1"/>
            <p:nvPr/>
          </p:nvSpPr>
          <p:spPr>
            <a:xfrm>
              <a:off x="5418378" y="2511560"/>
              <a:ext cx="665873" cy="337966"/>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1500">
                  <a:solidFill>
                    <a:schemeClr val="dk1"/>
                  </a:solidFill>
                  <a:latin typeface="Calibri"/>
                  <a:ea typeface="Calibri"/>
                  <a:cs typeface="Calibri"/>
                  <a:sym typeface="Calibri"/>
                </a:rPr>
                <a:t>لجنة مشتركة بين الأديان</a:t>
              </a:r>
              <a:endParaRPr sz="1500">
                <a:solidFill>
                  <a:schemeClr val="dk1"/>
                </a:solidFill>
                <a:latin typeface="Calibri"/>
                <a:ea typeface="Calibri"/>
                <a:cs typeface="Calibri"/>
                <a:sym typeface="Calibri"/>
              </a:endParaRPr>
            </a:p>
          </p:txBody>
        </p:sp>
        <p:sp>
          <p:nvSpPr>
            <p:cNvPr id="328" name="Google Shape;328;p22"/>
            <p:cNvSpPr txBox="1"/>
            <p:nvPr/>
          </p:nvSpPr>
          <p:spPr>
            <a:xfrm>
              <a:off x="6000224" y="2315613"/>
              <a:ext cx="665873" cy="628136"/>
            </a:xfrm>
            <a:prstGeom prst="rect">
              <a:avLst/>
            </a:prstGeom>
            <a:noFill/>
            <a:ln>
              <a:noFill/>
            </a:ln>
          </p:spPr>
          <p:txBody>
            <a:bodyPr spcFirstLastPara="1" wrap="square" lIns="91425" tIns="45700" rIns="91425" bIns="45700" anchor="t" anchorCtr="0">
              <a:spAutoFit/>
            </a:bodyPr>
            <a:lstStyle/>
            <a:p>
              <a:pPr marL="0" marR="0" lvl="0" indent="0" algn="ctr" rtl="1">
                <a:lnSpc>
                  <a:spcPct val="107000"/>
                </a:lnSpc>
                <a:spcBef>
                  <a:spcPts val="0"/>
                </a:spcBef>
                <a:spcAft>
                  <a:spcPts val="0"/>
                </a:spcAft>
                <a:buNone/>
              </a:pPr>
              <a:r>
                <a:rPr lang="ar-SA" sz="1500">
                  <a:solidFill>
                    <a:schemeClr val="dk1"/>
                  </a:solidFill>
                  <a:latin typeface="Calibri"/>
                  <a:ea typeface="Calibri"/>
                  <a:cs typeface="Calibri"/>
                  <a:sym typeface="Calibri"/>
                </a:rPr>
                <a:t>شخص مؤثّر في وسائل التواصل الاجتماعي غير متسامح</a:t>
              </a:r>
              <a:endParaRPr sz="1500">
                <a:solidFill>
                  <a:schemeClr val="dk1"/>
                </a:solidFill>
                <a:latin typeface="Calibri"/>
                <a:ea typeface="Calibri"/>
                <a:cs typeface="Calibri"/>
                <a:sym typeface="Calibri"/>
              </a:endParaRPr>
            </a:p>
          </p:txBody>
        </p:sp>
      </p:grpSp>
      <p:sp>
        <p:nvSpPr>
          <p:cNvPr id="329" name="Google Shape;329;p22"/>
          <p:cNvSpPr txBox="1"/>
          <p:nvPr/>
        </p:nvSpPr>
        <p:spPr>
          <a:xfrm>
            <a:off x="9571382" y="4044338"/>
            <a:ext cx="1840568"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rgbClr val="000000"/>
                </a:solidFill>
                <a:latin typeface="Calibri"/>
                <a:ea typeface="Calibri"/>
                <a:cs typeface="Calibri"/>
                <a:sym typeface="Calibri"/>
              </a:rPr>
              <a:t>الرسالة</a:t>
            </a:r>
            <a:endParaRPr sz="5400" b="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3"/>
          <p:cNvPicPr preferRelativeResize="0"/>
          <p:nvPr/>
        </p:nvPicPr>
        <p:blipFill rotWithShape="1">
          <a:blip r:embed="rId3">
            <a:alphaModFix/>
          </a:blip>
          <a:srcRect/>
          <a:stretch/>
        </p:blipFill>
        <p:spPr>
          <a:xfrm flipH="1">
            <a:off x="1054766" y="614915"/>
            <a:ext cx="10331565" cy="5628169"/>
          </a:xfrm>
          <a:prstGeom prst="rect">
            <a:avLst/>
          </a:prstGeom>
          <a:noFill/>
          <a:ln>
            <a:noFill/>
          </a:ln>
        </p:spPr>
      </p:pic>
      <p:pic>
        <p:nvPicPr>
          <p:cNvPr id="338" name="Google Shape;338;p23"/>
          <p:cNvPicPr preferRelativeResize="0"/>
          <p:nvPr/>
        </p:nvPicPr>
        <p:blipFill rotWithShape="1">
          <a:blip r:embed="rId4">
            <a:alphaModFix/>
          </a:blip>
          <a:srcRect/>
          <a:stretch/>
        </p:blipFill>
        <p:spPr>
          <a:xfrm>
            <a:off x="8554577" y="875262"/>
            <a:ext cx="1537805" cy="1985907"/>
          </a:xfrm>
          <a:prstGeom prst="rect">
            <a:avLst/>
          </a:prstGeom>
          <a:noFill/>
          <a:ln>
            <a:noFill/>
          </a:ln>
        </p:spPr>
      </p:pic>
      <p:sp>
        <p:nvSpPr>
          <p:cNvPr id="339" name="Google Shape;339;p23"/>
          <p:cNvSpPr txBox="1"/>
          <p:nvPr/>
        </p:nvSpPr>
        <p:spPr>
          <a:xfrm>
            <a:off x="6526486" y="2967334"/>
            <a:ext cx="2190023"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rgbClr val="000000"/>
                </a:solidFill>
                <a:latin typeface="Calibri"/>
                <a:ea typeface="Calibri"/>
                <a:cs typeface="Calibri"/>
                <a:sym typeface="Calibri"/>
              </a:rPr>
              <a:t>المخاطر</a:t>
            </a:r>
            <a:endParaRPr sz="5400" b="1">
              <a:solidFill>
                <a:schemeClr val="dk1"/>
              </a:solidFill>
              <a:latin typeface="Calibri"/>
              <a:ea typeface="Calibri"/>
              <a:cs typeface="Calibri"/>
              <a:sym typeface="Calibri"/>
            </a:endParaRPr>
          </a:p>
        </p:txBody>
      </p:sp>
      <p:pic>
        <p:nvPicPr>
          <p:cNvPr id="340" name="Google Shape;340;p23"/>
          <p:cNvPicPr preferRelativeResize="0"/>
          <p:nvPr/>
        </p:nvPicPr>
        <p:blipFill rotWithShape="1">
          <a:blip r:embed="rId5">
            <a:alphaModFix/>
          </a:blip>
          <a:srcRect/>
          <a:stretch/>
        </p:blipFill>
        <p:spPr>
          <a:xfrm>
            <a:off x="10826744" y="5707664"/>
            <a:ext cx="321158" cy="369332"/>
          </a:xfrm>
          <a:prstGeom prst="rect">
            <a:avLst/>
          </a:prstGeom>
          <a:noFill/>
          <a:ln>
            <a:noFill/>
          </a:ln>
        </p:spPr>
      </p:pic>
      <p:pic>
        <p:nvPicPr>
          <p:cNvPr id="341" name="Google Shape;341;p23"/>
          <p:cNvPicPr preferRelativeResize="0"/>
          <p:nvPr/>
        </p:nvPicPr>
        <p:blipFill rotWithShape="1">
          <a:blip r:embed="rId6">
            <a:alphaModFix/>
          </a:blip>
          <a:srcRect/>
          <a:stretch/>
        </p:blipFill>
        <p:spPr>
          <a:xfrm>
            <a:off x="10772857" y="5312158"/>
            <a:ext cx="488494" cy="275763"/>
          </a:xfrm>
          <a:prstGeom prst="rect">
            <a:avLst/>
          </a:prstGeom>
          <a:noFill/>
          <a:ln>
            <a:noFill/>
          </a:ln>
        </p:spPr>
      </p:pic>
      <p:sp>
        <p:nvSpPr>
          <p:cNvPr id="342" name="Google Shape;342;p23"/>
          <p:cNvSpPr txBox="1"/>
          <p:nvPr/>
        </p:nvSpPr>
        <p:spPr>
          <a:xfrm>
            <a:off x="9354866" y="4278753"/>
            <a:ext cx="1471878" cy="4308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200">
                <a:solidFill>
                  <a:srgbClr val="000000"/>
                </a:solidFill>
                <a:latin typeface="Calibri"/>
                <a:ea typeface="Calibri"/>
                <a:cs typeface="Calibri"/>
                <a:sym typeface="Calibri"/>
              </a:rPr>
              <a:t>فريق كرة قدم </a:t>
            </a:r>
            <a:endParaRPr sz="2200">
              <a:solidFill>
                <a:schemeClr val="dk1"/>
              </a:solidFill>
              <a:latin typeface="Calibri"/>
              <a:ea typeface="Calibri"/>
              <a:cs typeface="Calibri"/>
              <a:sym typeface="Calibri"/>
            </a:endParaRPr>
          </a:p>
        </p:txBody>
      </p:sp>
      <p:sp>
        <p:nvSpPr>
          <p:cNvPr id="343" name="Google Shape;343;p23"/>
          <p:cNvSpPr txBox="1"/>
          <p:nvPr/>
        </p:nvSpPr>
        <p:spPr>
          <a:xfrm>
            <a:off x="8987779" y="4767828"/>
            <a:ext cx="1838965" cy="438582"/>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200">
                <a:solidFill>
                  <a:srgbClr val="000000"/>
                </a:solidFill>
                <a:latin typeface="Calibri"/>
                <a:ea typeface="Calibri"/>
                <a:cs typeface="Calibri"/>
                <a:sym typeface="Calibri"/>
              </a:rPr>
              <a:t>استبيان عن التنمّر</a:t>
            </a:r>
            <a:endParaRPr sz="2200">
              <a:solidFill>
                <a:schemeClr val="dk1"/>
              </a:solidFill>
              <a:latin typeface="Calibri"/>
              <a:ea typeface="Calibri"/>
              <a:cs typeface="Calibri"/>
              <a:sym typeface="Calibri"/>
            </a:endParaRPr>
          </a:p>
        </p:txBody>
      </p:sp>
      <p:sp>
        <p:nvSpPr>
          <p:cNvPr id="344" name="Google Shape;344;p23"/>
          <p:cNvSpPr txBox="1"/>
          <p:nvPr/>
        </p:nvSpPr>
        <p:spPr>
          <a:xfrm>
            <a:off x="10122063" y="5202829"/>
            <a:ext cx="684803" cy="438582"/>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200">
                <a:solidFill>
                  <a:srgbClr val="000000"/>
                </a:solidFill>
                <a:latin typeface="Calibri"/>
                <a:ea typeface="Calibri"/>
                <a:cs typeface="Calibri"/>
                <a:sym typeface="Calibri"/>
              </a:rPr>
              <a:t>إقناع </a:t>
            </a:r>
            <a:endParaRPr sz="2200">
              <a:solidFill>
                <a:schemeClr val="dk1"/>
              </a:solidFill>
              <a:latin typeface="Calibri"/>
              <a:ea typeface="Calibri"/>
              <a:cs typeface="Calibri"/>
              <a:sym typeface="Calibri"/>
            </a:endParaRPr>
          </a:p>
        </p:txBody>
      </p:sp>
      <p:sp>
        <p:nvSpPr>
          <p:cNvPr id="345" name="Google Shape;345;p23"/>
          <p:cNvSpPr txBox="1"/>
          <p:nvPr/>
        </p:nvSpPr>
        <p:spPr>
          <a:xfrm>
            <a:off x="9372500" y="5707664"/>
            <a:ext cx="1454244" cy="43088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200">
                <a:solidFill>
                  <a:srgbClr val="000000"/>
                </a:solidFill>
                <a:latin typeface="Calibri"/>
                <a:ea typeface="Calibri"/>
                <a:cs typeface="Calibri"/>
                <a:sym typeface="Calibri"/>
              </a:rPr>
              <a:t>جائزة المدرّس</a:t>
            </a:r>
            <a:endParaRPr sz="2200">
              <a:solidFill>
                <a:schemeClr val="dk1"/>
              </a:solidFill>
              <a:latin typeface="Calibri"/>
              <a:ea typeface="Calibri"/>
              <a:cs typeface="Calibri"/>
              <a:sym typeface="Calibri"/>
            </a:endParaRPr>
          </a:p>
        </p:txBody>
      </p:sp>
      <p:pic>
        <p:nvPicPr>
          <p:cNvPr id="346" name="Google Shape;346;p23" descr="En bild som visar text, silhuett, natthimmel&#10;&#10;Automatiskt genererad beskrivning"/>
          <p:cNvPicPr preferRelativeResize="0"/>
          <p:nvPr/>
        </p:nvPicPr>
        <p:blipFill rotWithShape="1">
          <a:blip r:embed="rId7">
            <a:alphaModFix/>
          </a:blip>
          <a:srcRect/>
          <a:stretch/>
        </p:blipFill>
        <p:spPr>
          <a:xfrm>
            <a:off x="10884777" y="4278753"/>
            <a:ext cx="376574" cy="369332"/>
          </a:xfrm>
          <a:prstGeom prst="rect">
            <a:avLst/>
          </a:prstGeom>
          <a:noFill/>
          <a:ln>
            <a:noFill/>
          </a:ln>
        </p:spPr>
      </p:pic>
      <p:pic>
        <p:nvPicPr>
          <p:cNvPr id="347" name="Google Shape;347;p23"/>
          <p:cNvPicPr preferRelativeResize="0"/>
          <p:nvPr/>
        </p:nvPicPr>
        <p:blipFill rotWithShape="1">
          <a:blip r:embed="rId8">
            <a:alphaModFix/>
          </a:blip>
          <a:srcRect/>
          <a:stretch/>
        </p:blipFill>
        <p:spPr>
          <a:xfrm rot="183398">
            <a:off x="10796140" y="4794153"/>
            <a:ext cx="441999" cy="3551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355" name="Google Shape;355;p24"/>
          <p:cNvGrpSpPr/>
          <p:nvPr/>
        </p:nvGrpSpPr>
        <p:grpSpPr>
          <a:xfrm>
            <a:off x="277403" y="393900"/>
            <a:ext cx="11754817" cy="6294576"/>
            <a:chOff x="150366" y="260336"/>
            <a:chExt cx="12005143" cy="6337328"/>
          </a:xfrm>
        </p:grpSpPr>
        <p:pic>
          <p:nvPicPr>
            <p:cNvPr id="356" name="Google Shape;356;p24"/>
            <p:cNvPicPr preferRelativeResize="0"/>
            <p:nvPr/>
          </p:nvPicPr>
          <p:blipFill rotWithShape="1">
            <a:blip r:embed="rId3">
              <a:alphaModFix/>
            </a:blip>
            <a:srcRect/>
            <a:stretch/>
          </p:blipFill>
          <p:spPr>
            <a:xfrm>
              <a:off x="9854118" y="5072031"/>
              <a:ext cx="1872000" cy="1429200"/>
            </a:xfrm>
            <a:prstGeom prst="rect">
              <a:avLst/>
            </a:prstGeom>
            <a:noFill/>
            <a:ln>
              <a:noFill/>
            </a:ln>
          </p:spPr>
        </p:pic>
        <p:pic>
          <p:nvPicPr>
            <p:cNvPr id="357" name="Google Shape;357;p24"/>
            <p:cNvPicPr preferRelativeResize="0"/>
            <p:nvPr/>
          </p:nvPicPr>
          <p:blipFill rotWithShape="1">
            <a:blip r:embed="rId4">
              <a:alphaModFix/>
            </a:blip>
            <a:srcRect/>
            <a:stretch/>
          </p:blipFill>
          <p:spPr>
            <a:xfrm>
              <a:off x="2681183" y="490626"/>
              <a:ext cx="1755433" cy="1443706"/>
            </a:xfrm>
            <a:prstGeom prst="rect">
              <a:avLst/>
            </a:prstGeom>
            <a:noFill/>
            <a:ln>
              <a:noFill/>
            </a:ln>
          </p:spPr>
        </p:pic>
        <p:pic>
          <p:nvPicPr>
            <p:cNvPr id="358" name="Google Shape;358;p24"/>
            <p:cNvPicPr preferRelativeResize="0"/>
            <p:nvPr/>
          </p:nvPicPr>
          <p:blipFill rotWithShape="1">
            <a:blip r:embed="rId5">
              <a:alphaModFix/>
            </a:blip>
            <a:srcRect/>
            <a:stretch/>
          </p:blipFill>
          <p:spPr>
            <a:xfrm flipH="1">
              <a:off x="265481" y="260336"/>
              <a:ext cx="9135330" cy="6234862"/>
            </a:xfrm>
            <a:prstGeom prst="rect">
              <a:avLst/>
            </a:prstGeom>
            <a:noFill/>
            <a:ln>
              <a:noFill/>
            </a:ln>
          </p:spPr>
        </p:pic>
        <p:pic>
          <p:nvPicPr>
            <p:cNvPr id="359" name="Google Shape;359;p24"/>
            <p:cNvPicPr preferRelativeResize="0"/>
            <p:nvPr/>
          </p:nvPicPr>
          <p:blipFill rotWithShape="1">
            <a:blip r:embed="rId6">
              <a:alphaModFix/>
            </a:blip>
            <a:srcRect/>
            <a:stretch/>
          </p:blipFill>
          <p:spPr>
            <a:xfrm>
              <a:off x="9105959" y="708728"/>
              <a:ext cx="2389608" cy="1613153"/>
            </a:xfrm>
            <a:prstGeom prst="rect">
              <a:avLst/>
            </a:prstGeom>
            <a:noFill/>
            <a:ln>
              <a:noFill/>
            </a:ln>
          </p:spPr>
        </p:pic>
        <p:pic>
          <p:nvPicPr>
            <p:cNvPr id="360" name="Google Shape;360;p24"/>
            <p:cNvPicPr preferRelativeResize="0"/>
            <p:nvPr/>
          </p:nvPicPr>
          <p:blipFill rotWithShape="1">
            <a:blip r:embed="rId7">
              <a:alphaModFix/>
            </a:blip>
            <a:srcRect/>
            <a:stretch/>
          </p:blipFill>
          <p:spPr>
            <a:xfrm>
              <a:off x="9500820" y="2483636"/>
              <a:ext cx="2654689" cy="2460314"/>
            </a:xfrm>
            <a:prstGeom prst="rect">
              <a:avLst/>
            </a:prstGeom>
            <a:noFill/>
            <a:ln>
              <a:noFill/>
            </a:ln>
          </p:spPr>
        </p:pic>
        <p:pic>
          <p:nvPicPr>
            <p:cNvPr id="361" name="Google Shape;361;p24"/>
            <p:cNvPicPr preferRelativeResize="0"/>
            <p:nvPr/>
          </p:nvPicPr>
          <p:blipFill rotWithShape="1">
            <a:blip r:embed="rId8">
              <a:alphaModFix/>
            </a:blip>
            <a:srcRect/>
            <a:stretch/>
          </p:blipFill>
          <p:spPr>
            <a:xfrm flipH="1">
              <a:off x="5263677" y="1430753"/>
              <a:ext cx="2936763" cy="2521221"/>
            </a:xfrm>
            <a:prstGeom prst="rect">
              <a:avLst/>
            </a:prstGeom>
            <a:noFill/>
            <a:ln>
              <a:noFill/>
            </a:ln>
          </p:spPr>
        </p:pic>
        <p:pic>
          <p:nvPicPr>
            <p:cNvPr id="362" name="Google Shape;362;p24"/>
            <p:cNvPicPr preferRelativeResize="0"/>
            <p:nvPr/>
          </p:nvPicPr>
          <p:blipFill rotWithShape="1">
            <a:blip r:embed="rId9">
              <a:alphaModFix/>
            </a:blip>
            <a:srcRect/>
            <a:stretch/>
          </p:blipFill>
          <p:spPr>
            <a:xfrm>
              <a:off x="198630" y="4492411"/>
              <a:ext cx="1480814" cy="2105253"/>
            </a:xfrm>
            <a:prstGeom prst="rect">
              <a:avLst/>
            </a:prstGeom>
            <a:noFill/>
            <a:ln>
              <a:noFill/>
            </a:ln>
          </p:spPr>
        </p:pic>
        <p:sp>
          <p:nvSpPr>
            <p:cNvPr id="363" name="Google Shape;363;p24"/>
            <p:cNvSpPr/>
            <p:nvPr/>
          </p:nvSpPr>
          <p:spPr>
            <a:xfrm>
              <a:off x="3818484" y="474354"/>
              <a:ext cx="5237943" cy="923330"/>
            </a:xfrm>
            <a:custGeom>
              <a:avLst/>
              <a:gdLst/>
              <a:ahLst/>
              <a:cxnLst/>
              <a:rect l="l" t="t" r="r" b="b"/>
              <a:pathLst>
                <a:path w="5237943" h="923330"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48537" y="182359"/>
                    <a:pt x="5252033" y="255934"/>
                    <a:pt x="5237943" y="433965"/>
                  </a:cubicBezTo>
                  <a:cubicBezTo>
                    <a:pt x="5223853" y="611997"/>
                    <a:pt x="5254409" y="794457"/>
                    <a:pt x="5237943" y="923330"/>
                  </a:cubicBezTo>
                  <a:cubicBezTo>
                    <a:pt x="4927716" y="914220"/>
                    <a:pt x="4729693" y="909202"/>
                    <a:pt x="4530821" y="923330"/>
                  </a:cubicBezTo>
                  <a:cubicBezTo>
                    <a:pt x="4331949" y="937458"/>
                    <a:pt x="4094326" y="931295"/>
                    <a:pt x="3876078" y="923330"/>
                  </a:cubicBezTo>
                  <a:cubicBezTo>
                    <a:pt x="3657830" y="915365"/>
                    <a:pt x="3471559" y="888964"/>
                    <a:pt x="3168956" y="923330"/>
                  </a:cubicBezTo>
                  <a:cubicBezTo>
                    <a:pt x="2866353" y="957696"/>
                    <a:pt x="2905172" y="916694"/>
                    <a:pt x="2671351" y="923330"/>
                  </a:cubicBezTo>
                  <a:cubicBezTo>
                    <a:pt x="2437530" y="929966"/>
                    <a:pt x="2162759" y="899098"/>
                    <a:pt x="2016608" y="923330"/>
                  </a:cubicBezTo>
                  <a:cubicBezTo>
                    <a:pt x="1870457" y="947562"/>
                    <a:pt x="1587703" y="922795"/>
                    <a:pt x="1466624" y="923330"/>
                  </a:cubicBezTo>
                  <a:cubicBezTo>
                    <a:pt x="1345545" y="923865"/>
                    <a:pt x="920191" y="922810"/>
                    <a:pt x="759502" y="923330"/>
                  </a:cubicBezTo>
                  <a:cubicBezTo>
                    <a:pt x="598813" y="923850"/>
                    <a:pt x="281695" y="892035"/>
                    <a:pt x="0" y="923330"/>
                  </a:cubicBezTo>
                  <a:cubicBezTo>
                    <a:pt x="21894" y="695708"/>
                    <a:pt x="19173" y="675812"/>
                    <a:pt x="0" y="452432"/>
                  </a:cubicBezTo>
                  <a:cubicBezTo>
                    <a:pt x="-19173" y="229052"/>
                    <a:pt x="-13670" y="196850"/>
                    <a:pt x="0" y="0"/>
                  </a:cubicBezTo>
                  <a:close/>
                </a:path>
              </a:pathLst>
            </a:cu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5400">
                  <a:solidFill>
                    <a:schemeClr val="dk1"/>
                  </a:solidFill>
                  <a:latin typeface="Calibri"/>
                  <a:ea typeface="Calibri"/>
                  <a:cs typeface="Calibri"/>
                  <a:sym typeface="Calibri"/>
                </a:rPr>
                <a:t>رحلتنا إلى التغيير  </a:t>
              </a:r>
              <a:endParaRPr sz="5400" b="1">
                <a:solidFill>
                  <a:schemeClr val="dk1"/>
                </a:solidFill>
                <a:latin typeface="Calibri"/>
                <a:ea typeface="Calibri"/>
                <a:cs typeface="Calibri"/>
                <a:sym typeface="Calibri"/>
              </a:endParaRPr>
            </a:p>
          </p:txBody>
        </p:sp>
        <p:sp>
          <p:nvSpPr>
            <p:cNvPr id="364" name="Google Shape;364;p24"/>
            <p:cNvSpPr txBox="1"/>
            <p:nvPr/>
          </p:nvSpPr>
          <p:spPr>
            <a:xfrm>
              <a:off x="10269307" y="4649959"/>
              <a:ext cx="1220100" cy="4803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2500" b="1">
                  <a:solidFill>
                    <a:srgbClr val="000000"/>
                  </a:solidFill>
                  <a:latin typeface="Calibri"/>
                  <a:ea typeface="Calibri"/>
                  <a:cs typeface="Calibri"/>
                  <a:sym typeface="Calibri"/>
                </a:rPr>
                <a:t>المشكلة</a:t>
              </a:r>
              <a:endParaRPr sz="2500" b="1">
                <a:solidFill>
                  <a:schemeClr val="dk1"/>
                </a:solidFill>
                <a:latin typeface="Calibri"/>
                <a:ea typeface="Calibri"/>
                <a:cs typeface="Calibri"/>
                <a:sym typeface="Calibri"/>
              </a:endParaRPr>
            </a:p>
          </p:txBody>
        </p:sp>
        <p:sp>
          <p:nvSpPr>
            <p:cNvPr id="365" name="Google Shape;365;p24"/>
            <p:cNvSpPr txBox="1"/>
            <p:nvPr/>
          </p:nvSpPr>
          <p:spPr>
            <a:xfrm>
              <a:off x="910631" y="2175682"/>
              <a:ext cx="1220100" cy="480300"/>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2500" b="1">
                  <a:solidFill>
                    <a:schemeClr val="dk1"/>
                  </a:solidFill>
                  <a:latin typeface="Calibri"/>
                  <a:ea typeface="Calibri"/>
                  <a:cs typeface="Calibri"/>
                  <a:sym typeface="Calibri"/>
                </a:rPr>
                <a:t>الهدف</a:t>
              </a:r>
              <a:endParaRPr sz="2500" b="1">
                <a:solidFill>
                  <a:schemeClr val="dk1"/>
                </a:solidFill>
                <a:latin typeface="Calibri"/>
                <a:ea typeface="Calibri"/>
                <a:cs typeface="Calibri"/>
                <a:sym typeface="Calibri"/>
              </a:endParaRPr>
            </a:p>
          </p:txBody>
        </p:sp>
        <p:sp>
          <p:nvSpPr>
            <p:cNvPr id="366" name="Google Shape;366;p24"/>
            <p:cNvSpPr txBox="1"/>
            <p:nvPr/>
          </p:nvSpPr>
          <p:spPr>
            <a:xfrm>
              <a:off x="343302" y="4439474"/>
              <a:ext cx="1347000" cy="4803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500" b="1">
                  <a:solidFill>
                    <a:srgbClr val="000000"/>
                  </a:solidFill>
                  <a:latin typeface="Calibri"/>
                  <a:ea typeface="Calibri"/>
                  <a:cs typeface="Calibri"/>
                  <a:sym typeface="Calibri"/>
                </a:rPr>
                <a:t>المخاطر</a:t>
              </a:r>
              <a:endParaRPr sz="2500" b="1">
                <a:solidFill>
                  <a:schemeClr val="dk1"/>
                </a:solidFill>
                <a:latin typeface="Calibri"/>
                <a:ea typeface="Calibri"/>
                <a:cs typeface="Calibri"/>
                <a:sym typeface="Calibri"/>
              </a:endParaRPr>
            </a:p>
          </p:txBody>
        </p:sp>
        <p:sp>
          <p:nvSpPr>
            <p:cNvPr id="367" name="Google Shape;367;p24"/>
            <p:cNvSpPr txBox="1"/>
            <p:nvPr/>
          </p:nvSpPr>
          <p:spPr>
            <a:xfrm>
              <a:off x="7484961" y="4200951"/>
              <a:ext cx="1480800" cy="4803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2500" b="1">
                  <a:solidFill>
                    <a:srgbClr val="000000"/>
                  </a:solidFill>
                  <a:latin typeface="Calibri"/>
                  <a:ea typeface="Calibri"/>
                  <a:cs typeface="Calibri"/>
                  <a:sym typeface="Calibri"/>
                </a:rPr>
                <a:t>التكتيكات</a:t>
              </a:r>
              <a:endParaRPr sz="2500" b="1">
                <a:solidFill>
                  <a:schemeClr val="dk1"/>
                </a:solidFill>
                <a:latin typeface="Calibri"/>
                <a:ea typeface="Calibri"/>
                <a:cs typeface="Calibri"/>
                <a:sym typeface="Calibri"/>
              </a:endParaRPr>
            </a:p>
          </p:txBody>
        </p:sp>
        <p:sp>
          <p:nvSpPr>
            <p:cNvPr id="368" name="Google Shape;368;p24"/>
            <p:cNvSpPr txBox="1"/>
            <p:nvPr/>
          </p:nvSpPr>
          <p:spPr>
            <a:xfrm>
              <a:off x="5076453" y="4253881"/>
              <a:ext cx="1633800" cy="4803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2500" b="1">
                  <a:solidFill>
                    <a:srgbClr val="000000"/>
                  </a:solidFill>
                  <a:latin typeface="Calibri"/>
                  <a:ea typeface="Calibri"/>
                  <a:cs typeface="Calibri"/>
                  <a:sym typeface="Calibri"/>
                </a:rPr>
                <a:t>الخطوات</a:t>
              </a:r>
              <a:endParaRPr sz="2500" b="1">
                <a:solidFill>
                  <a:schemeClr val="dk1"/>
                </a:solidFill>
                <a:latin typeface="Calibri"/>
                <a:ea typeface="Calibri"/>
                <a:cs typeface="Calibri"/>
                <a:sym typeface="Calibri"/>
              </a:endParaRPr>
            </a:p>
          </p:txBody>
        </p:sp>
        <p:sp>
          <p:nvSpPr>
            <p:cNvPr id="369" name="Google Shape;369;p24"/>
            <p:cNvSpPr txBox="1"/>
            <p:nvPr/>
          </p:nvSpPr>
          <p:spPr>
            <a:xfrm>
              <a:off x="7672153" y="2935019"/>
              <a:ext cx="1480800" cy="4803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2500" b="1">
                  <a:solidFill>
                    <a:srgbClr val="000000"/>
                  </a:solidFill>
                  <a:latin typeface="Calibri"/>
                  <a:ea typeface="Calibri"/>
                  <a:cs typeface="Calibri"/>
                  <a:sym typeface="Calibri"/>
                </a:rPr>
                <a:t>الرسالة</a:t>
              </a:r>
              <a:endParaRPr sz="2500" b="1">
                <a:solidFill>
                  <a:schemeClr val="dk1"/>
                </a:solidFill>
                <a:latin typeface="Calibri"/>
                <a:ea typeface="Calibri"/>
                <a:cs typeface="Calibri"/>
                <a:sym typeface="Calibri"/>
              </a:endParaRPr>
            </a:p>
          </p:txBody>
        </p:sp>
        <p:sp>
          <p:nvSpPr>
            <p:cNvPr id="370" name="Google Shape;370;p24"/>
            <p:cNvSpPr txBox="1"/>
            <p:nvPr/>
          </p:nvSpPr>
          <p:spPr>
            <a:xfrm>
              <a:off x="9778193" y="1515304"/>
              <a:ext cx="1220206" cy="477054"/>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2500" b="1">
                  <a:solidFill>
                    <a:schemeClr val="dk1"/>
                  </a:solidFill>
                  <a:latin typeface="Calibri"/>
                  <a:ea typeface="Calibri"/>
                  <a:cs typeface="Calibri"/>
                  <a:sym typeface="Calibri"/>
                </a:rPr>
                <a:t>من نحن؟</a:t>
              </a:r>
              <a:endParaRPr sz="2500" b="1">
                <a:solidFill>
                  <a:schemeClr val="dk1"/>
                </a:solidFill>
                <a:latin typeface="Calibri"/>
                <a:ea typeface="Calibri"/>
                <a:cs typeface="Calibri"/>
                <a:sym typeface="Calibri"/>
              </a:endParaRPr>
            </a:p>
          </p:txBody>
        </p:sp>
        <p:sp>
          <p:nvSpPr>
            <p:cNvPr id="371" name="Google Shape;371;p24"/>
            <p:cNvSpPr txBox="1"/>
            <p:nvPr/>
          </p:nvSpPr>
          <p:spPr>
            <a:xfrm>
              <a:off x="150366" y="1672721"/>
              <a:ext cx="1346886" cy="26161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1100" b="1">
                  <a:solidFill>
                    <a:schemeClr val="dk1"/>
                  </a:solidFill>
                  <a:latin typeface="Calibri"/>
                  <a:ea typeface="Calibri"/>
                  <a:cs typeface="Calibri"/>
                  <a:sym typeface="Calibri"/>
                </a:rPr>
                <a:t>بحلول العام المقبل</a:t>
              </a:r>
              <a:endParaRPr sz="1100" b="1">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8"/>
        <p:cNvGrpSpPr/>
        <p:nvPr/>
      </p:nvGrpSpPr>
      <p:grpSpPr>
        <a:xfrm>
          <a:off x="0" y="0"/>
          <a:ext cx="0" cy="0"/>
          <a:chOff x="0" y="0"/>
          <a:chExt cx="0" cy="0"/>
        </a:xfrm>
      </p:grpSpPr>
      <p:sp>
        <p:nvSpPr>
          <p:cNvPr id="379" name="Google Shape;379;p25"/>
          <p:cNvSpPr/>
          <p:nvPr/>
        </p:nvSpPr>
        <p:spPr>
          <a:xfrm>
            <a:off x="0" y="1188000"/>
            <a:ext cx="10908000" cy="1761188"/>
          </a:xfrm>
          <a:prstGeom prst="rect">
            <a:avLst/>
          </a:prstGeom>
          <a:noFill/>
          <a:ln>
            <a:noFill/>
          </a:ln>
        </p:spPr>
        <p:txBody>
          <a:bodyPr spcFirstLastPara="1" wrap="square" lIns="91425" tIns="45700" rIns="91425" bIns="45700" anchor="t" anchorCtr="0">
            <a:spAutoFit/>
          </a:bodyPr>
          <a:lstStyle/>
          <a:p>
            <a:pPr marL="0" marR="0" lvl="0" indent="0" algn="r" rtl="1">
              <a:lnSpc>
                <a:spcPct val="107000"/>
              </a:lnSpc>
              <a:spcBef>
                <a:spcPts val="0"/>
              </a:spcBef>
              <a:spcAft>
                <a:spcPts val="0"/>
              </a:spcAft>
              <a:buNone/>
            </a:pPr>
            <a:r>
              <a:rPr lang="ar-SA" sz="5400" b="1">
                <a:solidFill>
                  <a:srgbClr val="333333"/>
                </a:solidFill>
                <a:latin typeface="Calibri"/>
                <a:ea typeface="Calibri"/>
                <a:cs typeface="Calibri"/>
                <a:sym typeface="Calibri"/>
              </a:rPr>
              <a:t>خطوات الرحلة العشرة</a:t>
            </a:r>
            <a:endParaRPr sz="5400" b="1">
              <a:solidFill>
                <a:schemeClr val="dk1"/>
              </a:solidFill>
              <a:latin typeface="Calibri"/>
              <a:ea typeface="Calibri"/>
              <a:cs typeface="Calibri"/>
              <a:sym typeface="Calibri"/>
            </a:endParaRPr>
          </a:p>
          <a:p>
            <a:pPr marL="0" marR="0" lvl="0" indent="0" algn="l" rtl="0">
              <a:spcBef>
                <a:spcPts val="800"/>
              </a:spcBef>
              <a:spcAft>
                <a:spcPts val="0"/>
              </a:spcAft>
              <a:buNone/>
            </a:pPr>
            <a:endParaRPr sz="4400" b="1">
              <a:solidFill>
                <a:schemeClr val="dk1"/>
              </a:solidFill>
              <a:latin typeface="Calibri"/>
              <a:ea typeface="Calibri"/>
              <a:cs typeface="Calibri"/>
              <a:sym typeface="Calibri"/>
            </a:endParaRPr>
          </a:p>
        </p:txBody>
      </p:sp>
      <p:sp>
        <p:nvSpPr>
          <p:cNvPr id="380" name="Google Shape;380;p25"/>
          <p:cNvSpPr/>
          <p:nvPr/>
        </p:nvSpPr>
        <p:spPr>
          <a:xfrm>
            <a:off x="546651" y="2304000"/>
            <a:ext cx="3890227" cy="3170099"/>
          </a:xfrm>
          <a:prstGeom prst="rect">
            <a:avLst/>
          </a:prstGeom>
          <a:noFill/>
          <a:ln>
            <a:noFill/>
          </a:ln>
        </p:spPr>
        <p:txBody>
          <a:bodyPr spcFirstLastPara="1" wrap="square" lIns="91425" tIns="45700" rIns="91425" bIns="45700" anchor="t" anchorCtr="0">
            <a:spAutoFit/>
          </a:bodyPr>
          <a:lstStyle/>
          <a:p>
            <a:pPr marL="514350" marR="0" lvl="0" indent="-514350" algn="r" rtl="1">
              <a:spcBef>
                <a:spcPts val="0"/>
              </a:spcBef>
              <a:spcAft>
                <a:spcPts val="0"/>
              </a:spcAft>
              <a:buClr>
                <a:schemeClr val="dk1"/>
              </a:buClr>
              <a:buSzPts val="4000"/>
              <a:buFont typeface="Calibri"/>
              <a:buAutoNum type="arabicPeriod" startAt="6"/>
            </a:pPr>
            <a:r>
              <a:rPr lang="ar-SA" sz="4000">
                <a:solidFill>
                  <a:schemeClr val="dk1"/>
                </a:solidFill>
                <a:latin typeface="Calibri"/>
                <a:ea typeface="Calibri"/>
                <a:cs typeface="Calibri"/>
                <a:sym typeface="Calibri"/>
              </a:rPr>
              <a:t>  أشخاص معنيين</a:t>
            </a:r>
            <a:endParaRPr sz="4000">
              <a:solidFill>
                <a:schemeClr val="dk1"/>
              </a:solidFill>
              <a:latin typeface="Calibri"/>
              <a:ea typeface="Calibri"/>
              <a:cs typeface="Calibri"/>
              <a:sym typeface="Calibri"/>
            </a:endParaRPr>
          </a:p>
          <a:p>
            <a:pPr marL="514350" marR="0" lvl="0" indent="-514350" algn="r" rtl="1">
              <a:spcBef>
                <a:spcPts val="0"/>
              </a:spcBef>
              <a:spcAft>
                <a:spcPts val="0"/>
              </a:spcAft>
              <a:buClr>
                <a:schemeClr val="dk1"/>
              </a:buClr>
              <a:buSzPts val="4000"/>
              <a:buFont typeface="Calibri"/>
              <a:buAutoNum type="arabicPeriod" startAt="6"/>
            </a:pPr>
            <a:r>
              <a:rPr lang="ar-SA" sz="4000">
                <a:solidFill>
                  <a:schemeClr val="dk1"/>
                </a:solidFill>
                <a:latin typeface="Calibri"/>
                <a:ea typeface="Calibri"/>
                <a:cs typeface="Calibri"/>
                <a:sym typeface="Calibri"/>
              </a:rPr>
              <a:t>  تكتيكات وأنشطة</a:t>
            </a:r>
            <a:endParaRPr sz="4000">
              <a:solidFill>
                <a:schemeClr val="dk1"/>
              </a:solidFill>
              <a:latin typeface="Calibri"/>
              <a:ea typeface="Calibri"/>
              <a:cs typeface="Calibri"/>
              <a:sym typeface="Calibri"/>
            </a:endParaRPr>
          </a:p>
          <a:p>
            <a:pPr marL="514350" marR="0" lvl="0" indent="-514350" algn="r" rtl="1">
              <a:spcBef>
                <a:spcPts val="0"/>
              </a:spcBef>
              <a:spcAft>
                <a:spcPts val="0"/>
              </a:spcAft>
              <a:buClr>
                <a:schemeClr val="dk1"/>
              </a:buClr>
              <a:buSzPts val="4000"/>
              <a:buFont typeface="Calibri"/>
              <a:buAutoNum type="arabicPeriod" startAt="6"/>
            </a:pPr>
            <a:r>
              <a:rPr lang="ar-SA" sz="4000">
                <a:solidFill>
                  <a:schemeClr val="dk1"/>
                </a:solidFill>
                <a:latin typeface="Calibri"/>
                <a:ea typeface="Calibri"/>
                <a:cs typeface="Calibri"/>
                <a:sym typeface="Calibri"/>
              </a:rPr>
              <a:t>  رسالة</a:t>
            </a:r>
            <a:endParaRPr sz="4000">
              <a:solidFill>
                <a:schemeClr val="dk1"/>
              </a:solidFill>
              <a:latin typeface="Calibri"/>
              <a:ea typeface="Calibri"/>
              <a:cs typeface="Calibri"/>
              <a:sym typeface="Calibri"/>
            </a:endParaRPr>
          </a:p>
          <a:p>
            <a:pPr marL="514350" marR="0" lvl="0" indent="-514350" algn="r" rtl="1">
              <a:spcBef>
                <a:spcPts val="0"/>
              </a:spcBef>
              <a:spcAft>
                <a:spcPts val="0"/>
              </a:spcAft>
              <a:buClr>
                <a:schemeClr val="dk1"/>
              </a:buClr>
              <a:buSzPts val="4000"/>
              <a:buFont typeface="Calibri"/>
              <a:buAutoNum type="arabicPeriod" startAt="6"/>
            </a:pPr>
            <a:r>
              <a:rPr lang="ar-SA" sz="4000">
                <a:solidFill>
                  <a:schemeClr val="dk1"/>
                </a:solidFill>
                <a:latin typeface="Calibri"/>
                <a:ea typeface="Calibri"/>
                <a:cs typeface="Calibri"/>
                <a:sym typeface="Calibri"/>
              </a:rPr>
              <a:t>  خطوات</a:t>
            </a:r>
            <a:endParaRPr sz="4000">
              <a:solidFill>
                <a:schemeClr val="dk1"/>
              </a:solidFill>
              <a:latin typeface="Calibri"/>
              <a:ea typeface="Calibri"/>
              <a:cs typeface="Calibri"/>
              <a:sym typeface="Calibri"/>
            </a:endParaRPr>
          </a:p>
          <a:p>
            <a:pPr marL="514350" marR="0" lvl="0" indent="-514350" algn="r" rtl="1">
              <a:spcBef>
                <a:spcPts val="0"/>
              </a:spcBef>
              <a:spcAft>
                <a:spcPts val="0"/>
              </a:spcAft>
              <a:buClr>
                <a:schemeClr val="dk1"/>
              </a:buClr>
              <a:buSzPts val="4000"/>
              <a:buFont typeface="Calibri"/>
              <a:buAutoNum type="arabicPeriod" startAt="6"/>
            </a:pPr>
            <a:r>
              <a:rPr lang="ar-SA" sz="4000">
                <a:solidFill>
                  <a:schemeClr val="dk1"/>
                </a:solidFill>
                <a:latin typeface="Calibri"/>
                <a:ea typeface="Calibri"/>
                <a:cs typeface="Calibri"/>
                <a:sym typeface="Calibri"/>
              </a:rPr>
              <a:t> مخاطر</a:t>
            </a:r>
            <a:endParaRPr sz="4000">
              <a:solidFill>
                <a:schemeClr val="dk1"/>
              </a:solidFill>
              <a:latin typeface="Calibri"/>
              <a:ea typeface="Calibri"/>
              <a:cs typeface="Calibri"/>
              <a:sym typeface="Calibri"/>
            </a:endParaRPr>
          </a:p>
        </p:txBody>
      </p:sp>
      <p:sp>
        <p:nvSpPr>
          <p:cNvPr id="381" name="Google Shape;381;p25"/>
          <p:cNvSpPr/>
          <p:nvPr/>
        </p:nvSpPr>
        <p:spPr>
          <a:xfrm>
            <a:off x="0" y="2304000"/>
            <a:ext cx="10908000" cy="3170099"/>
          </a:xfrm>
          <a:prstGeom prst="rect">
            <a:avLst/>
          </a:prstGeom>
          <a:noFill/>
          <a:ln>
            <a:noFill/>
          </a:ln>
        </p:spPr>
        <p:txBody>
          <a:bodyPr spcFirstLastPara="1" wrap="square" lIns="91425" tIns="45700" rIns="91425" bIns="45700" anchor="t" anchorCtr="0">
            <a:spAutoFit/>
          </a:bodyPr>
          <a:lstStyle/>
          <a:p>
            <a:pPr marL="514350" marR="0" lvl="0" indent="-514350" algn="r" rtl="1">
              <a:spcBef>
                <a:spcPts val="0"/>
              </a:spcBef>
              <a:spcAft>
                <a:spcPts val="0"/>
              </a:spcAft>
              <a:buClr>
                <a:schemeClr val="dk1"/>
              </a:buClr>
              <a:buSzPts val="4000"/>
              <a:buFont typeface="Calibri"/>
              <a:buChar char="١"/>
            </a:pPr>
            <a:r>
              <a:rPr lang="ar-SA" sz="4000">
                <a:solidFill>
                  <a:schemeClr val="dk1"/>
                </a:solidFill>
                <a:latin typeface="Calibri"/>
                <a:ea typeface="Calibri"/>
                <a:cs typeface="Calibri"/>
                <a:sym typeface="Calibri"/>
              </a:rPr>
              <a:t>.  صنّاع التغيير</a:t>
            </a:r>
            <a:endParaRPr sz="4000">
              <a:solidFill>
                <a:schemeClr val="dk1"/>
              </a:solidFill>
              <a:latin typeface="Calibri"/>
              <a:ea typeface="Calibri"/>
              <a:cs typeface="Calibri"/>
              <a:sym typeface="Calibri"/>
            </a:endParaRPr>
          </a:p>
          <a:p>
            <a:pPr marL="514350" marR="0" lvl="0" indent="-514350" algn="r" rtl="1">
              <a:spcBef>
                <a:spcPts val="0"/>
              </a:spcBef>
              <a:spcAft>
                <a:spcPts val="0"/>
              </a:spcAft>
              <a:buClr>
                <a:schemeClr val="dk1"/>
              </a:buClr>
              <a:buSzPts val="4000"/>
              <a:buFont typeface="Calibri"/>
              <a:buChar char="٢"/>
            </a:pPr>
            <a:r>
              <a:rPr lang="ar-SA" sz="4000">
                <a:solidFill>
                  <a:schemeClr val="dk1"/>
                </a:solidFill>
                <a:latin typeface="Calibri"/>
                <a:ea typeface="Calibri"/>
                <a:cs typeface="Calibri"/>
                <a:sym typeface="Calibri"/>
              </a:rPr>
              <a:t>.  مشكلة رئيسية</a:t>
            </a:r>
            <a:endParaRPr sz="4000">
              <a:solidFill>
                <a:schemeClr val="dk1"/>
              </a:solidFill>
              <a:latin typeface="Calibri"/>
              <a:ea typeface="Calibri"/>
              <a:cs typeface="Calibri"/>
              <a:sym typeface="Calibri"/>
            </a:endParaRPr>
          </a:p>
          <a:p>
            <a:pPr marL="0" marR="0" lvl="0" indent="0" algn="r" rtl="1">
              <a:spcBef>
                <a:spcPts val="0"/>
              </a:spcBef>
              <a:spcAft>
                <a:spcPts val="0"/>
              </a:spcAft>
              <a:buNone/>
            </a:pPr>
            <a:r>
              <a:rPr lang="ar-SA" sz="4000">
                <a:solidFill>
                  <a:schemeClr val="dk1"/>
                </a:solidFill>
                <a:latin typeface="Calibri"/>
                <a:ea typeface="Calibri"/>
                <a:cs typeface="Calibri"/>
                <a:sym typeface="Calibri"/>
              </a:rPr>
              <a:t>٣	 .   سلوك وتصرّفات وقواعد إشكالية</a:t>
            </a:r>
            <a:endParaRPr sz="4000">
              <a:solidFill>
                <a:schemeClr val="dk1"/>
              </a:solidFill>
              <a:latin typeface="Calibri"/>
              <a:ea typeface="Calibri"/>
              <a:cs typeface="Calibri"/>
              <a:sym typeface="Calibri"/>
            </a:endParaRPr>
          </a:p>
          <a:p>
            <a:pPr marL="0" marR="0" lvl="0" indent="0" algn="r" rtl="1">
              <a:spcBef>
                <a:spcPts val="0"/>
              </a:spcBef>
              <a:spcAft>
                <a:spcPts val="0"/>
              </a:spcAft>
              <a:buNone/>
            </a:pPr>
            <a:r>
              <a:rPr lang="ar-SA" sz="4000">
                <a:solidFill>
                  <a:schemeClr val="dk1"/>
                </a:solidFill>
                <a:latin typeface="Calibri"/>
                <a:ea typeface="Calibri"/>
                <a:cs typeface="Calibri"/>
                <a:sym typeface="Calibri"/>
              </a:rPr>
              <a:t>٤   .  هدف</a:t>
            </a:r>
            <a:endParaRPr sz="4000">
              <a:solidFill>
                <a:schemeClr val="dk1"/>
              </a:solidFill>
              <a:latin typeface="Calibri"/>
              <a:ea typeface="Calibri"/>
              <a:cs typeface="Calibri"/>
              <a:sym typeface="Calibri"/>
            </a:endParaRPr>
          </a:p>
          <a:p>
            <a:pPr marL="0" marR="0" lvl="0" indent="0" algn="r" rtl="1">
              <a:spcBef>
                <a:spcPts val="0"/>
              </a:spcBef>
              <a:spcAft>
                <a:spcPts val="0"/>
              </a:spcAft>
              <a:buNone/>
            </a:pPr>
            <a:r>
              <a:rPr lang="ar-SA" sz="4000">
                <a:solidFill>
                  <a:schemeClr val="dk1"/>
                </a:solidFill>
                <a:latin typeface="Calibri"/>
                <a:ea typeface="Calibri"/>
                <a:cs typeface="Calibri"/>
                <a:sym typeface="Calibri"/>
              </a:rPr>
              <a:t>٥	 .  سلوك وتصرّفات وقواعد مرجوّة</a:t>
            </a:r>
            <a:endParaRPr sz="40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88"/>
        <p:cNvGrpSpPr/>
        <p:nvPr/>
      </p:nvGrpSpPr>
      <p:grpSpPr>
        <a:xfrm>
          <a:off x="0" y="0"/>
          <a:ext cx="0" cy="0"/>
          <a:chOff x="0" y="0"/>
          <a:chExt cx="0" cy="0"/>
        </a:xfrm>
      </p:grpSpPr>
      <p:sp>
        <p:nvSpPr>
          <p:cNvPr id="389" name="Google Shape;389;p26"/>
          <p:cNvSpPr txBox="1"/>
          <p:nvPr/>
        </p:nvSpPr>
        <p:spPr>
          <a:xfrm>
            <a:off x="0" y="468000"/>
            <a:ext cx="12192000" cy="3434530"/>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endParaRPr sz="3600">
              <a:solidFill>
                <a:schemeClr val="lt1"/>
              </a:solidFill>
              <a:latin typeface="Calibri"/>
              <a:ea typeface="Calibri"/>
              <a:cs typeface="Calibri"/>
              <a:sym typeface="Calibri"/>
            </a:endParaRPr>
          </a:p>
          <a:p>
            <a:pPr marL="0" marR="0" lvl="0" indent="0" algn="ctr" rtl="1">
              <a:lnSpc>
                <a:spcPct val="107000"/>
              </a:lnSpc>
              <a:spcBef>
                <a:spcPts val="0"/>
              </a:spcBef>
              <a:spcAft>
                <a:spcPts val="0"/>
              </a:spcAft>
              <a:buNone/>
            </a:pPr>
            <a:r>
              <a:rPr lang="ar-SA" sz="5400" b="1">
                <a:solidFill>
                  <a:schemeClr val="lt1"/>
                </a:solidFill>
                <a:latin typeface="Calibri"/>
                <a:ea typeface="Calibri"/>
                <a:cs typeface="Calibri"/>
                <a:sym typeface="Calibri"/>
              </a:rPr>
              <a:t>أحسنتم ومرحبا بكم مرة أخرى!</a:t>
            </a:r>
            <a:endParaRPr sz="2800">
              <a:solidFill>
                <a:schemeClr val="lt1"/>
              </a:solidFill>
              <a:latin typeface="Calibri"/>
              <a:ea typeface="Calibri"/>
              <a:cs typeface="Calibri"/>
              <a:sym typeface="Calibri"/>
            </a:endParaRPr>
          </a:p>
          <a:p>
            <a:pPr marL="0" marR="0" lvl="0" indent="0" algn="ctr" rtl="1">
              <a:lnSpc>
                <a:spcPct val="107000"/>
              </a:lnSpc>
              <a:spcBef>
                <a:spcPts val="800"/>
              </a:spcBef>
              <a:spcAft>
                <a:spcPts val="0"/>
              </a:spcAft>
              <a:buNone/>
            </a:pPr>
            <a:r>
              <a:rPr lang="ar-SA" sz="4400">
                <a:solidFill>
                  <a:schemeClr val="lt1"/>
                </a:solidFill>
                <a:latin typeface="Calibri"/>
                <a:ea typeface="Calibri"/>
                <a:cs typeface="Calibri"/>
                <a:sym typeface="Calibri"/>
              </a:rPr>
              <a:t>الجلسة القادمة:</a:t>
            </a:r>
            <a:endParaRPr sz="4400">
              <a:solidFill>
                <a:schemeClr val="lt1"/>
              </a:solidFill>
              <a:latin typeface="Calibri"/>
              <a:ea typeface="Calibri"/>
              <a:cs typeface="Calibri"/>
              <a:sym typeface="Calibri"/>
            </a:endParaRPr>
          </a:p>
          <a:p>
            <a:pPr marL="0" marR="0" lvl="0" indent="0" algn="ctr" rtl="1">
              <a:lnSpc>
                <a:spcPct val="107000"/>
              </a:lnSpc>
              <a:spcBef>
                <a:spcPts val="800"/>
              </a:spcBef>
              <a:spcAft>
                <a:spcPts val="0"/>
              </a:spcAft>
              <a:buNone/>
            </a:pPr>
            <a:r>
              <a:rPr lang="ar-SA" sz="4400">
                <a:solidFill>
                  <a:schemeClr val="lt1"/>
                </a:solidFill>
                <a:latin typeface="Calibri"/>
                <a:ea typeface="Calibri"/>
                <a:cs typeface="Calibri"/>
                <a:sym typeface="Calibri"/>
              </a:rPr>
              <a:t>رحلتنا إلى التغيير (تابع)</a:t>
            </a:r>
            <a:endParaRPr sz="4400">
              <a:solidFill>
                <a:schemeClr val="lt1"/>
              </a:solidFill>
              <a:latin typeface="Calibri"/>
              <a:ea typeface="Calibri"/>
              <a:cs typeface="Calibri"/>
              <a:sym typeface="Calibri"/>
            </a:endParaRPr>
          </a:p>
        </p:txBody>
      </p:sp>
      <p:pic>
        <p:nvPicPr>
          <p:cNvPr id="390" name="Google Shape;390;p26"/>
          <p:cNvPicPr preferRelativeResize="0"/>
          <p:nvPr/>
        </p:nvPicPr>
        <p:blipFill rotWithShape="1">
          <a:blip r:embed="rId3">
            <a:alphaModFix/>
          </a:blip>
          <a:srcRect/>
          <a:stretch/>
        </p:blipFill>
        <p:spPr>
          <a:xfrm>
            <a:off x="5207481" y="4261653"/>
            <a:ext cx="1777037" cy="17951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2"/>
        <p:cNvGrpSpPr/>
        <p:nvPr/>
      </p:nvGrpSpPr>
      <p:grpSpPr>
        <a:xfrm>
          <a:off x="0" y="0"/>
          <a:ext cx="0" cy="0"/>
          <a:chOff x="0" y="0"/>
          <a:chExt cx="0" cy="0"/>
        </a:xfrm>
      </p:grpSpPr>
      <p:sp>
        <p:nvSpPr>
          <p:cNvPr id="73" name="Google Shape;73;p3"/>
          <p:cNvSpPr/>
          <p:nvPr/>
        </p:nvSpPr>
        <p:spPr>
          <a:xfrm>
            <a:off x="-10351" y="1481703"/>
            <a:ext cx="10946448" cy="258532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chemeClr val="dk1"/>
                </a:solidFill>
                <a:latin typeface="Calibri"/>
                <a:ea typeface="Calibri"/>
                <a:cs typeface="Calibri"/>
                <a:sym typeface="Calibri"/>
              </a:rPr>
              <a:t>ما هي خطة العمل</a:t>
            </a:r>
            <a:br>
              <a:rPr lang="ar-SA" sz="5400" b="1">
                <a:solidFill>
                  <a:schemeClr val="dk1"/>
                </a:solidFill>
                <a:latin typeface="Calibri"/>
                <a:ea typeface="Calibri"/>
                <a:cs typeface="Calibri"/>
                <a:sym typeface="Calibri"/>
              </a:rPr>
            </a:br>
            <a:r>
              <a:rPr lang="ar-SA" sz="5400" b="1">
                <a:solidFill>
                  <a:schemeClr val="dk1"/>
                </a:solidFill>
                <a:latin typeface="Calibri"/>
                <a:ea typeface="Calibri"/>
                <a:cs typeface="Calibri"/>
                <a:sym typeface="Calibri"/>
              </a:rPr>
              <a:t> ولماذا هي مهمة؟</a:t>
            </a:r>
            <a:r>
              <a:rPr lang="ar-SA" sz="5400">
                <a:solidFill>
                  <a:schemeClr val="dk1"/>
                </a:solidFill>
                <a:latin typeface="Calibri"/>
                <a:ea typeface="Calibri"/>
                <a:cs typeface="Calibri"/>
                <a:sym typeface="Calibri"/>
              </a:rPr>
              <a:t> </a:t>
            </a:r>
            <a:br>
              <a:rPr lang="ar-SA" sz="5400">
                <a:solidFill>
                  <a:schemeClr val="dk1"/>
                </a:solidFill>
                <a:latin typeface="Calibri"/>
                <a:ea typeface="Calibri"/>
                <a:cs typeface="Calibri"/>
                <a:sym typeface="Calibri"/>
              </a:rPr>
            </a:br>
            <a:endParaRPr sz="5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p:cNvPicPr preferRelativeResize="0"/>
          <p:nvPr/>
        </p:nvPicPr>
        <p:blipFill rotWithShape="1">
          <a:blip r:embed="rId3">
            <a:alphaModFix/>
          </a:blip>
          <a:srcRect/>
          <a:stretch/>
        </p:blipFill>
        <p:spPr>
          <a:xfrm flipH="1">
            <a:off x="1517191" y="895657"/>
            <a:ext cx="9159274" cy="4804220"/>
          </a:xfrm>
          <a:prstGeom prst="rect">
            <a:avLst/>
          </a:prstGeom>
          <a:noFill/>
          <a:ln>
            <a:noFill/>
          </a:ln>
        </p:spPr>
      </p:pic>
      <p:pic>
        <p:nvPicPr>
          <p:cNvPr id="82" name="Google Shape;82;p4"/>
          <p:cNvPicPr preferRelativeResize="0"/>
          <p:nvPr/>
        </p:nvPicPr>
        <p:blipFill rotWithShape="1">
          <a:blip r:embed="rId4">
            <a:alphaModFix/>
          </a:blip>
          <a:srcRect/>
          <a:stretch/>
        </p:blipFill>
        <p:spPr>
          <a:xfrm rot="560739">
            <a:off x="8967149" y="4176462"/>
            <a:ext cx="1024455" cy="1125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5"/>
          <p:cNvPicPr preferRelativeResize="0"/>
          <p:nvPr/>
        </p:nvPicPr>
        <p:blipFill rotWithShape="1">
          <a:blip r:embed="rId3">
            <a:alphaModFix/>
          </a:blip>
          <a:srcRect/>
          <a:stretch/>
        </p:blipFill>
        <p:spPr>
          <a:xfrm flipH="1">
            <a:off x="1517191" y="895657"/>
            <a:ext cx="9159274" cy="4804220"/>
          </a:xfrm>
          <a:prstGeom prst="rect">
            <a:avLst/>
          </a:prstGeom>
          <a:noFill/>
          <a:ln>
            <a:noFill/>
          </a:ln>
        </p:spPr>
      </p:pic>
      <p:pic>
        <p:nvPicPr>
          <p:cNvPr id="91" name="Google Shape;91;p5"/>
          <p:cNvPicPr preferRelativeResize="0"/>
          <p:nvPr/>
        </p:nvPicPr>
        <p:blipFill rotWithShape="1">
          <a:blip r:embed="rId4">
            <a:alphaModFix/>
          </a:blip>
          <a:srcRect/>
          <a:stretch/>
        </p:blipFill>
        <p:spPr>
          <a:xfrm rot="560739">
            <a:off x="8967149" y="4176462"/>
            <a:ext cx="1024455" cy="1125949"/>
          </a:xfrm>
          <a:prstGeom prst="rect">
            <a:avLst/>
          </a:prstGeom>
          <a:noFill/>
          <a:ln>
            <a:noFill/>
          </a:ln>
        </p:spPr>
      </p:pic>
      <p:sp>
        <p:nvSpPr>
          <p:cNvPr id="92" name="Google Shape;92;p5"/>
          <p:cNvSpPr/>
          <p:nvPr/>
        </p:nvSpPr>
        <p:spPr>
          <a:xfrm>
            <a:off x="2628000" y="1400400"/>
            <a:ext cx="8010208"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chemeClr val="dk1"/>
                </a:solidFill>
                <a:latin typeface="Calibri"/>
                <a:ea typeface="Calibri"/>
                <a:cs typeface="Calibri"/>
                <a:sym typeface="Calibri"/>
              </a:rPr>
              <a:t>رحلتنا إلى التغيير</a:t>
            </a:r>
            <a:endParaRPr sz="54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6"/>
          <p:cNvPicPr preferRelativeResize="0"/>
          <p:nvPr/>
        </p:nvPicPr>
        <p:blipFill rotWithShape="1">
          <a:blip r:embed="rId3">
            <a:alphaModFix/>
          </a:blip>
          <a:srcRect/>
          <a:stretch/>
        </p:blipFill>
        <p:spPr>
          <a:xfrm flipH="1">
            <a:off x="1263193" y="895657"/>
            <a:ext cx="9159274" cy="4804220"/>
          </a:xfrm>
          <a:prstGeom prst="rect">
            <a:avLst/>
          </a:prstGeom>
          <a:noFill/>
          <a:ln>
            <a:noFill/>
          </a:ln>
        </p:spPr>
      </p:pic>
      <p:sp>
        <p:nvSpPr>
          <p:cNvPr id="101" name="Google Shape;101;p6"/>
          <p:cNvSpPr/>
          <p:nvPr/>
        </p:nvSpPr>
        <p:spPr>
          <a:xfrm>
            <a:off x="2628000" y="1398448"/>
            <a:ext cx="8010208"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chemeClr val="dk1"/>
                </a:solidFill>
                <a:latin typeface="Calibri"/>
                <a:ea typeface="Calibri"/>
                <a:cs typeface="Calibri"/>
                <a:sym typeface="Calibri"/>
              </a:rPr>
              <a:t>من نحن؟</a:t>
            </a:r>
            <a:endParaRPr sz="5400" b="1">
              <a:solidFill>
                <a:schemeClr val="dk1"/>
              </a:solidFill>
              <a:latin typeface="Calibri"/>
              <a:ea typeface="Calibri"/>
              <a:cs typeface="Calibri"/>
              <a:sym typeface="Calibri"/>
            </a:endParaRPr>
          </a:p>
        </p:txBody>
      </p:sp>
      <p:pic>
        <p:nvPicPr>
          <p:cNvPr id="102" name="Google Shape;102;p6" descr="En bild som visar text&#10;&#10;Automatiskt genererad beskrivning"/>
          <p:cNvPicPr preferRelativeResize="0"/>
          <p:nvPr/>
        </p:nvPicPr>
        <p:blipFill rotWithShape="1">
          <a:blip r:embed="rId4">
            <a:alphaModFix/>
          </a:blip>
          <a:srcRect/>
          <a:stretch/>
        </p:blipFill>
        <p:spPr>
          <a:xfrm flipH="1">
            <a:off x="7194805" y="2824569"/>
            <a:ext cx="2906299" cy="1967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7"/>
          <p:cNvPicPr preferRelativeResize="0"/>
          <p:nvPr/>
        </p:nvPicPr>
        <p:blipFill rotWithShape="1">
          <a:blip r:embed="rId3">
            <a:alphaModFix/>
          </a:blip>
          <a:srcRect/>
          <a:stretch/>
        </p:blipFill>
        <p:spPr>
          <a:xfrm flipH="1">
            <a:off x="1263193" y="895657"/>
            <a:ext cx="9159274" cy="4804220"/>
          </a:xfrm>
          <a:prstGeom prst="rect">
            <a:avLst/>
          </a:prstGeom>
          <a:noFill/>
          <a:ln>
            <a:noFill/>
          </a:ln>
        </p:spPr>
      </p:pic>
      <p:pic>
        <p:nvPicPr>
          <p:cNvPr id="111" name="Google Shape;111;p7" descr="En bild som visar text&#10;&#10;Automatiskt genererad beskrivning"/>
          <p:cNvPicPr preferRelativeResize="0"/>
          <p:nvPr/>
        </p:nvPicPr>
        <p:blipFill rotWithShape="1">
          <a:blip r:embed="rId4">
            <a:alphaModFix/>
          </a:blip>
          <a:srcRect/>
          <a:stretch/>
        </p:blipFill>
        <p:spPr>
          <a:xfrm flipH="1">
            <a:off x="7194805" y="2824569"/>
            <a:ext cx="2906299" cy="1967204"/>
          </a:xfrm>
          <a:prstGeom prst="rect">
            <a:avLst/>
          </a:prstGeom>
          <a:noFill/>
          <a:ln>
            <a:noFill/>
          </a:ln>
        </p:spPr>
      </p:pic>
      <p:sp>
        <p:nvSpPr>
          <p:cNvPr id="112" name="Google Shape;112;p7"/>
          <p:cNvSpPr txBox="1"/>
          <p:nvPr/>
        </p:nvSpPr>
        <p:spPr>
          <a:xfrm>
            <a:off x="7194805" y="3579940"/>
            <a:ext cx="274320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SA" sz="2500">
                <a:solidFill>
                  <a:schemeClr val="dk1"/>
                </a:solidFill>
                <a:latin typeface="Calibri"/>
                <a:ea typeface="Calibri"/>
                <a:cs typeface="Calibri"/>
                <a:sym typeface="Calibri"/>
              </a:rPr>
              <a:t>أصدقاء شباب</a:t>
            </a:r>
            <a:endParaRPr sz="2500">
              <a:solidFill>
                <a:schemeClr val="dk1"/>
              </a:solidFill>
              <a:latin typeface="Calibri"/>
              <a:ea typeface="Calibri"/>
              <a:cs typeface="Calibri"/>
              <a:sym typeface="Calibri"/>
            </a:endParaRPr>
          </a:p>
          <a:p>
            <a:pPr marL="0" marR="0" lvl="0" indent="0" algn="ctr" rtl="0">
              <a:spcBef>
                <a:spcPts val="0"/>
              </a:spcBef>
              <a:spcAft>
                <a:spcPts val="0"/>
              </a:spcAft>
              <a:buNone/>
            </a:pPr>
            <a:r>
              <a:rPr lang="ar-SA" sz="2500">
                <a:solidFill>
                  <a:schemeClr val="dk1"/>
                </a:solidFill>
                <a:latin typeface="Calibri"/>
                <a:ea typeface="Calibri"/>
                <a:cs typeface="Calibri"/>
                <a:sym typeface="Calibri"/>
              </a:rPr>
              <a:t> من مختلف الأديان</a:t>
            </a:r>
            <a:endParaRPr sz="2500">
              <a:solidFill>
                <a:schemeClr val="dk1"/>
              </a:solidFill>
              <a:latin typeface="Calibri"/>
              <a:ea typeface="Calibri"/>
              <a:cs typeface="Calibri"/>
              <a:sym typeface="Calibri"/>
            </a:endParaRPr>
          </a:p>
        </p:txBody>
      </p:sp>
      <p:sp>
        <p:nvSpPr>
          <p:cNvPr id="113" name="Google Shape;113;p7"/>
          <p:cNvSpPr/>
          <p:nvPr/>
        </p:nvSpPr>
        <p:spPr>
          <a:xfrm>
            <a:off x="2628000" y="1398448"/>
            <a:ext cx="8010208"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chemeClr val="dk1"/>
                </a:solidFill>
                <a:latin typeface="Calibri"/>
                <a:ea typeface="Calibri"/>
                <a:cs typeface="Calibri"/>
                <a:sym typeface="Calibri"/>
              </a:rPr>
              <a:t>من نحن؟</a:t>
            </a:r>
            <a:endParaRPr sz="54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8"/>
          <p:cNvPicPr preferRelativeResize="0"/>
          <p:nvPr/>
        </p:nvPicPr>
        <p:blipFill rotWithShape="1">
          <a:blip r:embed="rId3">
            <a:alphaModFix/>
          </a:blip>
          <a:srcRect/>
          <a:stretch/>
        </p:blipFill>
        <p:spPr>
          <a:xfrm flipH="1">
            <a:off x="815220" y="1108268"/>
            <a:ext cx="7173793" cy="4902720"/>
          </a:xfrm>
          <a:prstGeom prst="rect">
            <a:avLst/>
          </a:prstGeom>
          <a:noFill/>
          <a:ln>
            <a:noFill/>
          </a:ln>
        </p:spPr>
      </p:pic>
      <p:pic>
        <p:nvPicPr>
          <p:cNvPr id="122" name="Google Shape;122;p8"/>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123" name="Google Shape;123;p8"/>
          <p:cNvSpPr txBox="1"/>
          <p:nvPr/>
        </p:nvSpPr>
        <p:spPr>
          <a:xfrm>
            <a:off x="8466961" y="4502332"/>
            <a:ext cx="2293779" cy="92333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SA" sz="5400" b="1">
                <a:solidFill>
                  <a:srgbClr val="000000"/>
                </a:solidFill>
                <a:latin typeface="Calibri"/>
                <a:ea typeface="Calibri"/>
                <a:cs typeface="Calibri"/>
                <a:sym typeface="Calibri"/>
              </a:rPr>
              <a:t>المشكلة</a:t>
            </a:r>
            <a:endParaRPr sz="5400" b="1">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9"/>
          <p:cNvPicPr preferRelativeResize="0"/>
          <p:nvPr/>
        </p:nvPicPr>
        <p:blipFill rotWithShape="1">
          <a:blip r:embed="rId3">
            <a:alphaModFix/>
          </a:blip>
          <a:srcRect/>
          <a:stretch/>
        </p:blipFill>
        <p:spPr>
          <a:xfrm flipH="1">
            <a:off x="815220" y="1108268"/>
            <a:ext cx="7173793" cy="4902720"/>
          </a:xfrm>
          <a:prstGeom prst="rect">
            <a:avLst/>
          </a:prstGeom>
          <a:noFill/>
          <a:ln>
            <a:noFill/>
          </a:ln>
        </p:spPr>
      </p:pic>
      <p:pic>
        <p:nvPicPr>
          <p:cNvPr id="132" name="Google Shape;132;p9"/>
          <p:cNvPicPr preferRelativeResize="0"/>
          <p:nvPr/>
        </p:nvPicPr>
        <p:blipFill rotWithShape="1">
          <a:blip r:embed="rId4">
            <a:alphaModFix/>
          </a:blip>
          <a:srcRect/>
          <a:stretch/>
        </p:blipFill>
        <p:spPr>
          <a:xfrm>
            <a:off x="8105127" y="1180835"/>
            <a:ext cx="3249895" cy="3011938"/>
          </a:xfrm>
          <a:prstGeom prst="rect">
            <a:avLst/>
          </a:prstGeom>
          <a:noFill/>
          <a:ln>
            <a:noFill/>
          </a:ln>
        </p:spPr>
      </p:pic>
      <p:sp>
        <p:nvSpPr>
          <p:cNvPr id="133" name="Google Shape;133;p9"/>
          <p:cNvSpPr txBox="1"/>
          <p:nvPr/>
        </p:nvSpPr>
        <p:spPr>
          <a:xfrm>
            <a:off x="8724683" y="3976579"/>
            <a:ext cx="1840118" cy="63094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500" b="1">
                <a:solidFill>
                  <a:srgbClr val="000000"/>
                </a:solidFill>
                <a:latin typeface="Calibri"/>
                <a:ea typeface="Calibri"/>
                <a:cs typeface="Calibri"/>
                <a:sym typeface="Calibri"/>
              </a:rPr>
              <a:t>المشكلة</a:t>
            </a:r>
            <a:endParaRPr sz="3500" b="1">
              <a:solidFill>
                <a:schemeClr val="dk1"/>
              </a:solidFill>
              <a:latin typeface="Calibri"/>
              <a:ea typeface="Calibri"/>
              <a:cs typeface="Calibri"/>
              <a:sym typeface="Calibri"/>
            </a:endParaRPr>
          </a:p>
        </p:txBody>
      </p:sp>
      <p:sp>
        <p:nvSpPr>
          <p:cNvPr id="134" name="Google Shape;134;p9"/>
          <p:cNvSpPr txBox="1"/>
          <p:nvPr/>
        </p:nvSpPr>
        <p:spPr>
          <a:xfrm>
            <a:off x="7547710" y="4510595"/>
            <a:ext cx="4364728" cy="1477328"/>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SA" sz="3000">
                <a:solidFill>
                  <a:schemeClr val="dk1"/>
                </a:solidFill>
                <a:latin typeface="Calibri"/>
                <a:ea typeface="Calibri"/>
                <a:cs typeface="Calibri"/>
                <a:sym typeface="Calibri"/>
              </a:rPr>
              <a:t>ليس للأطفال أصدقاء</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من مجموعات</a:t>
            </a:r>
            <a:br>
              <a:rPr lang="ar-SA" sz="3000">
                <a:solidFill>
                  <a:schemeClr val="dk1"/>
                </a:solidFill>
                <a:latin typeface="Calibri"/>
                <a:ea typeface="Calibri"/>
                <a:cs typeface="Calibri"/>
                <a:sym typeface="Calibri"/>
              </a:rPr>
            </a:br>
            <a:r>
              <a:rPr lang="ar-SA" sz="3000">
                <a:solidFill>
                  <a:schemeClr val="dk1"/>
                </a:solidFill>
                <a:latin typeface="Calibri"/>
                <a:ea typeface="Calibri"/>
                <a:cs typeface="Calibri"/>
                <a:sym typeface="Calibri"/>
              </a:rPr>
              <a:t> دينية أخرى.</a:t>
            </a:r>
            <a:endParaRPr sz="3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7" ma:contentTypeDescription="Skapa ett nytt dokument." ma:contentTypeScope="" ma:versionID="9cfda9da4867df8d805c8f0ffb65e8e0">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4f3d7ee6cce47c066515ccff00c654e5"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19753902-F7F9-4C89-B57E-4E1D1EBEA4D1}">
  <ds:schemaRefs>
    <ds:schemaRef ds:uri="http://schemas.microsoft.com/sharepoint/v3/contenttype/forms"/>
  </ds:schemaRefs>
</ds:datastoreItem>
</file>

<file path=customXml/itemProps2.xml><?xml version="1.0" encoding="utf-8"?>
<ds:datastoreItem xmlns:ds="http://schemas.openxmlformats.org/officeDocument/2006/customXml" ds:itemID="{585EFB18-7168-45B5-9798-6284715FD5F3}"/>
</file>

<file path=customXml/itemProps3.xml><?xml version="1.0" encoding="utf-8"?>
<ds:datastoreItem xmlns:ds="http://schemas.openxmlformats.org/officeDocument/2006/customXml" ds:itemID="{C8F7730F-50E3-4499-A03A-E7035D0CE780}">
  <ds:schemaRefs>
    <ds:schemaRef ds:uri="27879760-8d42-4139-817b-a85748325e78"/>
    <ds:schemaRef ds:uri="http://purl.org/dc/elements/1.1/"/>
    <ds:schemaRef ds:uri="007ce96f-f6e4-41e9-bbc1-3453ece26c5d"/>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2346</Words>
  <Application>Microsoft Office PowerPoint</Application>
  <PresentationFormat>Bredbild</PresentationFormat>
  <Paragraphs>290</Paragraphs>
  <Slides>26</Slides>
  <Notes>26</Notes>
  <HiddenSlides>0</HiddenSlides>
  <MMClips>0</MMClips>
  <ScaleCrop>false</ScaleCrop>
  <HeadingPairs>
    <vt:vector size="6" baseType="variant">
      <vt:variant>
        <vt:lpstr>Använt teckensnitt</vt:lpstr>
      </vt:variant>
      <vt:variant>
        <vt:i4>2</vt:i4>
      </vt:variant>
      <vt:variant>
        <vt:lpstr>Tema</vt:lpstr>
      </vt:variant>
      <vt:variant>
        <vt:i4>5</vt:i4>
      </vt:variant>
      <vt:variant>
        <vt:lpstr>Bildrubriker</vt:lpstr>
      </vt:variant>
      <vt:variant>
        <vt:i4>26</vt:i4>
      </vt:variant>
    </vt:vector>
  </HeadingPairs>
  <TitlesOfParts>
    <vt:vector size="33" baseType="lpstr">
      <vt:lpstr>Arial</vt:lpstr>
      <vt:lpstr>Calibri</vt:lpstr>
      <vt:lpstr>FORBTema2</vt:lpstr>
      <vt:lpstr>Anpassad formgivning</vt:lpstr>
      <vt:lpstr>1_Anpassad formgivning</vt:lpstr>
      <vt:lpstr>4_FORBTema2</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Erik Stenseke</cp:lastModifiedBy>
  <cp:revision>1</cp:revision>
  <dcterms:created xsi:type="dcterms:W3CDTF">2021-06-24T12:01:27Z</dcterms:created>
  <dcterms:modified xsi:type="dcterms:W3CDTF">2022-05-13T14:42:39Z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